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tags/tag7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1.xml" ContentType="application/vnd.openxmlformats-officedocument.presentationml.tags+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8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83.xml" ContentType="application/vnd.openxmlformats-officedocument.presentationml.tags+xml"/>
  <Override PartName="/ppt/notesSlides/notesSlide61.xml" ContentType="application/vnd.openxmlformats-officedocument.presentationml.notesSlide+xml"/>
  <Override PartName="/ppt/tags/tag84.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85.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86.xml" ContentType="application/vnd.openxmlformats-officedocument.presentationml.tags+xml"/>
  <Override PartName="/ppt/notesSlides/notesSlide70.xml" ContentType="application/vnd.openxmlformats-officedocument.presentationml.notesSlide+xml"/>
  <Override PartName="/ppt/tags/tag87.xml" ContentType="application/vnd.openxmlformats-officedocument.presentationml.tags+xml"/>
  <Override PartName="/ppt/notesSlides/notesSlide71.xml" ContentType="application/vnd.openxmlformats-officedocument.presentationml.notesSlide+xml"/>
  <Override PartName="/ppt/tags/tag88.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89.xml" ContentType="application/vnd.openxmlformats-officedocument.presentationml.tags+xml"/>
  <Override PartName="/ppt/notesSlides/notesSlide86.xml" ContentType="application/vnd.openxmlformats-officedocument.presentationml.notesSlide+xml"/>
  <Override PartName="/ppt/tags/tag90.xml" ContentType="application/vnd.openxmlformats-officedocument.presentationml.tags+xml"/>
  <Override PartName="/ppt/notesSlides/notesSlide87.xml" ContentType="application/vnd.openxmlformats-officedocument.presentationml.notesSlide+xml"/>
  <Override PartName="/ppt/tags/tag9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6" r:id="rId6"/>
    <p:sldMasterId id="2147483717" r:id="rId7"/>
    <p:sldMasterId id="2147483738" r:id="rId8"/>
  </p:sldMasterIdLst>
  <p:notesMasterIdLst>
    <p:notesMasterId r:id="rId102"/>
  </p:notesMasterIdLst>
  <p:sldIdLst>
    <p:sldId id="2147376505" r:id="rId9"/>
    <p:sldId id="2147376593" r:id="rId10"/>
    <p:sldId id="2147376594" r:id="rId11"/>
    <p:sldId id="2147376592" r:id="rId12"/>
    <p:sldId id="2147376438" r:id="rId13"/>
    <p:sldId id="2147374679" r:id="rId14"/>
    <p:sldId id="2147376565" r:id="rId15"/>
    <p:sldId id="2147376566" r:id="rId16"/>
    <p:sldId id="2147376567" r:id="rId17"/>
    <p:sldId id="2147376568" r:id="rId18"/>
    <p:sldId id="2147376569" r:id="rId19"/>
    <p:sldId id="2147376570" r:id="rId20"/>
    <p:sldId id="2147376571" r:id="rId21"/>
    <p:sldId id="2147376572" r:id="rId22"/>
    <p:sldId id="2147376573" r:id="rId23"/>
    <p:sldId id="2147376574" r:id="rId24"/>
    <p:sldId id="2147376575" r:id="rId25"/>
    <p:sldId id="2147376576" r:id="rId26"/>
    <p:sldId id="2147376577" r:id="rId27"/>
    <p:sldId id="2147376578" r:id="rId28"/>
    <p:sldId id="2147376579" r:id="rId29"/>
    <p:sldId id="2147376580" r:id="rId30"/>
    <p:sldId id="2147376581" r:id="rId31"/>
    <p:sldId id="2147376582" r:id="rId32"/>
    <p:sldId id="2147376583" r:id="rId33"/>
    <p:sldId id="2147376584" r:id="rId34"/>
    <p:sldId id="2147376586" r:id="rId35"/>
    <p:sldId id="2147376587" r:id="rId36"/>
    <p:sldId id="2147376588" r:id="rId37"/>
    <p:sldId id="2147376589" r:id="rId38"/>
    <p:sldId id="2147374760" r:id="rId39"/>
    <p:sldId id="2147376458" r:id="rId40"/>
    <p:sldId id="2147376461" r:id="rId41"/>
    <p:sldId id="2147376460" r:id="rId42"/>
    <p:sldId id="2147376462" r:id="rId43"/>
    <p:sldId id="2147376463" r:id="rId44"/>
    <p:sldId id="2147376457" r:id="rId45"/>
    <p:sldId id="2147376464" r:id="rId46"/>
    <p:sldId id="2147376465" r:id="rId47"/>
    <p:sldId id="2147376466" r:id="rId48"/>
    <p:sldId id="2147376467" r:id="rId49"/>
    <p:sldId id="2147376350" r:id="rId50"/>
    <p:sldId id="2147376470" r:id="rId51"/>
    <p:sldId id="2147376471" r:id="rId52"/>
    <p:sldId id="2147376469" r:id="rId53"/>
    <p:sldId id="2147376472" r:id="rId54"/>
    <p:sldId id="2147376473" r:id="rId55"/>
    <p:sldId id="2147376474" r:id="rId56"/>
    <p:sldId id="2147376475" r:id="rId57"/>
    <p:sldId id="2147376476" r:id="rId58"/>
    <p:sldId id="2147376478" r:id="rId59"/>
    <p:sldId id="2147376477" r:id="rId60"/>
    <p:sldId id="2147376596" r:id="rId61"/>
    <p:sldId id="2147376479" r:id="rId62"/>
    <p:sldId id="2147376481" r:id="rId63"/>
    <p:sldId id="2147376482" r:id="rId64"/>
    <p:sldId id="2147376483" r:id="rId65"/>
    <p:sldId id="2147376484" r:id="rId66"/>
    <p:sldId id="2147376485" r:id="rId67"/>
    <p:sldId id="2147376486" r:id="rId68"/>
    <p:sldId id="2147376503" r:id="rId69"/>
    <p:sldId id="2147376487" r:id="rId70"/>
    <p:sldId id="2147376488" r:id="rId71"/>
    <p:sldId id="2147376539" r:id="rId72"/>
    <p:sldId id="2147376489" r:id="rId73"/>
    <p:sldId id="2147376490" r:id="rId74"/>
    <p:sldId id="2147376491" r:id="rId75"/>
    <p:sldId id="2147376492" r:id="rId76"/>
    <p:sldId id="2147376538" r:id="rId77"/>
    <p:sldId id="2147376493" r:id="rId78"/>
    <p:sldId id="2147376494" r:id="rId79"/>
    <p:sldId id="2147376495" r:id="rId80"/>
    <p:sldId id="2147376496" r:id="rId81"/>
    <p:sldId id="2147376497" r:id="rId82"/>
    <p:sldId id="2147376498" r:id="rId83"/>
    <p:sldId id="2147376499" r:id="rId84"/>
    <p:sldId id="2147376500" r:id="rId85"/>
    <p:sldId id="2147376501" r:id="rId86"/>
    <p:sldId id="2147376597" r:id="rId87"/>
    <p:sldId id="2147376595" r:id="rId88"/>
    <p:sldId id="2147376591" r:id="rId89"/>
    <p:sldId id="2147376435" r:id="rId90"/>
    <p:sldId id="2147376436" r:id="rId91"/>
    <p:sldId id="2147376342" r:id="rId92"/>
    <p:sldId id="2147376343" r:id="rId93"/>
    <p:sldId id="2147376356" r:id="rId94"/>
    <p:sldId id="2147376357" r:id="rId95"/>
    <p:sldId id="2147376514" r:id="rId96"/>
    <p:sldId id="2147376515" r:id="rId97"/>
    <p:sldId id="2147376353" r:id="rId98"/>
    <p:sldId id="2147376517" r:id="rId99"/>
    <p:sldId id="2147376533" r:id="rId100"/>
    <p:sldId id="2147376590" r:id="rId101"/>
  </p:sldIdLst>
  <p:sldSz cx="9144000" cy="5143500" type="screen16x9"/>
  <p:notesSz cx="7315200" cy="9601200"/>
  <p:custDataLst>
    <p:tags r:id="rId103"/>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guide" id="{2A2921ED-4AB2-40C5-A45F-0964282BBA70}">
          <p14:sldIdLst>
            <p14:sldId id="2147376505"/>
            <p14:sldId id="2147376593"/>
            <p14:sldId id="2147376594"/>
            <p14:sldId id="2147376592"/>
            <p14:sldId id="2147376438"/>
          </p14:sldIdLst>
        </p14:section>
        <p14:section name="Brand Owner pathway" id="{20C6AAE2-2878-4CD4-BE92-E9262A359687}">
          <p14:sldIdLst>
            <p14:sldId id="2147374679"/>
          </p14:sldIdLst>
        </p14:section>
        <p14:section name="B1. Brand owner" id="{ED50F362-19F8-44E8-8155-2DE7D7D0502E}">
          <p14:sldIdLst>
            <p14:sldId id="2147376565"/>
          </p14:sldIdLst>
        </p14:section>
        <p14:section name="1. Set-up project" id="{D0609302-1AA4-49B4-ACED-7ADE074CB5FA}">
          <p14:sldIdLst>
            <p14:sldId id="2147376566"/>
            <p14:sldId id="2147376567"/>
            <p14:sldId id="2147376568"/>
          </p14:sldIdLst>
        </p14:section>
        <p14:section name="2. Evaluate current state" id="{4B323364-3BF9-4F93-952E-3CC63FE10295}">
          <p14:sldIdLst>
            <p14:sldId id="2147376569"/>
            <p14:sldId id="2147376570"/>
            <p14:sldId id="2147376571"/>
            <p14:sldId id="2147376572"/>
          </p14:sldIdLst>
        </p14:section>
        <p14:section name="3. Design future state" id="{0B3D5993-4A55-48A2-A82A-DA9AAD1104E6}">
          <p14:sldIdLst>
            <p14:sldId id="2147376573"/>
            <p14:sldId id="2147376574"/>
            <p14:sldId id="2147376575"/>
          </p14:sldIdLst>
        </p14:section>
        <p14:section name="4. Set-up business case" id="{AF565595-DFB8-4B08-8D04-958FC4EB3D13}">
          <p14:sldIdLst>
            <p14:sldId id="2147376576"/>
          </p14:sldIdLst>
        </p14:section>
        <p14:section name="5. Set-up barcode &amp; artwork changes" id="{3C33C992-7857-4D2F-81BF-D2C1D6E8B9C8}">
          <p14:sldIdLst>
            <p14:sldId id="2147376577"/>
            <p14:sldId id="2147376578"/>
            <p14:sldId id="2147376579"/>
            <p14:sldId id="2147376580"/>
            <p14:sldId id="2147376581"/>
            <p14:sldId id="2147376582"/>
          </p14:sldIdLst>
        </p14:section>
        <p14:section name="6. Print, verify and test quality" id="{45080060-E16A-4F1A-9797-15CD17949467}">
          <p14:sldIdLst>
            <p14:sldId id="2147376583"/>
            <p14:sldId id="2147376584"/>
          </p14:sldIdLst>
        </p14:section>
        <p14:section name="7. Roll-out" id="{94FEEB4D-9BD3-4B89-BB2C-1B7A962CFED5}">
          <p14:sldIdLst>
            <p14:sldId id="2147376586"/>
            <p14:sldId id="2147376587"/>
          </p14:sldIdLst>
        </p14:section>
        <p14:section name="8. Track and share results" id="{C7E95B97-24DA-4EA9-8C00-E0C65FFFA2E9}">
          <p14:sldIdLst>
            <p14:sldId id="2147376588"/>
            <p14:sldId id="2147376589"/>
          </p14:sldIdLst>
        </p14:section>
        <p14:section name="B. Retailer" id="{5FC47EA9-6A02-4181-95C6-D513CD1CD5F8}">
          <p14:sldIdLst>
            <p14:sldId id="2147374760"/>
          </p14:sldIdLst>
        </p14:section>
        <p14:section name="R1. Retailer - Scan &amp; Read" id="{593AC97A-DE1E-425D-8E3F-B9C8BEE6615A}">
          <p14:sldIdLst>
            <p14:sldId id="2147376458"/>
          </p14:sldIdLst>
        </p14:section>
        <p14:section name="1. Set-up project" id="{C4E8A3B9-E957-415B-B608-F90E16AD2980}">
          <p14:sldIdLst>
            <p14:sldId id="2147376461"/>
            <p14:sldId id="2147376460"/>
          </p14:sldIdLst>
        </p14:section>
        <p14:section name="2. Evaluate current state" id="{9B97D4EE-31D3-4340-B565-4113225C6A62}">
          <p14:sldIdLst>
            <p14:sldId id="2147376462"/>
          </p14:sldIdLst>
        </p14:section>
        <p14:section name="3. Design future state" id="{237FF490-B191-497F-99DD-BB0B271EEDFF}">
          <p14:sldIdLst>
            <p14:sldId id="2147376463"/>
          </p14:sldIdLst>
        </p14:section>
        <p14:section name="4. Determine budget and finalise project plan" id="{9BC47D70-E1D8-4355-9919-65565EC5D0E0}">
          <p14:sldIdLst>
            <p14:sldId id="2147376457"/>
          </p14:sldIdLst>
        </p14:section>
        <p14:section name="5. Upgrade and test POS ecosystem" id="{A54B2C57-70AE-47F0-9A01-ABE240C1C094}">
          <p14:sldIdLst>
            <p14:sldId id="2147376464"/>
          </p14:sldIdLst>
        </p14:section>
        <p14:section name="6. Train" id="{8D4F9F2B-6DC9-4FBC-B318-2495A7B17A02}">
          <p14:sldIdLst>
            <p14:sldId id="2147376465"/>
          </p14:sldIdLst>
        </p14:section>
        <p14:section name="7. Unlock future potential" id="{73C96CAF-56D3-412A-BD66-4983EE1F4A1A}">
          <p14:sldIdLst>
            <p14:sldId id="2147376466"/>
            <p14:sldId id="2147376467"/>
          </p14:sldIdLst>
        </p14:section>
        <p14:section name="R2. Retailer - Use barcode data" id="{E379A671-2AE5-47C3-9F86-E85D0CEAECD6}">
          <p14:sldIdLst>
            <p14:sldId id="2147376350"/>
          </p14:sldIdLst>
        </p14:section>
        <p14:section name="1. Set-up project" id="{D37B7C15-E6F8-4C20-9935-39ACC0C11608}">
          <p14:sldIdLst>
            <p14:sldId id="2147376470"/>
            <p14:sldId id="2147376471"/>
            <p14:sldId id="2147376469"/>
          </p14:sldIdLst>
        </p14:section>
        <p14:section name="2. Evaluate current state" id="{79557B19-AE65-4344-9AD6-86E5450566A1}">
          <p14:sldIdLst>
            <p14:sldId id="2147376472"/>
          </p14:sldIdLst>
        </p14:section>
        <p14:section name="3. Define 2D rollout" id="{64BB91F1-4815-496B-86A9-8AC9B68F17AD}">
          <p14:sldIdLst>
            <p14:sldId id="2147376473"/>
          </p14:sldIdLst>
        </p14:section>
        <p14:section name="4. Set-up business case" id="{2839C57E-70CC-49A6-8E45-6CE7FC5B3769}">
          <p14:sldIdLst>
            <p14:sldId id="2147376474"/>
          </p14:sldIdLst>
        </p14:section>
        <p14:section name="5. Upgrade data support &amp; systems" id="{15A4A775-DFEC-484D-8C4C-D57AEBCF0BA4}">
          <p14:sldIdLst>
            <p14:sldId id="2147376475"/>
          </p14:sldIdLst>
        </p14:section>
        <p14:section name="6. Train" id="{CA5DEC1D-67CB-4770-AE08-2D943E5A830A}">
          <p14:sldIdLst>
            <p14:sldId id="2147376476"/>
          </p14:sldIdLst>
        </p14:section>
        <p14:section name="7. Unlock future potential" id="{A6F3D469-0FAD-4DDB-A218-DF9AFA8CCEA8}">
          <p14:sldIdLst>
            <p14:sldId id="2147376478"/>
            <p14:sldId id="2147376477"/>
            <p14:sldId id="2147376596"/>
          </p14:sldIdLst>
        </p14:section>
        <p14:section name="R3. Retailer - Encode barcode data" id="{9211720C-58EF-4300-A87F-AAE8E9609B47}">
          <p14:sldIdLst>
            <p14:sldId id="2147376479"/>
          </p14:sldIdLst>
        </p14:section>
        <p14:section name="1. Set-up project" id="{7771C28F-4AC5-4772-B98F-BA698915D2B6}">
          <p14:sldIdLst>
            <p14:sldId id="2147376481"/>
            <p14:sldId id="2147376482"/>
            <p14:sldId id="2147376483"/>
          </p14:sldIdLst>
        </p14:section>
        <p14:section name="2. Evaluate current state" id="{62883D6E-8949-4551-AC15-0D79A975C9FD}">
          <p14:sldIdLst>
            <p14:sldId id="2147376484"/>
            <p14:sldId id="2147376485"/>
            <p14:sldId id="2147376486"/>
            <p14:sldId id="2147376503"/>
          </p14:sldIdLst>
        </p14:section>
        <p14:section name="3. Design future state" id="{8198FD07-9248-4873-ACC8-C43ECD1D57B7}">
          <p14:sldIdLst>
            <p14:sldId id="2147376487"/>
            <p14:sldId id="2147376488"/>
            <p14:sldId id="2147376539"/>
            <p14:sldId id="2147376489"/>
          </p14:sldIdLst>
        </p14:section>
        <p14:section name="4. Set-up business case" id="{A0A28618-CC0E-4CA0-930E-B6408B9360BB}">
          <p14:sldIdLst>
            <p14:sldId id="2147376490"/>
          </p14:sldIdLst>
        </p14:section>
        <p14:section name="5. Set-up barcode &amp; artwork changes" id="{4B22CA72-9EA3-4E52-95A6-1ADC88045298}">
          <p14:sldIdLst>
            <p14:sldId id="2147376491"/>
            <p14:sldId id="2147376492"/>
            <p14:sldId id="2147376538"/>
            <p14:sldId id="2147376493"/>
            <p14:sldId id="2147376494"/>
            <p14:sldId id="2147376495"/>
          </p14:sldIdLst>
        </p14:section>
        <p14:section name="6. Print, verify and test quality" id="{A957482D-49CF-48D8-BFA0-B39082DF9B56}">
          <p14:sldIdLst>
            <p14:sldId id="2147376496"/>
            <p14:sldId id="2147376497"/>
          </p14:sldIdLst>
        </p14:section>
        <p14:section name="7. Roll-out" id="{2CAB6513-A354-4D21-A2CC-87823F55CA5D}">
          <p14:sldIdLst>
            <p14:sldId id="2147376498"/>
            <p14:sldId id="2147376499"/>
          </p14:sldIdLst>
        </p14:section>
        <p14:section name="8. Track and share results" id="{3A224FDC-AA29-4B01-8B6C-EDD712CC1369}">
          <p14:sldIdLst>
            <p14:sldId id="2147376500"/>
            <p14:sldId id="2147376501"/>
            <p14:sldId id="2147376597"/>
          </p14:sldIdLst>
        </p14:section>
        <p14:section name="Appendix" id="{BF00FBB4-FFC5-4D58-8CE6-4BAFF02AA54F}">
          <p14:sldIdLst>
            <p14:sldId id="2147376595"/>
            <p14:sldId id="2147376591"/>
            <p14:sldId id="2147376435"/>
            <p14:sldId id="2147376436"/>
            <p14:sldId id="2147376342"/>
            <p14:sldId id="2147376343"/>
            <p14:sldId id="2147376356"/>
            <p14:sldId id="2147376357"/>
            <p14:sldId id="2147376514"/>
            <p14:sldId id="2147376515"/>
            <p14:sldId id="2147376353"/>
            <p14:sldId id="2147376517"/>
            <p14:sldId id="2147376533"/>
            <p14:sldId id="21473765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F82B03-51A8-4823-C512-2281DBAA409B}" name="Slagter-Beltman, Maaike" initials="SM" userId="S::maaike.slagter@capgemini.com::c80b4fbb-d2d7-4952-9384-05165e60720c" providerId="AD"/>
  <p188:author id="{53FF261B-C3C0-2A3F-E4F2-AA5C6F73EE95}" name="Slagter, Maaike" initials="SM" userId="Slagter, Maaike" providerId="None"/>
  <p188:author id="{A0B82F32-C3C0-EBD4-C36E-D1690B0188C3}" name="Christine Carina" initials="CC" userId="S::christine.carina@gs1.org::55add4d0-b48c-4e87-8a81-713ad4e82cc6" providerId="AD"/>
  <p188:author id="{77AAE544-B160-BB5B-2BF0-6260FB65541A}" name="Elena Tomanovich" initials="ET" userId="S::elena.tomanovich@gs1.org::64ba763b-806e-4ca7-9ac5-3d651aac9dbb" providerId="AD"/>
  <p188:author id="{5857EA5F-2712-DEFE-2607-584B99F4A1E6}" name="Bleyen, Roy" initials="BR" userId="S::roy.bleyen@capgemini.com::cd9b123e-91de-4cc0-83ff-07a169b56c89" providerId="AD"/>
  <p188:author id="{65D0C46C-A13C-1212-21F9-08645866F30D}" name="Lori Schrop" initials="LS" userId="S::lori.schrop@gs1.org::81a6ef44-3770-4ec0-bfd0-6f9e5a06cef1" providerId="AD"/>
  <p188:author id="{A7265675-119D-81DD-A26C-775606C9D0E1}" name="Tania Snioch" initials="TS" userId="S::tania.snioch@gs1.org::f763c48e-f44b-4cb4-b3e2-9a156a2f8e1b" providerId="AD"/>
  <p188:author id="{72330D7F-87AB-92CA-A303-C0137567C3C7}" name="Wasan, Rimmi" initials="" userId="S::rimmi.wasan@capgemini.com::5d01f7d5-91b7-4b54-84e3-fcdbfded37ae" providerId="AD"/>
  <p188:author id="{A13D0784-1F99-7887-22C3-75E35FFDBDF2}" name="Robert Beideman" initials="RB" userId="S::robert.beideman@gs1.org::d8bfe3c4-dff5-4ed8-89a1-01288e6d51d3" providerId="AD"/>
  <p188:author id="{0861018C-04E4-AB8A-A54E-BD1F086BD220}" name="Marianne Timmons" initials="MT" userId="S::marianne.timmons@gs1.org::a5cbf82d-431c-4238-abc8-714a3e9c2623" providerId="AD"/>
  <p188:author id="{E971028F-6241-8667-F514-73EA9BBE2BCD}" name="Slagter-Beltman, Maaike" initials="SM" userId="S::maaike.slagter_capgemini.com#ext#@gs1go365.onmicrosoft.com::3f89ddba-c58b-42c7-b854-bbbc2e536c52" providerId="AD"/>
  <p188:author id="{3B6FC69F-7FC6-216D-9FA0-B372AC69D4C1}" name="Audrey Kelly" initials="AK" userId="S::audrey.kelly@gs1.org::b58310f1-7cfa-42ae-9d9a-0489e7a19b53" providerId="AD"/>
  <p188:author id="{0C8756D5-423E-7A26-AB12-E503791BF765}" name="Ajnadzic, Emir" initials="AE" userId="S::emir.ajnadzic@capgemini.com::f7d1ff33-3e79-4d1e-8ead-a9557dbb4dd8" providerId="AD"/>
  <p188:author id="{21B8B9E1-38C6-E2FF-5FCA-30DAA72A8E88}" name="Kevin Stark" initials="KS" userId="S::kevin.stark@gs1.org::227fd7e8-e5e2-403d-8dab-b247763de2c5" providerId="AD"/>
  <p188:author id="{F6A214E5-7109-0827-2887-D109D8262A0B}" name="Chris Liu" initials="CL" userId="S::chris.liu@gs1.org::a9093fce-3d55-47d8-a3ae-d08bef587685" providerId="AD"/>
  <p188:author id="{0E6EBFFD-DDF0-E74A-1AFB-528CE18EA59F}" name="Albert Ang" initials="AA" userId="S::albert.ang@gs1.org::dce76559-7979-4a4f-bf7e-2a57db36ab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lagter-Beltman, Maaike" initials="SBM" lastIdx="160" clrIdx="0">
    <p:extLst>
      <p:ext uri="{19B8F6BF-5375-455C-9EA6-DF929625EA0E}">
        <p15:presenceInfo xmlns:p15="http://schemas.microsoft.com/office/powerpoint/2012/main" userId="S::maaike.slagter@capgemini.com::c80b4fbb-d2d7-4952-9384-05165e60720c" providerId="AD"/>
      </p:ext>
    </p:extLst>
  </p:cmAuthor>
  <p:cmAuthor id="2" name="Schip, Richard van" initials="SRv" lastIdx="7" clrIdx="1">
    <p:extLst>
      <p:ext uri="{19B8F6BF-5375-455C-9EA6-DF929625EA0E}">
        <p15:presenceInfo xmlns:p15="http://schemas.microsoft.com/office/powerpoint/2012/main" userId="S::richard.van.schip@capgemini.com::74560394-1bc7-4b17-96c1-e83cdd3234c0" providerId="AD"/>
      </p:ext>
    </p:extLst>
  </p:cmAuthor>
  <p:cmAuthor id="3" name="Anand, Somya" initials="AS" lastIdx="18" clrIdx="2">
    <p:extLst>
      <p:ext uri="{19B8F6BF-5375-455C-9EA6-DF929625EA0E}">
        <p15:presenceInfo xmlns:p15="http://schemas.microsoft.com/office/powerpoint/2012/main" userId="S::somya.anand@capgemini.com::c32030cd-fbe3-4a8d-99d2-c6b449d372ca" providerId="AD"/>
      </p:ext>
    </p:extLst>
  </p:cmAuthor>
  <p:cmAuthor id="4" name="Kevin Stark" initials="KS" lastIdx="27" clrIdx="3">
    <p:extLst>
      <p:ext uri="{19B8F6BF-5375-455C-9EA6-DF929625EA0E}">
        <p15:presenceInfo xmlns:p15="http://schemas.microsoft.com/office/powerpoint/2012/main" userId="S::kevin.stark@gs1.org::227fd7e8-e5e2-403d-8dab-b247763de2c5" providerId="AD"/>
      </p:ext>
    </p:extLst>
  </p:cmAuthor>
  <p:cmAuthor id="5" name="Kolhoff, Lobke" initials="KL" lastIdx="43" clrIdx="4">
    <p:extLst>
      <p:ext uri="{19B8F6BF-5375-455C-9EA6-DF929625EA0E}">
        <p15:presenceInfo xmlns:p15="http://schemas.microsoft.com/office/powerpoint/2012/main" userId="S::lobke.kolhoff@capgemini.com::d40cd2bf-92ad-4574-b27e-3b888eea6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1"/>
    <a:srgbClr val="25BCB9"/>
    <a:srgbClr val="FF8200"/>
    <a:srgbClr val="F1F6FB"/>
    <a:srgbClr val="FF6600"/>
    <a:srgbClr val="CFAE18"/>
    <a:srgbClr val="44846B"/>
    <a:srgbClr val="006446"/>
    <a:srgbClr val="6E0103"/>
    <a:srgbClr val="65A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B2118-8354-49F5-9FDF-E12F765A7E52}" v="3" dt="2024-07-09T04:35:35.009"/>
    <p1510:client id="{D03C654A-72EE-40C4-BE06-FB37124EFCA4}" v="1" dt="2024-07-09T08:56:50.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97" autoAdjust="0"/>
    <p:restoredTop sz="96283" autoAdjust="0"/>
  </p:normalViewPr>
  <p:slideViewPr>
    <p:cSldViewPr snapToGrid="0">
      <p:cViewPr>
        <p:scale>
          <a:sx n="125" d="100"/>
          <a:sy n="125" d="100"/>
        </p:scale>
        <p:origin x="1674"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theme" Target="theme/theme1.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tags" Target="tags/tag1.xml"/><Relationship Id="rId108" Type="http://schemas.openxmlformats.org/officeDocument/2006/relationships/tableStyles" Target="tableStyle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microsoft.com/office/2016/11/relationships/changesInfo" Target="changesInfos/changesInfo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Liu" userId="a9093fce-3d55-47d8-a3ae-d08bef587685" providerId="ADAL" clId="{D03C654A-72EE-40C4-BE06-FB37124EFCA4}"/>
    <pc:docChg chg="undo custSel modSld">
      <pc:chgData name="Chris Liu" userId="a9093fce-3d55-47d8-a3ae-d08bef587685" providerId="ADAL" clId="{D03C654A-72EE-40C4-BE06-FB37124EFCA4}" dt="2024-07-09T09:09:59.330" v="146"/>
      <pc:docMkLst>
        <pc:docMk/>
      </pc:docMkLst>
      <pc:sldChg chg="modSp mod">
        <pc:chgData name="Chris Liu" userId="a9093fce-3d55-47d8-a3ae-d08bef587685" providerId="ADAL" clId="{D03C654A-72EE-40C4-BE06-FB37124EFCA4}" dt="2024-07-09T09:09:59.330" v="146"/>
        <pc:sldMkLst>
          <pc:docMk/>
          <pc:sldMk cId="3785552649" sldId="2147374760"/>
        </pc:sldMkLst>
        <pc:spChg chg="mod">
          <ac:chgData name="Chris Liu" userId="a9093fce-3d55-47d8-a3ae-d08bef587685" providerId="ADAL" clId="{D03C654A-72EE-40C4-BE06-FB37124EFCA4}" dt="2024-07-09T09:09:59.330" v="146"/>
          <ac:spMkLst>
            <pc:docMk/>
            <pc:sldMk cId="3785552649" sldId="2147374760"/>
            <ac:spMk id="24" creationId="{E3CF8233-A29A-01C0-8853-A25D64EB4A9C}"/>
          </ac:spMkLst>
        </pc:spChg>
      </pc:sldChg>
      <pc:sldChg chg="modSp mod">
        <pc:chgData name="Chris Liu" userId="a9093fce-3d55-47d8-a3ae-d08bef587685" providerId="ADAL" clId="{D03C654A-72EE-40C4-BE06-FB37124EFCA4}" dt="2024-07-03T05:21:35.314" v="141" actId="20577"/>
        <pc:sldMkLst>
          <pc:docMk/>
          <pc:sldMk cId="672525001" sldId="2147376462"/>
        </pc:sldMkLst>
        <pc:spChg chg="mod">
          <ac:chgData name="Chris Liu" userId="a9093fce-3d55-47d8-a3ae-d08bef587685" providerId="ADAL" clId="{D03C654A-72EE-40C4-BE06-FB37124EFCA4}" dt="2024-07-03T05:21:35.314" v="141" actId="20577"/>
          <ac:spMkLst>
            <pc:docMk/>
            <pc:sldMk cId="672525001" sldId="2147376462"/>
            <ac:spMk id="7" creationId="{9D0377A2-F765-D300-A75E-6D501BDBB480}"/>
          </ac:spMkLst>
        </pc:spChg>
      </pc:sldChg>
      <pc:sldChg chg="modSp mod">
        <pc:chgData name="Chris Liu" userId="a9093fce-3d55-47d8-a3ae-d08bef587685" providerId="ADAL" clId="{D03C654A-72EE-40C4-BE06-FB37124EFCA4}" dt="2024-07-03T05:23:35.840" v="143"/>
        <pc:sldMkLst>
          <pc:docMk/>
          <pc:sldMk cId="2535112707" sldId="2147376487"/>
        </pc:sldMkLst>
        <pc:spChg chg="mod">
          <ac:chgData name="Chris Liu" userId="a9093fce-3d55-47d8-a3ae-d08bef587685" providerId="ADAL" clId="{D03C654A-72EE-40C4-BE06-FB37124EFCA4}" dt="2024-07-03T05:23:35.840" v="143"/>
          <ac:spMkLst>
            <pc:docMk/>
            <pc:sldMk cId="2535112707" sldId="2147376487"/>
            <ac:spMk id="7" creationId="{F50D9286-C6C1-50FC-2DD4-2BE5541E4BF8}"/>
          </ac:spMkLst>
        </pc:spChg>
      </pc:sldChg>
      <pc:sldChg chg="modSp mod">
        <pc:chgData name="Chris Liu" userId="a9093fce-3d55-47d8-a3ae-d08bef587685" providerId="ADAL" clId="{D03C654A-72EE-40C4-BE06-FB37124EFCA4}" dt="2024-07-03T05:24:17.211" v="144"/>
        <pc:sldMkLst>
          <pc:docMk/>
          <pc:sldMk cId="916511864" sldId="2147376494"/>
        </pc:sldMkLst>
        <pc:spChg chg="mod">
          <ac:chgData name="Chris Liu" userId="a9093fce-3d55-47d8-a3ae-d08bef587685" providerId="ADAL" clId="{D03C654A-72EE-40C4-BE06-FB37124EFCA4}" dt="2024-07-03T05:24:17.211" v="144"/>
          <ac:spMkLst>
            <pc:docMk/>
            <pc:sldMk cId="916511864" sldId="2147376494"/>
            <ac:spMk id="32" creationId="{F07AD277-0AF6-CC19-8B8A-33E4097E152A}"/>
          </ac:spMkLst>
        </pc:spChg>
      </pc:sldChg>
      <pc:sldChg chg="modSp mod">
        <pc:chgData name="Chris Liu" userId="a9093fce-3d55-47d8-a3ae-d08bef587685" providerId="ADAL" clId="{D03C654A-72EE-40C4-BE06-FB37124EFCA4}" dt="2024-07-03T05:22:58.954" v="142"/>
        <pc:sldMkLst>
          <pc:docMk/>
          <pc:sldMk cId="3711367463" sldId="2147376503"/>
        </pc:sldMkLst>
        <pc:spChg chg="mod">
          <ac:chgData name="Chris Liu" userId="a9093fce-3d55-47d8-a3ae-d08bef587685" providerId="ADAL" clId="{D03C654A-72EE-40C4-BE06-FB37124EFCA4}" dt="2024-07-03T05:22:58.954" v="142"/>
          <ac:spMkLst>
            <pc:docMk/>
            <pc:sldMk cId="3711367463" sldId="2147376503"/>
            <ac:spMk id="15" creationId="{03034842-F23D-3A43-A3F7-6A8A354A8D2A}"/>
          </ac:spMkLst>
        </pc:spChg>
      </pc:sldChg>
      <pc:sldChg chg="modSp mod">
        <pc:chgData name="Chris Liu" userId="a9093fce-3d55-47d8-a3ae-d08bef587685" providerId="ADAL" clId="{D03C654A-72EE-40C4-BE06-FB37124EFCA4}" dt="2024-07-03T05:08:59.799" v="67" actId="115"/>
        <pc:sldMkLst>
          <pc:docMk/>
          <pc:sldMk cId="4228615021" sldId="2147376566"/>
        </pc:sldMkLst>
        <pc:spChg chg="mod">
          <ac:chgData name="Chris Liu" userId="a9093fce-3d55-47d8-a3ae-d08bef587685" providerId="ADAL" clId="{D03C654A-72EE-40C4-BE06-FB37124EFCA4}" dt="2024-07-03T05:08:59.799" v="67" actId="115"/>
          <ac:spMkLst>
            <pc:docMk/>
            <pc:sldMk cId="4228615021" sldId="2147376566"/>
            <ac:spMk id="41" creationId="{C644CF2E-7BA4-B521-5462-88764CCE1C80}"/>
          </ac:spMkLst>
        </pc:spChg>
      </pc:sldChg>
      <pc:sldChg chg="modSp mod">
        <pc:chgData name="Chris Liu" userId="a9093fce-3d55-47d8-a3ae-d08bef587685" providerId="ADAL" clId="{D03C654A-72EE-40C4-BE06-FB37124EFCA4}" dt="2024-07-03T05:13:42.791" v="75" actId="6549"/>
        <pc:sldMkLst>
          <pc:docMk/>
          <pc:sldMk cId="2623245949" sldId="2147376572"/>
        </pc:sldMkLst>
        <pc:spChg chg="mod">
          <ac:chgData name="Chris Liu" userId="a9093fce-3d55-47d8-a3ae-d08bef587685" providerId="ADAL" clId="{D03C654A-72EE-40C4-BE06-FB37124EFCA4}" dt="2024-07-03T05:13:42.791" v="75" actId="6549"/>
          <ac:spMkLst>
            <pc:docMk/>
            <pc:sldMk cId="2623245949" sldId="2147376572"/>
            <ac:spMk id="41" creationId="{C644CF2E-7BA4-B521-5462-88764CCE1C80}"/>
          </ac:spMkLst>
        </pc:spChg>
      </pc:sldChg>
      <pc:sldChg chg="modSp mod">
        <pc:chgData name="Chris Liu" userId="a9093fce-3d55-47d8-a3ae-d08bef587685" providerId="ADAL" clId="{D03C654A-72EE-40C4-BE06-FB37124EFCA4}" dt="2024-07-03T05:17:14.669" v="125" actId="20577"/>
        <pc:sldMkLst>
          <pc:docMk/>
          <pc:sldMk cId="3818745106" sldId="2147376573"/>
        </pc:sldMkLst>
        <pc:spChg chg="mod">
          <ac:chgData name="Chris Liu" userId="a9093fce-3d55-47d8-a3ae-d08bef587685" providerId="ADAL" clId="{D03C654A-72EE-40C4-BE06-FB37124EFCA4}" dt="2024-07-03T05:17:14.669" v="125" actId="20577"/>
          <ac:spMkLst>
            <pc:docMk/>
            <pc:sldMk cId="3818745106" sldId="2147376573"/>
            <ac:spMk id="14" creationId="{0479CCDA-EAA2-6D84-9568-E436E8519D31}"/>
          </ac:spMkLst>
        </pc:spChg>
      </pc:sldChg>
      <pc:sldChg chg="modSp mod">
        <pc:chgData name="Chris Liu" userId="a9093fce-3d55-47d8-a3ae-d08bef587685" providerId="ADAL" clId="{D03C654A-72EE-40C4-BE06-FB37124EFCA4}" dt="2024-07-03T05:18:35.808" v="129" actId="20577"/>
        <pc:sldMkLst>
          <pc:docMk/>
          <pc:sldMk cId="608241306" sldId="2147376581"/>
        </pc:sldMkLst>
        <pc:spChg chg="mod">
          <ac:chgData name="Chris Liu" userId="a9093fce-3d55-47d8-a3ae-d08bef587685" providerId="ADAL" clId="{D03C654A-72EE-40C4-BE06-FB37124EFCA4}" dt="2024-07-03T05:18:35.808" v="129" actId="20577"/>
          <ac:spMkLst>
            <pc:docMk/>
            <pc:sldMk cId="608241306" sldId="2147376581"/>
            <ac:spMk id="32" creationId="{F07AD277-0AF6-CC19-8B8A-33E4097E152A}"/>
          </ac:spMkLst>
        </pc:spChg>
      </pc:sldChg>
    </pc:docChg>
  </pc:docChgLst>
  <pc:docChgLst>
    <pc:chgData name="Tania Snioch" userId="f763c48e-f44b-4cb4-b3e2-9a156a2f8e1b" providerId="ADAL" clId="{6FCB2118-8354-49F5-9FDF-E12F765A7E52}"/>
    <pc:docChg chg="modSld">
      <pc:chgData name="Tania Snioch" userId="f763c48e-f44b-4cb4-b3e2-9a156a2f8e1b" providerId="ADAL" clId="{6FCB2118-8354-49F5-9FDF-E12F765A7E52}" dt="2024-07-09T04:35:35.009" v="1"/>
      <pc:docMkLst>
        <pc:docMk/>
      </pc:docMkLst>
      <pc:sldChg chg="modSp mod">
        <pc:chgData name="Tania Snioch" userId="f763c48e-f44b-4cb4-b3e2-9a156a2f8e1b" providerId="ADAL" clId="{6FCB2118-8354-49F5-9FDF-E12F765A7E52}" dt="2024-07-09T04:35:35.009" v="1"/>
        <pc:sldMkLst>
          <pc:docMk/>
          <pc:sldMk cId="645526344" sldId="2147376435"/>
        </pc:sldMkLst>
        <pc:graphicFrameChg chg="mod modGraphic">
          <ac:chgData name="Tania Snioch" userId="f763c48e-f44b-4cb4-b3e2-9a156a2f8e1b" providerId="ADAL" clId="{6FCB2118-8354-49F5-9FDF-E12F765A7E52}" dt="2024-07-09T04:35:35.009" v="1"/>
          <ac:graphicFrameMkLst>
            <pc:docMk/>
            <pc:sldMk cId="645526344" sldId="2147376435"/>
            <ac:graphicFrameMk id="6" creationId="{3BECA9FC-7CD1-DCA8-3D7F-13D5CCADE3E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25630-87A5-0649-9CE0-080A29A91B87}" type="doc">
      <dgm:prSet loTypeId="urn:microsoft.com/office/officeart/2005/8/layout/vList4" loCatId="" qsTypeId="urn:microsoft.com/office/officeart/2005/8/quickstyle/3d4" qsCatId="3D" csTypeId="urn:microsoft.com/office/officeart/2005/8/colors/accent1_2" csCatId="accent1" phldr="1"/>
      <dgm:spPr/>
      <dgm:t>
        <a:bodyPr/>
        <a:lstStyle/>
        <a:p>
          <a:endParaRPr lang="en-GB"/>
        </a:p>
      </dgm:t>
    </dgm:pt>
    <dgm:pt modelId="{A3CB3BC6-7804-9947-B57E-B9A42AD4F929}" type="pres">
      <dgm:prSet presAssocID="{38E25630-87A5-0649-9CE0-080A29A91B87}" presName="linear" presStyleCnt="0">
        <dgm:presLayoutVars>
          <dgm:dir/>
          <dgm:resizeHandles val="exact"/>
        </dgm:presLayoutVars>
      </dgm:prSet>
      <dgm:spPr/>
    </dgm:pt>
  </dgm:ptLst>
  <dgm:cxnLst>
    <dgm:cxn modelId="{B190C788-12BD-0647-8806-826516DDD383}" type="presOf" srcId="{38E25630-87A5-0649-9CE0-080A29A91B87}" destId="{A3CB3BC6-7804-9947-B57E-B9A42AD4F929}" srcOrd="0"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rtl="0">
              <a:defRPr sz="1200"/>
            </a:lvl1pPr>
          </a:lstStyle>
          <a:p>
            <a:fld id="{7889843D-4FCC-4BD4-BE35-A687BB7EAE8C}" type="datetimeFigureOut">
              <a:rPr lang="en-US" smtClean="0"/>
              <a:pPr/>
              <a:t>6/24/2024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rtl="0">
              <a:defRPr sz="1200"/>
            </a:lvl1pPr>
          </a:lstStyle>
          <a:p>
            <a:fld id="{258ED591-2716-4EBE-99D2-353D86C0A876}" type="slidenum">
              <a:rPr lang="en-US" smtClean="0"/>
              <a:pPr/>
              <a:t>‹#›</a:t>
            </a:fld>
            <a:endParaRPr lang="en-US"/>
          </a:p>
        </p:txBody>
      </p:sp>
    </p:spTree>
    <p:extLst>
      <p:ext uri="{BB962C8B-B14F-4D97-AF65-F5344CB8AC3E}">
        <p14:creationId xmlns:p14="http://schemas.microsoft.com/office/powerpoint/2010/main" val="27796706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9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10</a:t>
            </a:fld>
            <a:endParaRPr lang="en-US"/>
          </a:p>
        </p:txBody>
      </p:sp>
    </p:spTree>
    <p:extLst>
      <p:ext uri="{BB962C8B-B14F-4D97-AF65-F5344CB8AC3E}">
        <p14:creationId xmlns:p14="http://schemas.microsoft.com/office/powerpoint/2010/main" val="238923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11</a:t>
            </a:fld>
            <a:endParaRPr lang="en-US"/>
          </a:p>
        </p:txBody>
      </p:sp>
    </p:spTree>
    <p:extLst>
      <p:ext uri="{BB962C8B-B14F-4D97-AF65-F5344CB8AC3E}">
        <p14:creationId xmlns:p14="http://schemas.microsoft.com/office/powerpoint/2010/main" val="373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12</a:t>
            </a:fld>
            <a:endParaRPr lang="en-US"/>
          </a:p>
        </p:txBody>
      </p:sp>
    </p:spTree>
    <p:extLst>
      <p:ext uri="{BB962C8B-B14F-4D97-AF65-F5344CB8AC3E}">
        <p14:creationId xmlns:p14="http://schemas.microsoft.com/office/powerpoint/2010/main" val="267289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58ED591-2716-4EBE-99D2-353D86C0A876}" type="slidenum">
              <a:rPr lang="en-US" smtClean="0"/>
              <a:pPr/>
              <a:t>13</a:t>
            </a:fld>
            <a:endParaRPr lang="en-US"/>
          </a:p>
        </p:txBody>
      </p:sp>
    </p:spTree>
    <p:extLst>
      <p:ext uri="{BB962C8B-B14F-4D97-AF65-F5344CB8AC3E}">
        <p14:creationId xmlns:p14="http://schemas.microsoft.com/office/powerpoint/2010/main" val="240854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58ED591-2716-4EBE-99D2-353D86C0A876}" type="slidenum">
              <a:rPr lang="en-US" smtClean="0"/>
              <a:pPr/>
              <a:t>14</a:t>
            </a:fld>
            <a:endParaRPr lang="en-US"/>
          </a:p>
        </p:txBody>
      </p:sp>
    </p:spTree>
    <p:extLst>
      <p:ext uri="{BB962C8B-B14F-4D97-AF65-F5344CB8AC3E}">
        <p14:creationId xmlns:p14="http://schemas.microsoft.com/office/powerpoint/2010/main" val="1204883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15</a:t>
            </a:fld>
            <a:endParaRPr lang="en-US"/>
          </a:p>
        </p:txBody>
      </p:sp>
    </p:spTree>
    <p:extLst>
      <p:ext uri="{BB962C8B-B14F-4D97-AF65-F5344CB8AC3E}">
        <p14:creationId xmlns:p14="http://schemas.microsoft.com/office/powerpoint/2010/main" val="30226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16</a:t>
            </a:fld>
            <a:endParaRPr lang="en-US"/>
          </a:p>
        </p:txBody>
      </p:sp>
    </p:spTree>
    <p:extLst>
      <p:ext uri="{BB962C8B-B14F-4D97-AF65-F5344CB8AC3E}">
        <p14:creationId xmlns:p14="http://schemas.microsoft.com/office/powerpoint/2010/main" val="310820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17</a:t>
            </a:fld>
            <a:endParaRPr lang="en-US"/>
          </a:p>
        </p:txBody>
      </p:sp>
    </p:spTree>
    <p:extLst>
      <p:ext uri="{BB962C8B-B14F-4D97-AF65-F5344CB8AC3E}">
        <p14:creationId xmlns:p14="http://schemas.microsoft.com/office/powerpoint/2010/main" val="322049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18</a:t>
            </a:fld>
            <a:endParaRPr lang="en-US"/>
          </a:p>
        </p:txBody>
      </p:sp>
    </p:spTree>
    <p:extLst>
      <p:ext uri="{BB962C8B-B14F-4D97-AF65-F5344CB8AC3E}">
        <p14:creationId xmlns:p14="http://schemas.microsoft.com/office/powerpoint/2010/main" val="363948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19</a:t>
            </a:fld>
            <a:endParaRPr lang="en-US"/>
          </a:p>
        </p:txBody>
      </p:sp>
    </p:spTree>
    <p:extLst>
      <p:ext uri="{BB962C8B-B14F-4D97-AF65-F5344CB8AC3E}">
        <p14:creationId xmlns:p14="http://schemas.microsoft.com/office/powerpoint/2010/main" val="370473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a:t>
            </a:fld>
            <a:endParaRPr lang="en-US"/>
          </a:p>
        </p:txBody>
      </p:sp>
    </p:spTree>
    <p:extLst>
      <p:ext uri="{BB962C8B-B14F-4D97-AF65-F5344CB8AC3E}">
        <p14:creationId xmlns:p14="http://schemas.microsoft.com/office/powerpoint/2010/main" val="328491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20</a:t>
            </a:fld>
            <a:endParaRPr lang="en-US"/>
          </a:p>
        </p:txBody>
      </p:sp>
    </p:spTree>
    <p:extLst>
      <p:ext uri="{BB962C8B-B14F-4D97-AF65-F5344CB8AC3E}">
        <p14:creationId xmlns:p14="http://schemas.microsoft.com/office/powerpoint/2010/main" val="77146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21</a:t>
            </a:fld>
            <a:endParaRPr lang="en-US"/>
          </a:p>
        </p:txBody>
      </p:sp>
    </p:spTree>
    <p:extLst>
      <p:ext uri="{BB962C8B-B14F-4D97-AF65-F5344CB8AC3E}">
        <p14:creationId xmlns:p14="http://schemas.microsoft.com/office/powerpoint/2010/main" val="1397829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22</a:t>
            </a:fld>
            <a:endParaRPr lang="en-US"/>
          </a:p>
        </p:txBody>
      </p:sp>
    </p:spTree>
    <p:extLst>
      <p:ext uri="{BB962C8B-B14F-4D97-AF65-F5344CB8AC3E}">
        <p14:creationId xmlns:p14="http://schemas.microsoft.com/office/powerpoint/2010/main" val="1516348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23</a:t>
            </a:fld>
            <a:endParaRPr lang="en-US"/>
          </a:p>
        </p:txBody>
      </p:sp>
    </p:spTree>
    <p:extLst>
      <p:ext uri="{BB962C8B-B14F-4D97-AF65-F5344CB8AC3E}">
        <p14:creationId xmlns:p14="http://schemas.microsoft.com/office/powerpoint/2010/main" val="1581909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24</a:t>
            </a:fld>
            <a:endParaRPr lang="en-US"/>
          </a:p>
        </p:txBody>
      </p:sp>
    </p:spTree>
    <p:extLst>
      <p:ext uri="{BB962C8B-B14F-4D97-AF65-F5344CB8AC3E}">
        <p14:creationId xmlns:p14="http://schemas.microsoft.com/office/powerpoint/2010/main" val="431898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25</a:t>
            </a:fld>
            <a:endParaRPr lang="en-US"/>
          </a:p>
        </p:txBody>
      </p:sp>
    </p:spTree>
    <p:extLst>
      <p:ext uri="{BB962C8B-B14F-4D97-AF65-F5344CB8AC3E}">
        <p14:creationId xmlns:p14="http://schemas.microsoft.com/office/powerpoint/2010/main" val="1706272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26</a:t>
            </a:fld>
            <a:endParaRPr lang="en-US"/>
          </a:p>
        </p:txBody>
      </p:sp>
    </p:spTree>
    <p:extLst>
      <p:ext uri="{BB962C8B-B14F-4D97-AF65-F5344CB8AC3E}">
        <p14:creationId xmlns:p14="http://schemas.microsoft.com/office/powerpoint/2010/main" val="168590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27</a:t>
            </a:fld>
            <a:endParaRPr lang="en-US"/>
          </a:p>
        </p:txBody>
      </p:sp>
    </p:spTree>
    <p:extLst>
      <p:ext uri="{BB962C8B-B14F-4D97-AF65-F5344CB8AC3E}">
        <p14:creationId xmlns:p14="http://schemas.microsoft.com/office/powerpoint/2010/main" val="2350572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28</a:t>
            </a:fld>
            <a:endParaRPr lang="en-US"/>
          </a:p>
        </p:txBody>
      </p:sp>
    </p:spTree>
    <p:extLst>
      <p:ext uri="{BB962C8B-B14F-4D97-AF65-F5344CB8AC3E}">
        <p14:creationId xmlns:p14="http://schemas.microsoft.com/office/powerpoint/2010/main" val="456420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29</a:t>
            </a:fld>
            <a:endParaRPr lang="en-US"/>
          </a:p>
        </p:txBody>
      </p:sp>
    </p:spTree>
    <p:extLst>
      <p:ext uri="{BB962C8B-B14F-4D97-AF65-F5344CB8AC3E}">
        <p14:creationId xmlns:p14="http://schemas.microsoft.com/office/powerpoint/2010/main" val="261138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58ED591-2716-4EBE-99D2-353D86C0A876}" type="slidenum">
              <a:rPr lang="en-US" smtClean="0"/>
              <a:pPr/>
              <a:t>3</a:t>
            </a:fld>
            <a:endParaRPr lang="en-US"/>
          </a:p>
        </p:txBody>
      </p:sp>
    </p:spTree>
    <p:extLst>
      <p:ext uri="{BB962C8B-B14F-4D97-AF65-F5344CB8AC3E}">
        <p14:creationId xmlns:p14="http://schemas.microsoft.com/office/powerpoint/2010/main" val="231492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30</a:t>
            </a:fld>
            <a:endParaRPr lang="en-US"/>
          </a:p>
        </p:txBody>
      </p:sp>
    </p:spTree>
    <p:extLst>
      <p:ext uri="{BB962C8B-B14F-4D97-AF65-F5344CB8AC3E}">
        <p14:creationId xmlns:p14="http://schemas.microsoft.com/office/powerpoint/2010/main" val="1169894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003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33</a:t>
            </a:fld>
            <a:endParaRPr lang="en-US"/>
          </a:p>
        </p:txBody>
      </p:sp>
    </p:spTree>
    <p:extLst>
      <p:ext uri="{BB962C8B-B14F-4D97-AF65-F5344CB8AC3E}">
        <p14:creationId xmlns:p14="http://schemas.microsoft.com/office/powerpoint/2010/main" val="171256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34</a:t>
            </a:fld>
            <a:endParaRPr lang="en-US"/>
          </a:p>
        </p:txBody>
      </p:sp>
    </p:spTree>
    <p:extLst>
      <p:ext uri="{BB962C8B-B14F-4D97-AF65-F5344CB8AC3E}">
        <p14:creationId xmlns:p14="http://schemas.microsoft.com/office/powerpoint/2010/main" val="149032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35</a:t>
            </a:fld>
            <a:endParaRPr lang="en-US"/>
          </a:p>
        </p:txBody>
      </p:sp>
    </p:spTree>
    <p:extLst>
      <p:ext uri="{BB962C8B-B14F-4D97-AF65-F5344CB8AC3E}">
        <p14:creationId xmlns:p14="http://schemas.microsoft.com/office/powerpoint/2010/main" val="181990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36</a:t>
            </a:fld>
            <a:endParaRPr lang="en-US"/>
          </a:p>
        </p:txBody>
      </p:sp>
    </p:spTree>
    <p:extLst>
      <p:ext uri="{BB962C8B-B14F-4D97-AF65-F5344CB8AC3E}">
        <p14:creationId xmlns:p14="http://schemas.microsoft.com/office/powerpoint/2010/main" val="525093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37</a:t>
            </a:fld>
            <a:endParaRPr lang="en-US"/>
          </a:p>
        </p:txBody>
      </p:sp>
    </p:spTree>
    <p:extLst>
      <p:ext uri="{BB962C8B-B14F-4D97-AF65-F5344CB8AC3E}">
        <p14:creationId xmlns:p14="http://schemas.microsoft.com/office/powerpoint/2010/main" val="1114145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38</a:t>
            </a:fld>
            <a:endParaRPr lang="en-US"/>
          </a:p>
        </p:txBody>
      </p:sp>
    </p:spTree>
    <p:extLst>
      <p:ext uri="{BB962C8B-B14F-4D97-AF65-F5344CB8AC3E}">
        <p14:creationId xmlns:p14="http://schemas.microsoft.com/office/powerpoint/2010/main" val="17085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39</a:t>
            </a:fld>
            <a:endParaRPr lang="en-US"/>
          </a:p>
        </p:txBody>
      </p:sp>
    </p:spTree>
    <p:extLst>
      <p:ext uri="{BB962C8B-B14F-4D97-AF65-F5344CB8AC3E}">
        <p14:creationId xmlns:p14="http://schemas.microsoft.com/office/powerpoint/2010/main" val="2375347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40</a:t>
            </a:fld>
            <a:endParaRPr lang="en-US"/>
          </a:p>
        </p:txBody>
      </p:sp>
    </p:spTree>
    <p:extLst>
      <p:ext uri="{BB962C8B-B14F-4D97-AF65-F5344CB8AC3E}">
        <p14:creationId xmlns:p14="http://schemas.microsoft.com/office/powerpoint/2010/main" val="50096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419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41</a:t>
            </a:fld>
            <a:endParaRPr lang="en-US"/>
          </a:p>
        </p:txBody>
      </p:sp>
    </p:spTree>
    <p:extLst>
      <p:ext uri="{BB962C8B-B14F-4D97-AF65-F5344CB8AC3E}">
        <p14:creationId xmlns:p14="http://schemas.microsoft.com/office/powerpoint/2010/main" val="2492716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43</a:t>
            </a:fld>
            <a:endParaRPr lang="en-US"/>
          </a:p>
        </p:txBody>
      </p:sp>
    </p:spTree>
    <p:extLst>
      <p:ext uri="{BB962C8B-B14F-4D97-AF65-F5344CB8AC3E}">
        <p14:creationId xmlns:p14="http://schemas.microsoft.com/office/powerpoint/2010/main" val="567693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44</a:t>
            </a:fld>
            <a:endParaRPr lang="en-US"/>
          </a:p>
        </p:txBody>
      </p:sp>
    </p:spTree>
    <p:extLst>
      <p:ext uri="{BB962C8B-B14F-4D97-AF65-F5344CB8AC3E}">
        <p14:creationId xmlns:p14="http://schemas.microsoft.com/office/powerpoint/2010/main" val="3623503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45</a:t>
            </a:fld>
            <a:endParaRPr lang="en-US"/>
          </a:p>
        </p:txBody>
      </p:sp>
    </p:spTree>
    <p:extLst>
      <p:ext uri="{BB962C8B-B14F-4D97-AF65-F5344CB8AC3E}">
        <p14:creationId xmlns:p14="http://schemas.microsoft.com/office/powerpoint/2010/main" val="1445394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46</a:t>
            </a:fld>
            <a:endParaRPr lang="en-US"/>
          </a:p>
        </p:txBody>
      </p:sp>
    </p:spTree>
    <p:extLst>
      <p:ext uri="{BB962C8B-B14F-4D97-AF65-F5344CB8AC3E}">
        <p14:creationId xmlns:p14="http://schemas.microsoft.com/office/powerpoint/2010/main" val="2427507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47</a:t>
            </a:fld>
            <a:endParaRPr lang="en-US"/>
          </a:p>
        </p:txBody>
      </p:sp>
    </p:spTree>
    <p:extLst>
      <p:ext uri="{BB962C8B-B14F-4D97-AF65-F5344CB8AC3E}">
        <p14:creationId xmlns:p14="http://schemas.microsoft.com/office/powerpoint/2010/main" val="1507344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48</a:t>
            </a:fld>
            <a:endParaRPr lang="en-US"/>
          </a:p>
        </p:txBody>
      </p:sp>
    </p:spTree>
    <p:extLst>
      <p:ext uri="{BB962C8B-B14F-4D97-AF65-F5344CB8AC3E}">
        <p14:creationId xmlns:p14="http://schemas.microsoft.com/office/powerpoint/2010/main" val="3465912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49</a:t>
            </a:fld>
            <a:endParaRPr lang="en-US"/>
          </a:p>
        </p:txBody>
      </p:sp>
    </p:spTree>
    <p:extLst>
      <p:ext uri="{BB962C8B-B14F-4D97-AF65-F5344CB8AC3E}">
        <p14:creationId xmlns:p14="http://schemas.microsoft.com/office/powerpoint/2010/main" val="460449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50</a:t>
            </a:fld>
            <a:endParaRPr lang="en-US"/>
          </a:p>
        </p:txBody>
      </p:sp>
    </p:spTree>
    <p:extLst>
      <p:ext uri="{BB962C8B-B14F-4D97-AF65-F5344CB8AC3E}">
        <p14:creationId xmlns:p14="http://schemas.microsoft.com/office/powerpoint/2010/main" val="335848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51</a:t>
            </a:fld>
            <a:endParaRPr lang="en-US"/>
          </a:p>
        </p:txBody>
      </p:sp>
    </p:spTree>
    <p:extLst>
      <p:ext uri="{BB962C8B-B14F-4D97-AF65-F5344CB8AC3E}">
        <p14:creationId xmlns:p14="http://schemas.microsoft.com/office/powerpoint/2010/main" val="295819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5</a:t>
            </a:fld>
            <a:endParaRPr lang="en-US"/>
          </a:p>
        </p:txBody>
      </p:sp>
    </p:spTree>
    <p:extLst>
      <p:ext uri="{BB962C8B-B14F-4D97-AF65-F5344CB8AC3E}">
        <p14:creationId xmlns:p14="http://schemas.microsoft.com/office/powerpoint/2010/main" val="859327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52</a:t>
            </a:fld>
            <a:endParaRPr lang="en-US"/>
          </a:p>
        </p:txBody>
      </p:sp>
    </p:spTree>
    <p:extLst>
      <p:ext uri="{BB962C8B-B14F-4D97-AF65-F5344CB8AC3E}">
        <p14:creationId xmlns:p14="http://schemas.microsoft.com/office/powerpoint/2010/main" val="1871449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53</a:t>
            </a:fld>
            <a:endParaRPr lang="en-US"/>
          </a:p>
        </p:txBody>
      </p:sp>
    </p:spTree>
    <p:extLst>
      <p:ext uri="{BB962C8B-B14F-4D97-AF65-F5344CB8AC3E}">
        <p14:creationId xmlns:p14="http://schemas.microsoft.com/office/powerpoint/2010/main" val="2653973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55</a:t>
            </a:fld>
            <a:endParaRPr lang="en-US"/>
          </a:p>
        </p:txBody>
      </p:sp>
    </p:spTree>
    <p:extLst>
      <p:ext uri="{BB962C8B-B14F-4D97-AF65-F5344CB8AC3E}">
        <p14:creationId xmlns:p14="http://schemas.microsoft.com/office/powerpoint/2010/main" val="34357258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56</a:t>
            </a:fld>
            <a:endParaRPr lang="en-US"/>
          </a:p>
        </p:txBody>
      </p:sp>
    </p:spTree>
    <p:extLst>
      <p:ext uri="{BB962C8B-B14F-4D97-AF65-F5344CB8AC3E}">
        <p14:creationId xmlns:p14="http://schemas.microsoft.com/office/powerpoint/2010/main" val="32402979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57</a:t>
            </a:fld>
            <a:endParaRPr lang="en-US"/>
          </a:p>
        </p:txBody>
      </p:sp>
    </p:spTree>
    <p:extLst>
      <p:ext uri="{BB962C8B-B14F-4D97-AF65-F5344CB8AC3E}">
        <p14:creationId xmlns:p14="http://schemas.microsoft.com/office/powerpoint/2010/main" val="795430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58</a:t>
            </a:fld>
            <a:endParaRPr lang="en-US"/>
          </a:p>
        </p:txBody>
      </p:sp>
    </p:spTree>
    <p:extLst>
      <p:ext uri="{BB962C8B-B14F-4D97-AF65-F5344CB8AC3E}">
        <p14:creationId xmlns:p14="http://schemas.microsoft.com/office/powerpoint/2010/main" val="721289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59</a:t>
            </a:fld>
            <a:endParaRPr lang="en-US"/>
          </a:p>
        </p:txBody>
      </p:sp>
    </p:spTree>
    <p:extLst>
      <p:ext uri="{BB962C8B-B14F-4D97-AF65-F5344CB8AC3E}">
        <p14:creationId xmlns:p14="http://schemas.microsoft.com/office/powerpoint/2010/main" val="696677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60</a:t>
            </a:fld>
            <a:endParaRPr lang="en-US"/>
          </a:p>
        </p:txBody>
      </p:sp>
    </p:spTree>
    <p:extLst>
      <p:ext uri="{BB962C8B-B14F-4D97-AF65-F5344CB8AC3E}">
        <p14:creationId xmlns:p14="http://schemas.microsoft.com/office/powerpoint/2010/main" val="24217851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61</a:t>
            </a:fld>
            <a:endParaRPr lang="en-US"/>
          </a:p>
        </p:txBody>
      </p:sp>
    </p:spTree>
    <p:extLst>
      <p:ext uri="{BB962C8B-B14F-4D97-AF65-F5344CB8AC3E}">
        <p14:creationId xmlns:p14="http://schemas.microsoft.com/office/powerpoint/2010/main" val="2618126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62</a:t>
            </a:fld>
            <a:endParaRPr lang="en-US"/>
          </a:p>
        </p:txBody>
      </p:sp>
    </p:spTree>
    <p:extLst>
      <p:ext uri="{BB962C8B-B14F-4D97-AF65-F5344CB8AC3E}">
        <p14:creationId xmlns:p14="http://schemas.microsoft.com/office/powerpoint/2010/main" val="389206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7311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63</a:t>
            </a:fld>
            <a:endParaRPr lang="en-US"/>
          </a:p>
        </p:txBody>
      </p:sp>
    </p:spTree>
    <p:extLst>
      <p:ext uri="{BB962C8B-B14F-4D97-AF65-F5344CB8AC3E}">
        <p14:creationId xmlns:p14="http://schemas.microsoft.com/office/powerpoint/2010/main" val="3101913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64</a:t>
            </a:fld>
            <a:endParaRPr lang="en-US"/>
          </a:p>
        </p:txBody>
      </p:sp>
    </p:spTree>
    <p:extLst>
      <p:ext uri="{BB962C8B-B14F-4D97-AF65-F5344CB8AC3E}">
        <p14:creationId xmlns:p14="http://schemas.microsoft.com/office/powerpoint/2010/main" val="3460911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65</a:t>
            </a:fld>
            <a:endParaRPr lang="en-US"/>
          </a:p>
        </p:txBody>
      </p:sp>
    </p:spTree>
    <p:extLst>
      <p:ext uri="{BB962C8B-B14F-4D97-AF65-F5344CB8AC3E}">
        <p14:creationId xmlns:p14="http://schemas.microsoft.com/office/powerpoint/2010/main" val="9639302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66</a:t>
            </a:fld>
            <a:endParaRPr lang="en-US"/>
          </a:p>
        </p:txBody>
      </p:sp>
    </p:spTree>
    <p:extLst>
      <p:ext uri="{BB962C8B-B14F-4D97-AF65-F5344CB8AC3E}">
        <p14:creationId xmlns:p14="http://schemas.microsoft.com/office/powerpoint/2010/main" val="27633019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67</a:t>
            </a:fld>
            <a:endParaRPr lang="en-US"/>
          </a:p>
        </p:txBody>
      </p:sp>
    </p:spTree>
    <p:extLst>
      <p:ext uri="{BB962C8B-B14F-4D97-AF65-F5344CB8AC3E}">
        <p14:creationId xmlns:p14="http://schemas.microsoft.com/office/powerpoint/2010/main" val="41974833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68</a:t>
            </a:fld>
            <a:endParaRPr lang="en-US"/>
          </a:p>
        </p:txBody>
      </p:sp>
    </p:spTree>
    <p:extLst>
      <p:ext uri="{BB962C8B-B14F-4D97-AF65-F5344CB8AC3E}">
        <p14:creationId xmlns:p14="http://schemas.microsoft.com/office/powerpoint/2010/main" val="212466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69</a:t>
            </a:fld>
            <a:endParaRPr lang="en-US"/>
          </a:p>
        </p:txBody>
      </p:sp>
    </p:spTree>
    <p:extLst>
      <p:ext uri="{BB962C8B-B14F-4D97-AF65-F5344CB8AC3E}">
        <p14:creationId xmlns:p14="http://schemas.microsoft.com/office/powerpoint/2010/main" val="32973890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70</a:t>
            </a:fld>
            <a:endParaRPr lang="en-US"/>
          </a:p>
        </p:txBody>
      </p:sp>
    </p:spTree>
    <p:extLst>
      <p:ext uri="{BB962C8B-B14F-4D97-AF65-F5344CB8AC3E}">
        <p14:creationId xmlns:p14="http://schemas.microsoft.com/office/powerpoint/2010/main" val="15374822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71</a:t>
            </a:fld>
            <a:endParaRPr lang="en-US"/>
          </a:p>
        </p:txBody>
      </p:sp>
    </p:spTree>
    <p:extLst>
      <p:ext uri="{BB962C8B-B14F-4D97-AF65-F5344CB8AC3E}">
        <p14:creationId xmlns:p14="http://schemas.microsoft.com/office/powerpoint/2010/main" val="24872900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72</a:t>
            </a:fld>
            <a:endParaRPr lang="en-US"/>
          </a:p>
        </p:txBody>
      </p:sp>
    </p:spTree>
    <p:extLst>
      <p:ext uri="{BB962C8B-B14F-4D97-AF65-F5344CB8AC3E}">
        <p14:creationId xmlns:p14="http://schemas.microsoft.com/office/powerpoint/2010/main" val="65839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7</a:t>
            </a:fld>
            <a:endParaRPr lang="en-US"/>
          </a:p>
        </p:txBody>
      </p:sp>
    </p:spTree>
    <p:extLst>
      <p:ext uri="{BB962C8B-B14F-4D97-AF65-F5344CB8AC3E}">
        <p14:creationId xmlns:p14="http://schemas.microsoft.com/office/powerpoint/2010/main" val="11929485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73</a:t>
            </a:fld>
            <a:endParaRPr lang="en-US"/>
          </a:p>
        </p:txBody>
      </p:sp>
    </p:spTree>
    <p:extLst>
      <p:ext uri="{BB962C8B-B14F-4D97-AF65-F5344CB8AC3E}">
        <p14:creationId xmlns:p14="http://schemas.microsoft.com/office/powerpoint/2010/main" val="1585556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74</a:t>
            </a:fld>
            <a:endParaRPr lang="en-US"/>
          </a:p>
        </p:txBody>
      </p:sp>
    </p:spTree>
    <p:extLst>
      <p:ext uri="{BB962C8B-B14F-4D97-AF65-F5344CB8AC3E}">
        <p14:creationId xmlns:p14="http://schemas.microsoft.com/office/powerpoint/2010/main" val="9315827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75</a:t>
            </a:fld>
            <a:endParaRPr lang="en-US"/>
          </a:p>
        </p:txBody>
      </p:sp>
    </p:spTree>
    <p:extLst>
      <p:ext uri="{BB962C8B-B14F-4D97-AF65-F5344CB8AC3E}">
        <p14:creationId xmlns:p14="http://schemas.microsoft.com/office/powerpoint/2010/main" val="11619421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76</a:t>
            </a:fld>
            <a:endParaRPr lang="en-US"/>
          </a:p>
        </p:txBody>
      </p:sp>
    </p:spTree>
    <p:extLst>
      <p:ext uri="{BB962C8B-B14F-4D97-AF65-F5344CB8AC3E}">
        <p14:creationId xmlns:p14="http://schemas.microsoft.com/office/powerpoint/2010/main" val="2552890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77</a:t>
            </a:fld>
            <a:endParaRPr lang="en-US"/>
          </a:p>
        </p:txBody>
      </p:sp>
    </p:spTree>
    <p:extLst>
      <p:ext uri="{BB962C8B-B14F-4D97-AF65-F5344CB8AC3E}">
        <p14:creationId xmlns:p14="http://schemas.microsoft.com/office/powerpoint/2010/main" val="638483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78</a:t>
            </a:fld>
            <a:endParaRPr lang="en-US"/>
          </a:p>
        </p:txBody>
      </p:sp>
    </p:spTree>
    <p:extLst>
      <p:ext uri="{BB962C8B-B14F-4D97-AF65-F5344CB8AC3E}">
        <p14:creationId xmlns:p14="http://schemas.microsoft.com/office/powerpoint/2010/main" val="26570339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79</a:t>
            </a:fld>
            <a:endParaRPr lang="en-US"/>
          </a:p>
        </p:txBody>
      </p:sp>
    </p:spTree>
    <p:extLst>
      <p:ext uri="{BB962C8B-B14F-4D97-AF65-F5344CB8AC3E}">
        <p14:creationId xmlns:p14="http://schemas.microsoft.com/office/powerpoint/2010/main" val="25028245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81</a:t>
            </a:fld>
            <a:endParaRPr lang="en-US"/>
          </a:p>
        </p:txBody>
      </p:sp>
    </p:spTree>
    <p:extLst>
      <p:ext uri="{BB962C8B-B14F-4D97-AF65-F5344CB8AC3E}">
        <p14:creationId xmlns:p14="http://schemas.microsoft.com/office/powerpoint/2010/main" val="10371306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82</a:t>
            </a:fld>
            <a:endParaRPr lang="en-US"/>
          </a:p>
        </p:txBody>
      </p:sp>
    </p:spTree>
    <p:extLst>
      <p:ext uri="{BB962C8B-B14F-4D97-AF65-F5344CB8AC3E}">
        <p14:creationId xmlns:p14="http://schemas.microsoft.com/office/powerpoint/2010/main" val="17709643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83</a:t>
            </a:fld>
            <a:endParaRPr lang="en-US"/>
          </a:p>
        </p:txBody>
      </p:sp>
    </p:spTree>
    <p:extLst>
      <p:ext uri="{BB962C8B-B14F-4D97-AF65-F5344CB8AC3E}">
        <p14:creationId xmlns:p14="http://schemas.microsoft.com/office/powerpoint/2010/main" val="423715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a:t>
            </a:fld>
            <a:endParaRPr lang="en-US"/>
          </a:p>
        </p:txBody>
      </p:sp>
    </p:spTree>
    <p:extLst>
      <p:ext uri="{BB962C8B-B14F-4D97-AF65-F5344CB8AC3E}">
        <p14:creationId xmlns:p14="http://schemas.microsoft.com/office/powerpoint/2010/main" val="1613092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84</a:t>
            </a:fld>
            <a:endParaRPr lang="en-US"/>
          </a:p>
        </p:txBody>
      </p:sp>
    </p:spTree>
    <p:extLst>
      <p:ext uri="{BB962C8B-B14F-4D97-AF65-F5344CB8AC3E}">
        <p14:creationId xmlns:p14="http://schemas.microsoft.com/office/powerpoint/2010/main" val="26595752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85</a:t>
            </a:fld>
            <a:endParaRPr lang="en-US"/>
          </a:p>
        </p:txBody>
      </p:sp>
    </p:spTree>
    <p:extLst>
      <p:ext uri="{BB962C8B-B14F-4D97-AF65-F5344CB8AC3E}">
        <p14:creationId xmlns:p14="http://schemas.microsoft.com/office/powerpoint/2010/main" val="2106153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86</a:t>
            </a:fld>
            <a:endParaRPr lang="en-US"/>
          </a:p>
        </p:txBody>
      </p:sp>
    </p:spTree>
    <p:extLst>
      <p:ext uri="{BB962C8B-B14F-4D97-AF65-F5344CB8AC3E}">
        <p14:creationId xmlns:p14="http://schemas.microsoft.com/office/powerpoint/2010/main" val="29622089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87</a:t>
            </a:fld>
            <a:endParaRPr lang="en-US"/>
          </a:p>
        </p:txBody>
      </p:sp>
    </p:spTree>
    <p:extLst>
      <p:ext uri="{BB962C8B-B14F-4D97-AF65-F5344CB8AC3E}">
        <p14:creationId xmlns:p14="http://schemas.microsoft.com/office/powerpoint/2010/main" val="42343982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88</a:t>
            </a:fld>
            <a:endParaRPr lang="en-US"/>
          </a:p>
        </p:txBody>
      </p:sp>
    </p:spTree>
    <p:extLst>
      <p:ext uri="{BB962C8B-B14F-4D97-AF65-F5344CB8AC3E}">
        <p14:creationId xmlns:p14="http://schemas.microsoft.com/office/powerpoint/2010/main" val="11645953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89</a:t>
            </a:fld>
            <a:endParaRPr lang="en-US"/>
          </a:p>
        </p:txBody>
      </p:sp>
    </p:spTree>
    <p:extLst>
      <p:ext uri="{BB962C8B-B14F-4D97-AF65-F5344CB8AC3E}">
        <p14:creationId xmlns:p14="http://schemas.microsoft.com/office/powerpoint/2010/main" val="22368267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90</a:t>
            </a:fld>
            <a:endParaRPr lang="en-US"/>
          </a:p>
        </p:txBody>
      </p:sp>
    </p:spTree>
    <p:extLst>
      <p:ext uri="{BB962C8B-B14F-4D97-AF65-F5344CB8AC3E}">
        <p14:creationId xmlns:p14="http://schemas.microsoft.com/office/powerpoint/2010/main" val="24582613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91</a:t>
            </a:fld>
            <a:endParaRPr lang="en-US"/>
          </a:p>
        </p:txBody>
      </p:sp>
    </p:spTree>
    <p:extLst>
      <p:ext uri="{BB962C8B-B14F-4D97-AF65-F5344CB8AC3E}">
        <p14:creationId xmlns:p14="http://schemas.microsoft.com/office/powerpoint/2010/main" val="224517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58ED591-2716-4EBE-99D2-353D86C0A876}" type="slidenum">
              <a:rPr lang="en-US" smtClean="0"/>
              <a:pPr/>
              <a:t>9</a:t>
            </a:fld>
            <a:endParaRPr lang="en-US"/>
          </a:p>
        </p:txBody>
      </p:sp>
    </p:spTree>
    <p:extLst>
      <p:ext uri="{BB962C8B-B14F-4D97-AF65-F5344CB8AC3E}">
        <p14:creationId xmlns:p14="http://schemas.microsoft.com/office/powerpoint/2010/main" val="1511857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48.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49.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0.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1.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tags" Target="../tags/tag55.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5.xml"/><Relationship Id="rId1" Type="http://schemas.openxmlformats.org/officeDocument/2006/relationships/tags" Target="../tags/tag56.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5.xml"/><Relationship Id="rId1" Type="http://schemas.openxmlformats.org/officeDocument/2006/relationships/tags" Target="../tags/tag59.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5.xml"/><Relationship Id="rId1" Type="http://schemas.openxmlformats.org/officeDocument/2006/relationships/tags" Target="../tags/tag60.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5.xml"/><Relationship Id="rId1" Type="http://schemas.openxmlformats.org/officeDocument/2006/relationships/tags" Target="../tags/tag61.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5.xml"/><Relationship Id="rId1" Type="http://schemas.openxmlformats.org/officeDocument/2006/relationships/tags" Target="../tags/tag62.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5.xml"/><Relationship Id="rId1" Type="http://schemas.openxmlformats.org/officeDocument/2006/relationships/tags" Target="../tags/tag63.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5.xml"/><Relationship Id="rId1" Type="http://schemas.openxmlformats.org/officeDocument/2006/relationships/tags" Target="../tags/tag64.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5.xml"/><Relationship Id="rId1" Type="http://schemas.openxmlformats.org/officeDocument/2006/relationships/tags" Target="../tags/tag65.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5.xml"/><Relationship Id="rId1" Type="http://schemas.openxmlformats.org/officeDocument/2006/relationships/tags" Target="../tags/tag66.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5.xml"/><Relationship Id="rId1" Type="http://schemas.openxmlformats.org/officeDocument/2006/relationships/tags" Target="../tags/tag67.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5.xml"/><Relationship Id="rId1" Type="http://schemas.openxmlformats.org/officeDocument/2006/relationships/tags" Target="../tags/tag68.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5.xml"/><Relationship Id="rId1" Type="http://schemas.openxmlformats.org/officeDocument/2006/relationships/tags" Target="../tags/tag69.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5.xml"/><Relationship Id="rId1" Type="http://schemas.openxmlformats.org/officeDocument/2006/relationships/tags" Target="../tags/tag70.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5.xml"/><Relationship Id="rId1" Type="http://schemas.openxmlformats.org/officeDocument/2006/relationships/tags" Target="../tags/tag71.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5.xml"/><Relationship Id="rId1" Type="http://schemas.openxmlformats.org/officeDocument/2006/relationships/tags" Target="../tags/tag72.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5.xml"/><Relationship Id="rId1" Type="http://schemas.openxmlformats.org/officeDocument/2006/relationships/tags" Target="../tags/tag7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5.xml"/><Relationship Id="rId1" Type="http://schemas.openxmlformats.org/officeDocument/2006/relationships/tags" Target="../tags/tag7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139A2E-5138-4E68-B202-DAD505E9524B}"/>
              </a:ext>
            </a:extLst>
          </p:cNvPr>
          <p:cNvGraphicFramePr>
            <a:graphicFrameLocks noChangeAspect="1"/>
          </p:cNvGraphicFramePr>
          <p:nvPr userDrawn="1">
            <p:custDataLst>
              <p:tags r:id="rId1"/>
            </p:custDataLst>
            <p:extLst>
              <p:ext uri="{D42A27DB-BD31-4B8C-83A1-F6EECF244321}">
                <p14:modId xmlns:p14="http://schemas.microsoft.com/office/powerpoint/2010/main" val="38357293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6A139A2E-5138-4E68-B202-DAD505E9524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3"/>
            <a:ext cx="6473961"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0" name="Text Placeholder 19"/>
          <p:cNvSpPr>
            <a:spLocks noGrp="1"/>
          </p:cNvSpPr>
          <p:nvPr>
            <p:ph type="body" sz="quarter" idx="11" hasCustomPrompt="1"/>
          </p:nvPr>
        </p:nvSpPr>
        <p:spPr>
          <a:xfrm>
            <a:off x="578620" y="2789595"/>
            <a:ext cx="647395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11" name="Straight Connector 10"/>
          <p:cNvCxnSpPr/>
          <p:nvPr userDrawn="1"/>
        </p:nvCxnSpPr>
        <p:spPr>
          <a:xfrm>
            <a:off x="575018"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04835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0176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68355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83931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54479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006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04741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91185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926760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152328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75060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D642DA-69EC-46CA-BFA8-A91657E508F6}"/>
              </a:ext>
            </a:extLst>
          </p:cNvPr>
          <p:cNvGraphicFramePr>
            <a:graphicFrameLocks noChangeAspect="1"/>
          </p:cNvGraphicFramePr>
          <p:nvPr userDrawn="1">
            <p:custDataLst>
              <p:tags r:id="rId1"/>
            </p:custDataLst>
            <p:extLst>
              <p:ext uri="{D42A27DB-BD31-4B8C-83A1-F6EECF244321}">
                <p14:modId xmlns:p14="http://schemas.microsoft.com/office/powerpoint/2010/main" val="155456713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27D642DA-69EC-46CA-BFA8-A91657E508F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Title 2"/>
          <p:cNvSpPr>
            <a:spLocks noGrp="1"/>
          </p:cNvSpPr>
          <p:nvPr>
            <p:ph type="title" hasCustomPrompt="1"/>
          </p:nvPr>
        </p:nvSpPr>
        <p:spPr>
          <a:xfrm>
            <a:off x="578612" y="2147713"/>
            <a:ext cx="7983283"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46852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85334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7831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2582643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93995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1141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18111442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090114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4149516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362430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Tree>
    <p:extLst>
      <p:ext uri="{BB962C8B-B14F-4D97-AF65-F5344CB8AC3E}">
        <p14:creationId xmlns:p14="http://schemas.microsoft.com/office/powerpoint/2010/main" val="85402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19572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E5EFCB-9BF0-45F5-824C-B6DFD4035A32}"/>
              </a:ext>
            </a:extLst>
          </p:cNvPr>
          <p:cNvGraphicFramePr>
            <a:graphicFrameLocks noChangeAspect="1"/>
          </p:cNvGraphicFramePr>
          <p:nvPr userDrawn="1">
            <p:custDataLst>
              <p:tags r:id="rId1"/>
            </p:custDataLst>
            <p:extLst>
              <p:ext uri="{D42A27DB-BD31-4B8C-83A1-F6EECF244321}">
                <p14:modId xmlns:p14="http://schemas.microsoft.com/office/powerpoint/2010/main" val="343340741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0E5EFCB-9BF0-45F5-824C-B6DFD4035A3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4"/>
            <a:ext cx="6473961" cy="668374"/>
          </a:xfrm>
          <a:prstGeom prst="rect">
            <a:avLst/>
          </a:prstGeom>
        </p:spPr>
        <p:txBody>
          <a:bodyPr vert="horz" lIns="0" tIns="0" rIns="0" bIns="0" anchor="t" anchorCtr="0"/>
          <a:lstStyle>
            <a:lvl1pPr algn="l" rtl="0">
              <a:lnSpc>
                <a:spcPts val="2400"/>
              </a:lnSpc>
              <a:defRPr sz="1800" b="0" i="0" cap="none" spc="90" baseline="0">
                <a:solidFill>
                  <a:srgbClr val="FFFFFF"/>
                </a:solidFill>
                <a:latin typeface="Verdana"/>
                <a:cs typeface="Verdana"/>
              </a:defRPr>
            </a:lvl1pPr>
          </a:lstStyle>
          <a:p>
            <a:r>
              <a:rPr lang="en-US"/>
              <a:t>Title of Presentation</a:t>
            </a:r>
            <a:br>
              <a:rPr lang="en-US"/>
            </a:br>
            <a:r>
              <a:rPr lang="en-US"/>
              <a:t>Second Line Title</a:t>
            </a:r>
          </a:p>
        </p:txBody>
      </p:sp>
      <p:sp>
        <p:nvSpPr>
          <p:cNvPr id="8" name="Picture Placeholder 4"/>
          <p:cNvSpPr>
            <a:spLocks noGrp="1"/>
          </p:cNvSpPr>
          <p:nvPr>
            <p:ph type="pic" sz="quarter" idx="15" hasCustomPrompt="1"/>
          </p:nvPr>
        </p:nvSpPr>
        <p:spPr>
          <a:xfrm>
            <a:off x="450131" y="4431488"/>
            <a:ext cx="1346293" cy="432197"/>
          </a:xfrm>
          <a:prstGeom prst="rect">
            <a:avLst/>
          </a:prstGeom>
          <a:noFill/>
        </p:spPr>
        <p:txBody>
          <a:bodyPr anchor="t" anchorCtr="0">
            <a:normAutofit/>
          </a:bodyPr>
          <a:lstStyle>
            <a:lvl1pPr marL="0" indent="0" algn="l" rtl="0">
              <a:buNone/>
              <a:defRPr sz="900" b="0" i="0" spc="0">
                <a:solidFill>
                  <a:srgbClr val="B1B3B3"/>
                </a:solidFill>
                <a:latin typeface="Verdana"/>
                <a:cs typeface="Verdana"/>
              </a:defRPr>
            </a:lvl1pPr>
          </a:lstStyle>
          <a:p>
            <a:r>
              <a:rPr lang="en-US"/>
              <a:t>Partner Logo Here</a:t>
            </a:r>
          </a:p>
        </p:txBody>
      </p:sp>
      <p:sp>
        <p:nvSpPr>
          <p:cNvPr id="10" name="Text Placeholder 19"/>
          <p:cNvSpPr>
            <a:spLocks noGrp="1"/>
          </p:cNvSpPr>
          <p:nvPr>
            <p:ph type="body" sz="quarter" idx="11" hasCustomPrompt="1"/>
          </p:nvPr>
        </p:nvSpPr>
        <p:spPr>
          <a:xfrm>
            <a:off x="578620" y="2906362"/>
            <a:ext cx="6473954" cy="528519"/>
          </a:xfrm>
          <a:prstGeom prst="rect">
            <a:avLst/>
          </a:prstGeom>
        </p:spPr>
        <p:txBody>
          <a:bodyPr lIns="0" tIns="0" rIns="0" bIns="0"/>
          <a:lstStyle>
            <a:lvl1pPr marL="0" indent="0" algn="l" rtl="0">
              <a:buNone/>
              <a:defRPr sz="1300" b="0" i="0" cap="none" spc="90" baseline="0">
                <a:solidFill>
                  <a:srgbClr val="FFFFFF"/>
                </a:solidFill>
                <a:latin typeface="Verdana"/>
                <a:cs typeface="Verdana"/>
              </a:defRPr>
            </a:lvl1pPr>
          </a:lstStyle>
          <a:p>
            <a:pPr lvl="0"/>
            <a:r>
              <a:rPr lang="en-US"/>
              <a:t>Click to Add Subtitle</a:t>
            </a:r>
          </a:p>
        </p:txBody>
      </p:sp>
      <p:cxnSp>
        <p:nvCxnSpPr>
          <p:cNvPr id="11" name="Straight Connector 10"/>
          <p:cNvCxnSpPr/>
          <p:nvPr userDrawn="1"/>
        </p:nvCxnSpPr>
        <p:spPr>
          <a:xfrm>
            <a:off x="575018" y="3535024"/>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612216"/>
            <a:ext cx="6462906" cy="158051"/>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Date</a:t>
            </a:r>
          </a:p>
        </p:txBody>
      </p:sp>
    </p:spTree>
    <p:extLst>
      <p:ext uri="{BB962C8B-B14F-4D97-AF65-F5344CB8AC3E}">
        <p14:creationId xmlns:p14="http://schemas.microsoft.com/office/powerpoint/2010/main" val="228295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369160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7465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2149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001329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795908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0964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477489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1996679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876847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257916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998950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092600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710177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139542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626788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597013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23520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a:lnSpc>
                <a:spcPct val="100000"/>
              </a:lnSpc>
              <a:buClr>
                <a:schemeClr val="accent4"/>
              </a:buClr>
              <a:defRPr sz="900"/>
            </a:lvl1pPr>
            <a:lvl2pPr marL="269993" indent="-136796">
              <a:lnSpc>
                <a:spcPct val="100000"/>
              </a:lnSpc>
              <a:buClr>
                <a:schemeClr val="accent4"/>
              </a:buClr>
              <a:defRPr sz="900"/>
            </a:lvl2pPr>
            <a:lvl3pPr marL="359991" indent="-136796" algn="l">
              <a:lnSpc>
                <a:spcPct val="100000"/>
              </a:lnSpc>
              <a:buClr>
                <a:schemeClr val="accent4"/>
              </a:buClr>
              <a:defRPr sz="900"/>
            </a:lvl3pPr>
            <a:lvl4pPr marL="511187" indent="-136796">
              <a:lnSpc>
                <a:spcPct val="100000"/>
              </a:lnSpc>
              <a:buClr>
                <a:schemeClr val="accent4"/>
              </a:buClr>
              <a:defRPr sz="900"/>
            </a:lvl4pPr>
            <a:lvl5pPr marL="655184" indent="-136796">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a:lnSpc>
                <a:spcPct val="100000"/>
              </a:lnSpc>
              <a:buClr>
                <a:schemeClr val="accent2"/>
              </a:buClr>
              <a:defRPr sz="900"/>
            </a:lvl1pPr>
            <a:lvl2pPr marL="269993" indent="-136796">
              <a:lnSpc>
                <a:spcPct val="100000"/>
              </a:lnSpc>
              <a:buClr>
                <a:schemeClr val="accent2"/>
              </a:buClr>
              <a:defRPr sz="900"/>
            </a:lvl2pPr>
            <a:lvl3pPr marL="359991" indent="-136796" algn="l">
              <a:lnSpc>
                <a:spcPct val="100000"/>
              </a:lnSpc>
              <a:buClr>
                <a:schemeClr val="accent2"/>
              </a:buClr>
              <a:defRPr sz="900"/>
            </a:lvl3pPr>
            <a:lvl4pPr marL="511187" indent="-136796">
              <a:lnSpc>
                <a:spcPct val="100000"/>
              </a:lnSpc>
              <a:buClr>
                <a:schemeClr val="accent2"/>
              </a:buClr>
              <a:defRPr sz="900"/>
            </a:lvl4pPr>
            <a:lvl5pPr marL="655184" indent="-136796">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a:lnSpc>
                <a:spcPct val="100000"/>
              </a:lnSpc>
              <a:buClr>
                <a:schemeClr val="accent5"/>
              </a:buClr>
              <a:defRPr sz="900"/>
            </a:lvl1pPr>
            <a:lvl2pPr marL="269993" indent="-136796">
              <a:lnSpc>
                <a:spcPct val="100000"/>
              </a:lnSpc>
              <a:buClr>
                <a:schemeClr val="accent5"/>
              </a:buClr>
              <a:defRPr sz="900"/>
            </a:lvl2pPr>
            <a:lvl3pPr marL="359991" indent="-136796" algn="l">
              <a:lnSpc>
                <a:spcPct val="100000"/>
              </a:lnSpc>
              <a:buClr>
                <a:schemeClr val="accent5"/>
              </a:buClr>
              <a:defRPr sz="900"/>
            </a:lvl3pPr>
            <a:lvl4pPr marL="511187" indent="-136796">
              <a:lnSpc>
                <a:spcPct val="100000"/>
              </a:lnSpc>
              <a:buClr>
                <a:schemeClr val="accent5"/>
              </a:buClr>
              <a:defRPr sz="900"/>
            </a:lvl4pPr>
            <a:lvl5pPr marL="655184" indent="-136796">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a:lnSpc>
                <a:spcPct val="100000"/>
              </a:lnSpc>
              <a:buClr>
                <a:schemeClr val="accent3"/>
              </a:buClr>
              <a:defRPr sz="900"/>
            </a:lvl1pPr>
            <a:lvl2pPr marL="269993" indent="-136796">
              <a:lnSpc>
                <a:spcPct val="100000"/>
              </a:lnSpc>
              <a:buClr>
                <a:schemeClr val="accent3"/>
              </a:buClr>
              <a:defRPr sz="900"/>
            </a:lvl2pPr>
            <a:lvl3pPr marL="359991" indent="-136796" algn="l">
              <a:lnSpc>
                <a:spcPct val="100000"/>
              </a:lnSpc>
              <a:buClr>
                <a:schemeClr val="accent3"/>
              </a:buClr>
              <a:defRPr sz="900"/>
            </a:lvl3pPr>
            <a:lvl4pPr marL="511187" indent="-136796">
              <a:lnSpc>
                <a:spcPct val="100000"/>
              </a:lnSpc>
              <a:buClr>
                <a:schemeClr val="accent3"/>
              </a:buClr>
              <a:defRPr sz="900"/>
            </a:lvl4pPr>
            <a:lvl5pPr marL="655184" indent="-136796">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109729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r>
              <a:rPr lang="en-GB"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GB"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GB"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a:buNone/>
              <a:defRPr sz="1200" b="1" i="0"/>
            </a:lvl1pPr>
          </a:lstStyle>
          <a:p>
            <a:pPr lvl="0"/>
            <a:r>
              <a:rPr lang="en-GB" noProof="0"/>
              <a:t>E</a:t>
            </a:r>
          </a:p>
        </p:txBody>
      </p:sp>
    </p:spTree>
    <p:extLst>
      <p:ext uri="{BB962C8B-B14F-4D97-AF65-F5344CB8AC3E}">
        <p14:creationId xmlns:p14="http://schemas.microsoft.com/office/powerpoint/2010/main" val="3912845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GB" noProof="0"/>
              <a:t>Click to edit header</a:t>
            </a:r>
          </a:p>
        </p:txBody>
      </p:sp>
    </p:spTree>
    <p:extLst>
      <p:ext uri="{BB962C8B-B14F-4D97-AF65-F5344CB8AC3E}">
        <p14:creationId xmlns:p14="http://schemas.microsoft.com/office/powerpoint/2010/main" val="2762883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34238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25BC90-44AE-4D07-B32B-49BF632EF2CC}"/>
              </a:ext>
            </a:extLst>
          </p:cNvPr>
          <p:cNvGraphicFramePr>
            <a:graphicFrameLocks noChangeAspect="1"/>
          </p:cNvGraphicFramePr>
          <p:nvPr userDrawn="1">
            <p:custDataLst>
              <p:tags r:id="rId1"/>
            </p:custDataLst>
            <p:extLst>
              <p:ext uri="{D42A27DB-BD31-4B8C-83A1-F6EECF244321}">
                <p14:modId xmlns:p14="http://schemas.microsoft.com/office/powerpoint/2010/main" val="211161928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025BC90-44AE-4D07-B32B-49BF632EF2C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a:xfrm>
            <a:off x="303609" y="87475"/>
            <a:ext cx="8210829" cy="537533"/>
          </a:xfrm>
        </p:spPr>
        <p:txBody>
          <a:bodyPr vert="horz" lIns="0" tIns="0" rIns="0" bIns="0" rtlCol="0" anchor="b" anchorCtr="0">
            <a:noAutofit/>
          </a:bodyPr>
          <a:lstStyle>
            <a:lvl1pPr rtl="0">
              <a:defRPr lang="en-GB" sz="1500" dirty="0">
                <a:solidFill>
                  <a:schemeClr val="tx1"/>
                </a:solidFill>
              </a:defRPr>
            </a:lvl1pPr>
          </a:lstStyle>
          <a:p>
            <a:pPr lvl="0"/>
            <a:r>
              <a:rPr lang="en-GB"/>
              <a:t>Click to edit Master title style</a:t>
            </a:r>
            <a:endParaRPr lang="en-US"/>
          </a:p>
        </p:txBody>
      </p:sp>
    </p:spTree>
    <p:extLst>
      <p:ext uri="{BB962C8B-B14F-4D97-AF65-F5344CB8AC3E}">
        <p14:creationId xmlns:p14="http://schemas.microsoft.com/office/powerpoint/2010/main" val="696559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90858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7386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4288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938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592538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37344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246962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276289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1530003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86442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574086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3610106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1035145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4996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3948837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4017692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72228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3935479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6163574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247288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74075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F41E59-48B0-4524-B901-6EC1A9495F32}"/>
              </a:ext>
            </a:extLst>
          </p:cNvPr>
          <p:cNvGraphicFramePr>
            <a:graphicFrameLocks noChangeAspect="1"/>
          </p:cNvGraphicFramePr>
          <p:nvPr userDrawn="1">
            <p:custDataLst>
              <p:tags r:id="rId1"/>
            </p:custDataLst>
            <p:extLst>
              <p:ext uri="{D42A27DB-BD31-4B8C-83A1-F6EECF244321}">
                <p14:modId xmlns:p14="http://schemas.microsoft.com/office/powerpoint/2010/main" val="23621919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4F41E59-48B0-4524-B901-6EC1A9495F3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a:noFill/>
          <a:ln>
            <a:noFill/>
          </a:ln>
        </p:spPr>
        <p:txBody>
          <a:bodyPr vert="horz" wrap="square" lIns="0" tIns="45716" rIns="91431" bIns="45716" numCol="1" anchor="ctr" anchorCtr="0" compatLnSpc="1">
            <a:prstTxWarp prst="textNoShape">
              <a:avLst/>
            </a:prstTxWarp>
          </a:bodyPr>
          <a:lstStyle>
            <a:lvl1pPr rtl="0">
              <a:defRPr lang="en-GB" sz="2400" b="0" noProof="0" dirty="0">
                <a:latin typeface="Segoe UI Light" panose="020B0502040204020203" pitchFamily="34" charset="0"/>
                <a:cs typeface="Segoe UI Light" panose="020B0502040204020203" pitchFamily="34" charset="0"/>
              </a:defRPr>
            </a:lvl1pPr>
          </a:lstStyle>
          <a:p>
            <a:pPr lvl="0"/>
            <a:r>
              <a:rPr lang="en-US" noProof="0"/>
              <a:t>Click to Edit Title</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802183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468459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2987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2629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93480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1238652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89388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28797653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3416482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16910308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252279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8917507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4173697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4344636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473044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6393285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1743865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647588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3216311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24559188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189583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03483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1.emf"/><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oleObject" Target="../embeddings/oleObject9.bin"/><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7.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ags" Target="../tags/tag1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2.png"/><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image" Target="../media/image1.emf"/><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oleObject" Target="../embeddings/oleObject31.bin"/><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8.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2.png"/><Relationship Id="rId3" Type="http://schemas.openxmlformats.org/officeDocument/2006/relationships/slideLayout" Target="../slideLayouts/slideLayout51.xml"/><Relationship Id="rId21" Type="http://schemas.openxmlformats.org/officeDocument/2006/relationships/theme" Target="../theme/theme4.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1.emf"/><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oleObject" Target="../embeddings/oleObject32.bin"/><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7.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ags" Target="../tags/tag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image" Target="../media/image2.png"/><Relationship Id="rId3" Type="http://schemas.openxmlformats.org/officeDocument/2006/relationships/slideLayout" Target="../slideLayouts/slideLayout71.xml"/><Relationship Id="rId21" Type="http://schemas.openxmlformats.org/officeDocument/2006/relationships/theme" Target="../theme/theme5.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image" Target="../media/image1.emf"/><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oleObject" Target="../embeddings/oleObject53.bin"/><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7.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ags" Target="../tags/tag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3D3AA05-729B-4875-A0C2-FCEAD17B9278}"/>
              </a:ext>
            </a:extLst>
          </p:cNvPr>
          <p:cNvGraphicFramePr>
            <a:graphicFrameLocks noChangeAspect="1"/>
          </p:cNvGraphicFramePr>
          <p:nvPr userDrawn="1">
            <p:custDataLst>
              <p:tags r:id="rId9"/>
            </p:custDataLst>
            <p:extLst>
              <p:ext uri="{D42A27DB-BD31-4B8C-83A1-F6EECF244321}">
                <p14:modId xmlns:p14="http://schemas.microsoft.com/office/powerpoint/2010/main" val="309618150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2" name="Object 1" hidden="1">
                        <a:extLst>
                          <a:ext uri="{FF2B5EF4-FFF2-40B4-BE49-F238E27FC236}">
                            <a16:creationId xmlns:a16="http://schemas.microsoft.com/office/drawing/2014/main" id="{43D3AA05-729B-4875-A0C2-FCEAD17B9278}"/>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5" name="Slide Number Placeholder 9">
            <a:extLst>
              <a:ext uri="{FF2B5EF4-FFF2-40B4-BE49-F238E27FC236}">
                <a16:creationId xmlns:a16="http://schemas.microsoft.com/office/drawing/2014/main" id="{304D3DA5-419B-41D5-BC89-7C64ADE920D6}"/>
              </a:ext>
            </a:extLst>
          </p:cNvPr>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pic>
        <p:nvPicPr>
          <p:cNvPr id="8" name="Picture 7">
            <a:extLst>
              <a:ext uri="{FF2B5EF4-FFF2-40B4-BE49-F238E27FC236}">
                <a16:creationId xmlns:a16="http://schemas.microsoft.com/office/drawing/2014/main" id="{41873816-B340-6289-A972-C7578C6089D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11" name="Picture 10" descr="14GSGL0011_D08_PPT_Cover_Global-Language-of-Business.png">
            <a:extLst>
              <a:ext uri="{FF2B5EF4-FFF2-40B4-BE49-F238E27FC236}">
                <a16:creationId xmlns:a16="http://schemas.microsoft.com/office/drawing/2014/main" id="{D69758FF-0199-D2F7-AA0F-84BFFB086C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1163230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90" r:id="rId4"/>
    <p:sldLayoutId id="2147483691" r:id="rId5"/>
    <p:sldLayoutId id="2147483693" r:id="rId6"/>
    <p:sldLayoutId id="2147483694" r:id="rId7"/>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3"/>
            </p:custDataLst>
            <p:extLst>
              <p:ext uri="{D42A27DB-BD31-4B8C-83A1-F6EECF244321}">
                <p14:modId xmlns:p14="http://schemas.microsoft.com/office/powerpoint/2010/main" val="97654851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6"/>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dirty="0">
                <a:solidFill>
                  <a:srgbClr val="454545"/>
                </a:solidFill>
              </a:rPr>
              <a:t>© GS1</a:t>
            </a:r>
            <a:r>
              <a:rPr lang="en-US" sz="600" baseline="0" noProof="0" dirty="0">
                <a:solidFill>
                  <a:srgbClr val="454545"/>
                </a:solidFill>
              </a:rPr>
              <a:t> </a:t>
            </a:r>
            <a:r>
              <a:rPr lang="en-US" sz="600" noProof="0" dirty="0">
                <a:solidFill>
                  <a:srgbClr val="454545"/>
                </a:solidFill>
              </a:rPr>
              <a:t>2024</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118692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6" r:id="rId20"/>
    <p:sldLayoutId id="2147483695" r:id="rId21"/>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srcRect/>
          <a:stretch>
            <a:fillRect/>
          </a:stretch>
        </a:blip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F047AC1-B93D-2D76-44C1-72318D73D705}"/>
              </a:ext>
            </a:extLst>
          </p:cNvPr>
          <p:cNvGraphicFramePr>
            <a:graphicFrameLocks noChangeAspect="1"/>
          </p:cNvGraphicFramePr>
          <p:nvPr userDrawn="1">
            <p:custDataLst>
              <p:tags r:id="rId22"/>
            </p:custDataLst>
            <p:extLst>
              <p:ext uri="{D42A27DB-BD31-4B8C-83A1-F6EECF244321}">
                <p14:modId xmlns:p14="http://schemas.microsoft.com/office/powerpoint/2010/main" val="2568348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4" name="think-cell data - do not delete" hidden="1">
                        <a:extLst>
                          <a:ext uri="{FF2B5EF4-FFF2-40B4-BE49-F238E27FC236}">
                            <a16:creationId xmlns:a16="http://schemas.microsoft.com/office/drawing/2014/main" id="{AF047AC1-B93D-2D76-44C1-72318D73D705}"/>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600" noProof="0" dirty="0">
                <a:solidFill>
                  <a:srgbClr val="454545"/>
                </a:solidFill>
              </a:rPr>
              <a:t>© GS1</a:t>
            </a:r>
            <a:r>
              <a:rPr lang="en-GB" sz="600" baseline="0" noProof="0" dirty="0">
                <a:solidFill>
                  <a:srgbClr val="454545"/>
                </a:solidFill>
              </a:rPr>
              <a:t> </a:t>
            </a:r>
            <a:r>
              <a:rPr lang="en-GB" sz="600" noProof="0" dirty="0">
                <a:solidFill>
                  <a:srgbClr val="454545"/>
                </a:solidFill>
              </a:rPr>
              <a:t>2024</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2" name="Picture 1">
            <a:extLst>
              <a:ext uri="{FF2B5EF4-FFF2-40B4-BE49-F238E27FC236}">
                <a16:creationId xmlns:a16="http://schemas.microsoft.com/office/drawing/2014/main" id="{77FF1734-4CEB-3A5C-6F3E-16651816B2DB}"/>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Tree>
    <p:extLst>
      <p:ext uri="{BB962C8B-B14F-4D97-AF65-F5344CB8AC3E}">
        <p14:creationId xmlns:p14="http://schemas.microsoft.com/office/powerpoint/2010/main" val="21345191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hdr="0" ftr="0" dt="0"/>
  <p:txStyles>
    <p:titleStyle>
      <a:lvl1pPr algn="l" defTabSz="457144"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2"/>
            </p:custDataLst>
            <p:extLst>
              <p:ext uri="{D42A27DB-BD31-4B8C-83A1-F6EECF244321}">
                <p14:modId xmlns:p14="http://schemas.microsoft.com/office/powerpoint/2010/main" val="182362684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dirty="0">
                <a:solidFill>
                  <a:srgbClr val="454545"/>
                </a:solidFill>
              </a:rPr>
              <a:t>© GS1</a:t>
            </a:r>
            <a:r>
              <a:rPr lang="en-US" sz="600" baseline="0" noProof="0" dirty="0">
                <a:solidFill>
                  <a:srgbClr val="454545"/>
                </a:solidFill>
              </a:rPr>
              <a:t> </a:t>
            </a:r>
            <a:r>
              <a:rPr lang="en-US" sz="600" noProof="0" dirty="0">
                <a:solidFill>
                  <a:srgbClr val="454545"/>
                </a:solidFill>
              </a:rPr>
              <a:t>2024</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203404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2"/>
            </p:custDataLst>
            <p:extLst>
              <p:ext uri="{D42A27DB-BD31-4B8C-83A1-F6EECF244321}">
                <p14:modId xmlns:p14="http://schemas.microsoft.com/office/powerpoint/2010/main" val="351669591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dirty="0">
                <a:solidFill>
                  <a:srgbClr val="454545"/>
                </a:solidFill>
              </a:rPr>
              <a:t>© GS1</a:t>
            </a:r>
            <a:r>
              <a:rPr lang="en-US" sz="600" baseline="0" noProof="0" dirty="0">
                <a:solidFill>
                  <a:srgbClr val="454545"/>
                </a:solidFill>
              </a:rPr>
              <a:t> </a:t>
            </a:r>
            <a:r>
              <a:rPr lang="en-US" sz="600" noProof="0" dirty="0">
                <a:solidFill>
                  <a:srgbClr val="454545"/>
                </a:solidFill>
              </a:rPr>
              <a:t>2024</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12159713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8.svg"/><Relationship Id="rId18" Type="http://schemas.openxmlformats.org/officeDocument/2006/relationships/image" Target="../media/image59.png"/><Relationship Id="rId3" Type="http://schemas.openxmlformats.org/officeDocument/2006/relationships/slide" Target="slide82.xml"/><Relationship Id="rId7" Type="http://schemas.openxmlformats.org/officeDocument/2006/relationships/image" Target="../media/image38.png"/><Relationship Id="rId12" Type="http://schemas.openxmlformats.org/officeDocument/2006/relationships/image" Target="../media/image47.png"/><Relationship Id="rId17" Type="http://schemas.openxmlformats.org/officeDocument/2006/relationships/image" Target="../media/image58.svg"/><Relationship Id="rId2" Type="http://schemas.openxmlformats.org/officeDocument/2006/relationships/notesSlide" Target="../notesSlides/notesSlide10.xml"/><Relationship Id="rId16"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hyperlink" Target="https://www.gs1.org/sites/default/files/2023-02/gs1-2d-pilot-toolkit-v14february2023.pptx" TargetMode="External"/><Relationship Id="rId11" Type="http://schemas.openxmlformats.org/officeDocument/2006/relationships/slide" Target="slide7.xml"/><Relationship Id="rId5" Type="http://schemas.openxmlformats.org/officeDocument/2006/relationships/slide" Target="slide83.xml"/><Relationship Id="rId15" Type="http://schemas.openxmlformats.org/officeDocument/2006/relationships/image" Target="../media/image56.svg"/><Relationship Id="rId10" Type="http://schemas.openxmlformats.org/officeDocument/2006/relationships/image" Target="../media/image31.svg"/><Relationship Id="rId19" Type="http://schemas.openxmlformats.org/officeDocument/2006/relationships/image" Target="../media/image60.svg"/><Relationship Id="rId4" Type="http://schemas.openxmlformats.org/officeDocument/2006/relationships/hyperlink" Target="https://ref.gs1.org/guidelines/2d-in-retail/1.0.0/#h-brand-manufacturer-roles-in-2d-implementation" TargetMode="External"/><Relationship Id="rId9" Type="http://schemas.openxmlformats.org/officeDocument/2006/relationships/image" Target="../media/image30.png"/><Relationship Id="rId1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63.png"/><Relationship Id="rId3" Type="http://schemas.openxmlformats.org/officeDocument/2006/relationships/hyperlink" Target="https://www.gs1.org/sites/default/files/2023-02/gs1-2d-pilot-toolkit-v14february2023.pptx" TargetMode="External"/><Relationship Id="rId7" Type="http://schemas.openxmlformats.org/officeDocument/2006/relationships/image" Target="../media/image31.svg"/><Relationship Id="rId12" Type="http://schemas.openxmlformats.org/officeDocument/2006/relationships/image" Target="../media/image62.svg"/><Relationship Id="rId2" Type="http://schemas.openxmlformats.org/officeDocument/2006/relationships/notesSlide" Target="../notesSlides/notesSlide11.xml"/><Relationship Id="rId16" Type="http://schemas.openxmlformats.org/officeDocument/2006/relationships/image" Target="../media/image66.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61.png"/><Relationship Id="rId5" Type="http://schemas.openxmlformats.org/officeDocument/2006/relationships/image" Target="../media/image39.svg"/><Relationship Id="rId15" Type="http://schemas.openxmlformats.org/officeDocument/2006/relationships/image" Target="../media/image65.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64.svg"/></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69.png"/><Relationship Id="rId3" Type="http://schemas.openxmlformats.org/officeDocument/2006/relationships/hyperlink" Target="https://ref.gs1.org/guidelines/2d-in-retail/1.0.0/#h-appendix" TargetMode="External"/><Relationship Id="rId7" Type="http://schemas.openxmlformats.org/officeDocument/2006/relationships/image" Target="../media/image31.svg"/><Relationship Id="rId12" Type="http://schemas.openxmlformats.org/officeDocument/2006/relationships/image" Target="../media/image68.sv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67.png"/><Relationship Id="rId5" Type="http://schemas.openxmlformats.org/officeDocument/2006/relationships/image" Target="../media/image39.sv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70.sv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73.png"/><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72.png"/><Relationship Id="rId11" Type="http://schemas.openxmlformats.org/officeDocument/2006/relationships/slide" Target="slide7.xml"/><Relationship Id="rId5" Type="http://schemas.openxmlformats.org/officeDocument/2006/relationships/image" Target="../media/image71.png"/><Relationship Id="rId15" Type="http://schemas.openxmlformats.org/officeDocument/2006/relationships/image" Target="../media/image76.svg"/><Relationship Id="rId10" Type="http://schemas.openxmlformats.org/officeDocument/2006/relationships/image" Target="../media/image31.svg"/><Relationship Id="rId4" Type="http://schemas.openxmlformats.org/officeDocument/2006/relationships/image" Target="../media/image39.svg"/><Relationship Id="rId9" Type="http://schemas.openxmlformats.org/officeDocument/2006/relationships/image" Target="../media/image30.png"/><Relationship Id="rId14"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79.png"/><Relationship Id="rId3" Type="http://schemas.openxmlformats.org/officeDocument/2006/relationships/hyperlink" Target="https://ref.gs1.org/guidelines/2d-in-retail/#h-transition-from-2d-barcodes-not-using-gs1-standards" TargetMode="External"/><Relationship Id="rId7" Type="http://schemas.openxmlformats.org/officeDocument/2006/relationships/image" Target="../media/image31.svg"/><Relationship Id="rId12" Type="http://schemas.openxmlformats.org/officeDocument/2006/relationships/image" Target="../media/image78.svg"/><Relationship Id="rId2" Type="http://schemas.openxmlformats.org/officeDocument/2006/relationships/notesSlide" Target="../notesSlides/notesSlide14.xml"/><Relationship Id="rId16" Type="http://schemas.openxmlformats.org/officeDocument/2006/relationships/image" Target="../media/image82.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77.png"/><Relationship Id="rId5" Type="http://schemas.openxmlformats.org/officeDocument/2006/relationships/image" Target="../media/image39.svg"/><Relationship Id="rId15" Type="http://schemas.openxmlformats.org/officeDocument/2006/relationships/image" Target="../media/image81.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80.svg"/></Relationships>
</file>

<file path=ppt/slides/_rels/slide15.xml.rels><?xml version="1.0" encoding="UTF-8" standalone="yes"?>
<Relationships xmlns="http://schemas.openxmlformats.org/package/2006/relationships"><Relationship Id="rId8" Type="http://schemas.openxmlformats.org/officeDocument/2006/relationships/hyperlink" Target="https://ref.gs1.org/guidelines/2d-in-retail/#h-gs1-application-identifiers" TargetMode="External"/><Relationship Id="rId13" Type="http://schemas.openxmlformats.org/officeDocument/2006/relationships/slide" Target="slide91.xml"/><Relationship Id="rId18" Type="http://schemas.openxmlformats.org/officeDocument/2006/relationships/image" Target="../media/image48.svg"/><Relationship Id="rId26" Type="http://schemas.openxmlformats.org/officeDocument/2006/relationships/image" Target="../media/image66.svg"/><Relationship Id="rId3" Type="http://schemas.openxmlformats.org/officeDocument/2006/relationships/image" Target="../media/image38.png"/><Relationship Id="rId21" Type="http://schemas.openxmlformats.org/officeDocument/2006/relationships/image" Target="../media/image85.png"/><Relationship Id="rId7" Type="http://schemas.openxmlformats.org/officeDocument/2006/relationships/hyperlink" Target="https://ref.gs1.org/ai/" TargetMode="External"/><Relationship Id="rId12" Type="http://schemas.openxmlformats.org/officeDocument/2006/relationships/hyperlink" Target="https://www.gs1.org/contact/overview/alphabetical" TargetMode="External"/><Relationship Id="rId17" Type="http://schemas.openxmlformats.org/officeDocument/2006/relationships/image" Target="../media/image47.png"/><Relationship Id="rId25" Type="http://schemas.openxmlformats.org/officeDocument/2006/relationships/image" Target="../media/image65.png"/><Relationship Id="rId2" Type="http://schemas.openxmlformats.org/officeDocument/2006/relationships/notesSlide" Target="../notesSlides/notesSlide15.xml"/><Relationship Id="rId16" Type="http://schemas.openxmlformats.org/officeDocument/2006/relationships/slide" Target="slide7.xml"/><Relationship Id="rId20" Type="http://schemas.openxmlformats.org/officeDocument/2006/relationships/image" Target="../media/image84.svg"/><Relationship Id="rId1" Type="http://schemas.openxmlformats.org/officeDocument/2006/relationships/slideLayout" Target="../slideLayouts/slideLayout9.xml"/><Relationship Id="rId6" Type="http://schemas.openxmlformats.org/officeDocument/2006/relationships/hyperlink" Target="https://www.gs1.org/sites/default/files/2023-02/gs1-2d-pilot-toolkit-v14february2023.pptx" TargetMode="External"/><Relationship Id="rId11" Type="http://schemas.openxmlformats.org/officeDocument/2006/relationships/hyperlink" Target="https://ref.gs1.org/guidelines/2d-in-retail/1.0.0/#h-use-case-scenarios" TargetMode="External"/><Relationship Id="rId24" Type="http://schemas.openxmlformats.org/officeDocument/2006/relationships/image" Target="../media/image88.svg"/><Relationship Id="rId5" Type="http://schemas.openxmlformats.org/officeDocument/2006/relationships/slide" Target="slide93.xml"/><Relationship Id="rId15" Type="http://schemas.openxmlformats.org/officeDocument/2006/relationships/image" Target="../media/image31.svg"/><Relationship Id="rId23" Type="http://schemas.openxmlformats.org/officeDocument/2006/relationships/image" Target="../media/image87.png"/><Relationship Id="rId10" Type="http://schemas.openxmlformats.org/officeDocument/2006/relationships/hyperlink" Target="https://ref.gs1.org/standards/genspecs/" TargetMode="External"/><Relationship Id="rId19" Type="http://schemas.openxmlformats.org/officeDocument/2006/relationships/image" Target="../media/image83.png"/><Relationship Id="rId4" Type="http://schemas.openxmlformats.org/officeDocument/2006/relationships/image" Target="../media/image39.svg"/><Relationship Id="rId9" Type="http://schemas.openxmlformats.org/officeDocument/2006/relationships/hyperlink" Target="https://ref.gs1.org/guidelines/2d-in-retail/#h-gs1-application-identifiers-used-in-retail" TargetMode="External"/><Relationship Id="rId14" Type="http://schemas.openxmlformats.org/officeDocument/2006/relationships/image" Target="../media/image30.png"/><Relationship Id="rId22" Type="http://schemas.openxmlformats.org/officeDocument/2006/relationships/image" Target="../media/image86.svg"/></Relationships>
</file>

<file path=ppt/slides/_rels/slide16.xml.rels><?xml version="1.0" encoding="UTF-8" standalone="yes"?>
<Relationships xmlns="http://schemas.openxmlformats.org/package/2006/relationships"><Relationship Id="rId8" Type="http://schemas.openxmlformats.org/officeDocument/2006/relationships/hyperlink" Target="https://ref.gs1.org/guidelines/2d-in-retail/1.0.0/#h-gs1-barcode-syntaxes-used-in-retail-pos" TargetMode="External"/><Relationship Id="rId13" Type="http://schemas.openxmlformats.org/officeDocument/2006/relationships/image" Target="../media/image91.png"/><Relationship Id="rId18" Type="http://schemas.openxmlformats.org/officeDocument/2006/relationships/image" Target="../media/image47.png"/><Relationship Id="rId3" Type="http://schemas.openxmlformats.org/officeDocument/2006/relationships/notesSlide" Target="../notesSlides/notesSlide16.xml"/><Relationship Id="rId21" Type="http://schemas.openxmlformats.org/officeDocument/2006/relationships/image" Target="../media/image94.svg"/><Relationship Id="rId7" Type="http://schemas.openxmlformats.org/officeDocument/2006/relationships/hyperlink" Target="https://www.gs1.org/industries/retail/2d-barcodes/explorer" TargetMode="External"/><Relationship Id="rId12" Type="http://schemas.openxmlformats.org/officeDocument/2006/relationships/image" Target="../media/image39.svg"/><Relationship Id="rId17" Type="http://schemas.openxmlformats.org/officeDocument/2006/relationships/slide" Target="slide7.xml"/><Relationship Id="rId2" Type="http://schemas.openxmlformats.org/officeDocument/2006/relationships/slideLayout" Target="../slideLayouts/slideLayout9.xml"/><Relationship Id="rId16" Type="http://schemas.openxmlformats.org/officeDocument/2006/relationships/image" Target="../media/image31.svg"/><Relationship Id="rId20" Type="http://schemas.openxmlformats.org/officeDocument/2006/relationships/image" Target="../media/image93.png"/><Relationship Id="rId1" Type="http://schemas.openxmlformats.org/officeDocument/2006/relationships/tags" Target="../tags/tag79.xml"/><Relationship Id="rId6" Type="http://schemas.openxmlformats.org/officeDocument/2006/relationships/hyperlink" Target="https://www.gs1.org/sites/default/files/2023-06/gs1_barcodes_fact_sheet-overview_of_all_gs1_2d_barcodes-final_v1.0.pdf" TargetMode="External"/><Relationship Id="rId11" Type="http://schemas.openxmlformats.org/officeDocument/2006/relationships/image" Target="../media/image38.png"/><Relationship Id="rId5" Type="http://schemas.openxmlformats.org/officeDocument/2006/relationships/image" Target="../media/image89.emf"/><Relationship Id="rId15" Type="http://schemas.openxmlformats.org/officeDocument/2006/relationships/image" Target="../media/image30.png"/><Relationship Id="rId10" Type="http://schemas.openxmlformats.org/officeDocument/2006/relationships/image" Target="../media/image90.png"/><Relationship Id="rId19" Type="http://schemas.openxmlformats.org/officeDocument/2006/relationships/image" Target="../media/image48.svg"/><Relationship Id="rId4" Type="http://schemas.openxmlformats.org/officeDocument/2006/relationships/oleObject" Target="../embeddings/oleObject76.bin"/><Relationship Id="rId9" Type="http://schemas.openxmlformats.org/officeDocument/2006/relationships/hyperlink" Target="https://ref.gs1.org/standards/genspecs/" TargetMode="External"/><Relationship Id="rId14" Type="http://schemas.openxmlformats.org/officeDocument/2006/relationships/image" Target="../media/image92.png"/></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1.svg"/><Relationship Id="rId18" Type="http://schemas.openxmlformats.org/officeDocument/2006/relationships/image" Target="../media/image68.svg"/><Relationship Id="rId3" Type="http://schemas.openxmlformats.org/officeDocument/2006/relationships/notesSlide" Target="../notesSlides/notesSlide17.xml"/><Relationship Id="rId21" Type="http://schemas.openxmlformats.org/officeDocument/2006/relationships/image" Target="../media/image95.png"/><Relationship Id="rId7" Type="http://schemas.openxmlformats.org/officeDocument/2006/relationships/image" Target="../media/image38.png"/><Relationship Id="rId12" Type="http://schemas.openxmlformats.org/officeDocument/2006/relationships/image" Target="../media/image30.png"/><Relationship Id="rId17" Type="http://schemas.openxmlformats.org/officeDocument/2006/relationships/image" Target="../media/image67.png"/><Relationship Id="rId2" Type="http://schemas.openxmlformats.org/officeDocument/2006/relationships/slideLayout" Target="../slideLayouts/slideLayout9.xml"/><Relationship Id="rId16" Type="http://schemas.openxmlformats.org/officeDocument/2006/relationships/image" Target="../media/image48.svg"/><Relationship Id="rId20" Type="http://schemas.openxmlformats.org/officeDocument/2006/relationships/image" Target="../media/image64.svg"/><Relationship Id="rId1" Type="http://schemas.openxmlformats.org/officeDocument/2006/relationships/tags" Target="../tags/tag80.xml"/><Relationship Id="rId6" Type="http://schemas.openxmlformats.org/officeDocument/2006/relationships/slide" Target="slide93.xml"/><Relationship Id="rId11" Type="http://schemas.openxmlformats.org/officeDocument/2006/relationships/hyperlink" Target="https://ref.gs1.org/guidelines/2d-in-retail/1.0.0/#h-appendix" TargetMode="External"/><Relationship Id="rId5" Type="http://schemas.openxmlformats.org/officeDocument/2006/relationships/image" Target="../media/image89.emf"/><Relationship Id="rId15" Type="http://schemas.openxmlformats.org/officeDocument/2006/relationships/image" Target="../media/image47.png"/><Relationship Id="rId10" Type="http://schemas.openxmlformats.org/officeDocument/2006/relationships/hyperlink" Target="https://ref.gs1.org/guidelines/2d-in-retail/1.0.0/#h-2d-barcode-creation-" TargetMode="External"/><Relationship Id="rId19" Type="http://schemas.openxmlformats.org/officeDocument/2006/relationships/image" Target="../media/image63.png"/><Relationship Id="rId4" Type="http://schemas.openxmlformats.org/officeDocument/2006/relationships/oleObject" Target="../embeddings/oleObject77.bin"/><Relationship Id="rId9" Type="http://schemas.openxmlformats.org/officeDocument/2006/relationships/hyperlink" Target="https://ref.gs1.org/guidelines/2d-in-retail/1.0.0/#h-printing-" TargetMode="External"/><Relationship Id="rId14" Type="http://schemas.openxmlformats.org/officeDocument/2006/relationships/slide" Target="slide7.xml"/><Relationship Id="rId22" Type="http://schemas.openxmlformats.org/officeDocument/2006/relationships/image" Target="../media/image96.sv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98.svg"/><Relationship Id="rId3" Type="http://schemas.openxmlformats.org/officeDocument/2006/relationships/hyperlink" Target="https://www.gs1.org/sites/default/files/2023-02/gs1-2d-pilot-toolkit-v14february2023.pptx" TargetMode="External"/><Relationship Id="rId7" Type="http://schemas.openxmlformats.org/officeDocument/2006/relationships/image" Target="../media/image30.png"/><Relationship Id="rId12" Type="http://schemas.openxmlformats.org/officeDocument/2006/relationships/image" Target="../media/image97.png"/><Relationship Id="rId17" Type="http://schemas.openxmlformats.org/officeDocument/2006/relationships/image" Target="../media/image102.svg"/><Relationship Id="rId2" Type="http://schemas.openxmlformats.org/officeDocument/2006/relationships/notesSlide" Target="../notesSlides/notesSlide18.xml"/><Relationship Id="rId16" Type="http://schemas.openxmlformats.org/officeDocument/2006/relationships/image" Target="../media/image101.png"/><Relationship Id="rId1" Type="http://schemas.openxmlformats.org/officeDocument/2006/relationships/slideLayout" Target="../slideLayouts/slideLayout9.xml"/><Relationship Id="rId6" Type="http://schemas.openxmlformats.org/officeDocument/2006/relationships/image" Target="../media/image39.svg"/><Relationship Id="rId11" Type="http://schemas.openxmlformats.org/officeDocument/2006/relationships/image" Target="../media/image48.svg"/><Relationship Id="rId5" Type="http://schemas.openxmlformats.org/officeDocument/2006/relationships/image" Target="../media/image38.png"/><Relationship Id="rId15" Type="http://schemas.openxmlformats.org/officeDocument/2006/relationships/image" Target="../media/image100.svg"/><Relationship Id="rId10" Type="http://schemas.openxmlformats.org/officeDocument/2006/relationships/image" Target="../media/image47.png"/><Relationship Id="rId4" Type="http://schemas.openxmlformats.org/officeDocument/2006/relationships/slide" Target="slide90.xml"/><Relationship Id="rId9" Type="http://schemas.openxmlformats.org/officeDocument/2006/relationships/slide" Target="slide7.xml"/><Relationship Id="rId14" Type="http://schemas.openxmlformats.org/officeDocument/2006/relationships/image" Target="../media/image99.png"/></Relationships>
</file>

<file path=ppt/slides/_rels/slide1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3.png"/><Relationship Id="rId18" Type="http://schemas.openxmlformats.org/officeDocument/2006/relationships/image" Target="../media/image108.svg"/><Relationship Id="rId3" Type="http://schemas.openxmlformats.org/officeDocument/2006/relationships/image" Target="../media/image38.png"/><Relationship Id="rId7" Type="http://schemas.openxmlformats.org/officeDocument/2006/relationships/image" Target="../media/image31.svg"/><Relationship Id="rId12" Type="http://schemas.openxmlformats.org/officeDocument/2006/relationships/image" Target="../media/image68.svg"/><Relationship Id="rId17" Type="http://schemas.openxmlformats.org/officeDocument/2006/relationships/image" Target="../media/image107.png"/><Relationship Id="rId2" Type="http://schemas.openxmlformats.org/officeDocument/2006/relationships/notesSlide" Target="../notesSlides/notesSlide19.xml"/><Relationship Id="rId16" Type="http://schemas.openxmlformats.org/officeDocument/2006/relationships/image" Target="../media/image106.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67.png"/><Relationship Id="rId5" Type="http://schemas.openxmlformats.org/officeDocument/2006/relationships/slide" Target="slide93.xml"/><Relationship Id="rId15" Type="http://schemas.openxmlformats.org/officeDocument/2006/relationships/image" Target="../media/image105.png"/><Relationship Id="rId10" Type="http://schemas.openxmlformats.org/officeDocument/2006/relationships/image" Target="../media/image48.svg"/><Relationship Id="rId4" Type="http://schemas.openxmlformats.org/officeDocument/2006/relationships/image" Target="../media/image39.svg"/><Relationship Id="rId9" Type="http://schemas.openxmlformats.org/officeDocument/2006/relationships/image" Target="../media/image47.png"/><Relationship Id="rId14" Type="http://schemas.openxmlformats.org/officeDocument/2006/relationships/image" Target="../media/image104.svg"/></Relationships>
</file>

<file path=ppt/slides/_rels/slide2.xml.rels><?xml version="1.0" encoding="UTF-8" standalone="yes"?>
<Relationships xmlns="http://schemas.openxmlformats.org/package/2006/relationships"><Relationship Id="rId8" Type="http://schemas.openxmlformats.org/officeDocument/2006/relationships/hyperlink" Target="https://www.gs1.org/standards/barcodes-epcrfid-id-keys/gs1-general-specifications" TargetMode="External"/><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slide" Target="slide81.xml"/><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hyperlink" Target="https://www.gs1.org/industries/retail/solution-provider-2d-readiness" TargetMode="External"/><Relationship Id="rId10" Type="http://schemas.openxmlformats.org/officeDocument/2006/relationships/hyperlink" Target="https://www.gs1.org/docs/healthcare/position-papers/GS1-DataMatrix-Position-Paper-FINAL.pdf" TargetMode="External"/><Relationship Id="rId4" Type="http://schemas.openxmlformats.org/officeDocument/2006/relationships/image" Target="../media/image12.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hyperlink" Target="https://www.gs1.org/docs/barcodes/GS1_DataMatrix_Guideline.pdf" TargetMode="External"/><Relationship Id="rId13" Type="http://schemas.openxmlformats.org/officeDocument/2006/relationships/image" Target="../media/image47.png"/><Relationship Id="rId18" Type="http://schemas.openxmlformats.org/officeDocument/2006/relationships/image" Target="../media/image82.svg"/><Relationship Id="rId3" Type="http://schemas.openxmlformats.org/officeDocument/2006/relationships/image" Target="../media/image38.png"/><Relationship Id="rId7" Type="http://schemas.openxmlformats.org/officeDocument/2006/relationships/hyperlink" Target="https://ref.gs1.org/standards/digital-link/uri-syntax/" TargetMode="External"/><Relationship Id="rId12" Type="http://schemas.openxmlformats.org/officeDocument/2006/relationships/slide" Target="slide7.xml"/><Relationship Id="rId17" Type="http://schemas.openxmlformats.org/officeDocument/2006/relationships/image" Target="../media/image81.png"/><Relationship Id="rId2" Type="http://schemas.openxmlformats.org/officeDocument/2006/relationships/notesSlide" Target="../notesSlides/notesSlide20.xml"/><Relationship Id="rId16" Type="http://schemas.openxmlformats.org/officeDocument/2006/relationships/image" Target="../media/image94.svg"/><Relationship Id="rId1" Type="http://schemas.openxmlformats.org/officeDocument/2006/relationships/slideLayout" Target="../slideLayouts/slideLayout9.xml"/><Relationship Id="rId6" Type="http://schemas.openxmlformats.org/officeDocument/2006/relationships/hyperlink" Target="https://ref.gs1.org/docs/2024/digital-link-quick-start-guide" TargetMode="External"/><Relationship Id="rId11" Type="http://schemas.openxmlformats.org/officeDocument/2006/relationships/image" Target="../media/image31.svg"/><Relationship Id="rId5" Type="http://schemas.openxmlformats.org/officeDocument/2006/relationships/hyperlink" Target="https://ref.gs1.org/docs/2023/QR-Code_powered-by-GS1-best-practices.pdf" TargetMode="External"/><Relationship Id="rId15" Type="http://schemas.openxmlformats.org/officeDocument/2006/relationships/image" Target="../media/image93.png"/><Relationship Id="rId10" Type="http://schemas.openxmlformats.org/officeDocument/2006/relationships/image" Target="../media/image30.png"/><Relationship Id="rId4" Type="http://schemas.openxmlformats.org/officeDocument/2006/relationships/image" Target="../media/image39.svg"/><Relationship Id="rId9" Type="http://schemas.openxmlformats.org/officeDocument/2006/relationships/hyperlink" Target="https://www.gs1.org/standards/gs1-datamatrix-guideline/25" TargetMode="External"/><Relationship Id="rId14" Type="http://schemas.openxmlformats.org/officeDocument/2006/relationships/image" Target="../media/image48.svg"/></Relationships>
</file>

<file path=ppt/slides/_rels/slide2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8.png"/><Relationship Id="rId7" Type="http://schemas.openxmlformats.org/officeDocument/2006/relationships/image" Target="../media/image31.svg"/><Relationship Id="rId12" Type="http://schemas.openxmlformats.org/officeDocument/2006/relationships/image" Target="../media/image110.sv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109.png"/><Relationship Id="rId5" Type="http://schemas.openxmlformats.org/officeDocument/2006/relationships/hyperlink" Target="https://ref.gs1.org/docs/2024/connecting-barcodes-to-related-information" TargetMode="External"/><Relationship Id="rId10" Type="http://schemas.openxmlformats.org/officeDocument/2006/relationships/image" Target="../media/image48.svg"/><Relationship Id="rId4" Type="http://schemas.openxmlformats.org/officeDocument/2006/relationships/image" Target="../media/image39.sv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11.png"/><Relationship Id="rId18" Type="http://schemas.openxmlformats.org/officeDocument/2006/relationships/image" Target="../media/image48.svg"/><Relationship Id="rId3" Type="http://schemas.openxmlformats.org/officeDocument/2006/relationships/hyperlink" Target="https://ref.gs1.org/guidelines/2d-in-retail/1.0.0/#h-barcode-quality" TargetMode="External"/><Relationship Id="rId7" Type="http://schemas.openxmlformats.org/officeDocument/2006/relationships/image" Target="../media/image38.png"/><Relationship Id="rId12" Type="http://schemas.openxmlformats.org/officeDocument/2006/relationships/slide" Target="slide92.xml"/><Relationship Id="rId17" Type="http://schemas.openxmlformats.org/officeDocument/2006/relationships/image" Target="../media/image47.png"/><Relationship Id="rId2" Type="http://schemas.openxmlformats.org/officeDocument/2006/relationships/notesSlide" Target="../notesSlides/notesSlide22.xml"/><Relationship Id="rId16" Type="http://schemas.openxmlformats.org/officeDocument/2006/relationships/slide" Target="slide7.xml"/><Relationship Id="rId20" Type="http://schemas.openxmlformats.org/officeDocument/2006/relationships/image" Target="../media/image113.svg"/><Relationship Id="rId1" Type="http://schemas.openxmlformats.org/officeDocument/2006/relationships/slideLayout" Target="../slideLayouts/slideLayout9.xml"/><Relationship Id="rId6" Type="http://schemas.openxmlformats.org/officeDocument/2006/relationships/hyperlink" Target="https://ref.gs1.org/guidelines/2d-in-retail/1.0.0/#h-use-of-images-colour-and-other-modifications-in-2d-barcodes" TargetMode="External"/><Relationship Id="rId11" Type="http://schemas.openxmlformats.org/officeDocument/2006/relationships/hyperlink" Target="https://ref.gs1.org/tools/module-count" TargetMode="External"/><Relationship Id="rId5" Type="http://schemas.openxmlformats.org/officeDocument/2006/relationships/hyperlink" Target="https://ref.gs1.org/guidelines/2d-in-retail/1.0.0/#h-barcode-print-quality-and-verification" TargetMode="External"/><Relationship Id="rId15" Type="http://schemas.openxmlformats.org/officeDocument/2006/relationships/image" Target="../media/image31.svg"/><Relationship Id="rId10" Type="http://schemas.openxmlformats.org/officeDocument/2006/relationships/slide" Target="slide93.xml"/><Relationship Id="rId19" Type="http://schemas.openxmlformats.org/officeDocument/2006/relationships/image" Target="../media/image112.png"/><Relationship Id="rId4" Type="http://schemas.openxmlformats.org/officeDocument/2006/relationships/hyperlink" Target="https://ref.gs1.org/standards/genspecs/" TargetMode="External"/><Relationship Id="rId9" Type="http://schemas.openxmlformats.org/officeDocument/2006/relationships/hyperlink" Target="https://ref.gs1.org/guidelines/2d-in-retail/1.0.0/#h-optimising-the-2d-barcode-size-and-data" TargetMode="External"/><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hyperlink" Target="https://ref.gs1.org/guidelines/2d-in-retail/#h-barcode-placement-and-human-readable-text" TargetMode="External"/><Relationship Id="rId13" Type="http://schemas.openxmlformats.org/officeDocument/2006/relationships/image" Target="../media/image48.svg"/><Relationship Id="rId3" Type="http://schemas.openxmlformats.org/officeDocument/2006/relationships/hyperlink" Target="https://ref.gs1.org/guidelines/2d-in-retail/#h-human-readable-text" TargetMode="External"/><Relationship Id="rId7" Type="http://schemas.openxmlformats.org/officeDocument/2006/relationships/image" Target="../media/image39.svg"/><Relationship Id="rId12"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slide" Target="slide7.xml"/><Relationship Id="rId5" Type="http://schemas.openxmlformats.org/officeDocument/2006/relationships/slide" Target="slide93.xml"/><Relationship Id="rId15" Type="http://schemas.openxmlformats.org/officeDocument/2006/relationships/image" Target="../media/image113.svg"/><Relationship Id="rId10" Type="http://schemas.openxmlformats.org/officeDocument/2006/relationships/image" Target="../media/image31.svg"/><Relationship Id="rId4" Type="http://schemas.openxmlformats.org/officeDocument/2006/relationships/hyperlink" Target="https://ref.gs1.org/standards/genspecs/" TargetMode="External"/><Relationship Id="rId9" Type="http://schemas.openxmlformats.org/officeDocument/2006/relationships/image" Target="../media/image30.png"/><Relationship Id="rId14" Type="http://schemas.openxmlformats.org/officeDocument/2006/relationships/image" Target="../media/image112.png"/></Relationships>
</file>

<file path=ppt/slides/_rels/slide24.xml.rels><?xml version="1.0" encoding="UTF-8" standalone="yes"?>
<Relationships xmlns="http://schemas.openxmlformats.org/package/2006/relationships"><Relationship Id="rId8" Type="http://schemas.openxmlformats.org/officeDocument/2006/relationships/hyperlink" Target="https://www.gs1.ee/doc/download/GS1_GenSpec_Fashion_barcodesymbol_location.pdf" TargetMode="External"/><Relationship Id="rId13" Type="http://schemas.openxmlformats.org/officeDocument/2006/relationships/slide" Target="slide7.xml"/><Relationship Id="rId3" Type="http://schemas.openxmlformats.org/officeDocument/2006/relationships/hyperlink" Target="https://ref.gs1.org/guidelines/2d-in-retail/1.0.0/#h-dual-marking-with-a-linear-and-2d-barcode" TargetMode="External"/><Relationship Id="rId7" Type="http://schemas.openxmlformats.org/officeDocument/2006/relationships/image" Target="../media/image39.svg"/><Relationship Id="rId12" Type="http://schemas.openxmlformats.org/officeDocument/2006/relationships/image" Target="../media/image31.svg"/><Relationship Id="rId17" Type="http://schemas.openxmlformats.org/officeDocument/2006/relationships/image" Target="../media/image80.svg"/><Relationship Id="rId2" Type="http://schemas.openxmlformats.org/officeDocument/2006/relationships/notesSlide" Target="../notesSlides/notesSlide24.xml"/><Relationship Id="rId16"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30.png"/><Relationship Id="rId5" Type="http://schemas.openxmlformats.org/officeDocument/2006/relationships/hyperlink" Target="https://ref.gs1.org/standards/genspecs/" TargetMode="External"/><Relationship Id="rId15" Type="http://schemas.openxmlformats.org/officeDocument/2006/relationships/image" Target="../media/image48.svg"/><Relationship Id="rId10" Type="http://schemas.openxmlformats.org/officeDocument/2006/relationships/image" Target="../media/image111.png"/><Relationship Id="rId4" Type="http://schemas.openxmlformats.org/officeDocument/2006/relationships/hyperlink" Target="https://ref.gs1.org/guidelines/2d-in-retail/1.0.0/#h-barcode-placement-and-human-readable-text" TargetMode="External"/><Relationship Id="rId9" Type="http://schemas.openxmlformats.org/officeDocument/2006/relationships/slide" Target="slide92.xml"/><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68.svg"/><Relationship Id="rId5" Type="http://schemas.openxmlformats.org/officeDocument/2006/relationships/image" Target="../media/image30.png"/><Relationship Id="rId10" Type="http://schemas.openxmlformats.org/officeDocument/2006/relationships/image" Target="../media/image67.png"/><Relationship Id="rId4" Type="http://schemas.openxmlformats.org/officeDocument/2006/relationships/image" Target="../media/image39.svg"/><Relationship Id="rId9" Type="http://schemas.openxmlformats.org/officeDocument/2006/relationships/image" Target="../media/image48.sv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67.png"/><Relationship Id="rId18" Type="http://schemas.openxmlformats.org/officeDocument/2006/relationships/image" Target="../media/image94.svg"/><Relationship Id="rId3" Type="http://schemas.openxmlformats.org/officeDocument/2006/relationships/hyperlink" Target="https://www.gs1.org/docs/barcodes/2D_Barcode_Verification_Process_Implementation_Guideline.pdf" TargetMode="External"/><Relationship Id="rId7" Type="http://schemas.openxmlformats.org/officeDocument/2006/relationships/slide" Target="slide93.xml"/><Relationship Id="rId12" Type="http://schemas.openxmlformats.org/officeDocument/2006/relationships/image" Target="../media/image48.svg"/><Relationship Id="rId17" Type="http://schemas.openxmlformats.org/officeDocument/2006/relationships/image" Target="../media/image93.png"/><Relationship Id="rId2" Type="http://schemas.openxmlformats.org/officeDocument/2006/relationships/notesSlide" Target="../notesSlides/notesSlide26.xml"/><Relationship Id="rId16" Type="http://schemas.openxmlformats.org/officeDocument/2006/relationships/image" Target="../media/image64.svg"/><Relationship Id="rId1" Type="http://schemas.openxmlformats.org/officeDocument/2006/relationships/slideLayout" Target="../slideLayouts/slideLayout9.xml"/><Relationship Id="rId6" Type="http://schemas.openxmlformats.org/officeDocument/2006/relationships/image" Target="../media/image39.svg"/><Relationship Id="rId11" Type="http://schemas.openxmlformats.org/officeDocument/2006/relationships/image" Target="../media/image47.png"/><Relationship Id="rId5" Type="http://schemas.openxmlformats.org/officeDocument/2006/relationships/image" Target="../media/image38.png"/><Relationship Id="rId15" Type="http://schemas.openxmlformats.org/officeDocument/2006/relationships/image" Target="../media/image63.png"/><Relationship Id="rId10" Type="http://schemas.openxmlformats.org/officeDocument/2006/relationships/slide" Target="slide7.xml"/><Relationship Id="rId4" Type="http://schemas.openxmlformats.org/officeDocument/2006/relationships/slide" Target="slide22.xml"/><Relationship Id="rId9" Type="http://schemas.openxmlformats.org/officeDocument/2006/relationships/image" Target="../media/image31.svg"/><Relationship Id="rId14" Type="http://schemas.openxmlformats.org/officeDocument/2006/relationships/image" Target="../media/image68.svg"/></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16.png"/><Relationship Id="rId3" Type="http://schemas.openxmlformats.org/officeDocument/2006/relationships/image" Target="../media/image38.png"/><Relationship Id="rId7" Type="http://schemas.openxmlformats.org/officeDocument/2006/relationships/image" Target="../media/image31.svg"/><Relationship Id="rId12" Type="http://schemas.openxmlformats.org/officeDocument/2006/relationships/image" Target="../media/image115.sv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114.png"/><Relationship Id="rId5" Type="http://schemas.openxmlformats.org/officeDocument/2006/relationships/slide" Target="slide93.xml"/><Relationship Id="rId10" Type="http://schemas.openxmlformats.org/officeDocument/2006/relationships/image" Target="../media/image48.svg"/><Relationship Id="rId4" Type="http://schemas.openxmlformats.org/officeDocument/2006/relationships/image" Target="../media/image39.svg"/><Relationship Id="rId9" Type="http://schemas.openxmlformats.org/officeDocument/2006/relationships/image" Target="../media/image47.png"/><Relationship Id="rId14" Type="http://schemas.openxmlformats.org/officeDocument/2006/relationships/image" Target="../media/image117.svg"/></Relationships>
</file>

<file path=ppt/slides/_rels/slide2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18.png"/><Relationship Id="rId3" Type="http://schemas.openxmlformats.org/officeDocument/2006/relationships/hyperlink" Target="https://ref.gs1.org/guidelines/2d-in-retail/1.0.0/#h-staff-and-supplier-communication-and-training" TargetMode="External"/><Relationship Id="rId7" Type="http://schemas.openxmlformats.org/officeDocument/2006/relationships/image" Target="../media/image31.svg"/><Relationship Id="rId12" Type="http://schemas.openxmlformats.org/officeDocument/2006/relationships/image" Target="../media/image54.svg"/><Relationship Id="rId2" Type="http://schemas.openxmlformats.org/officeDocument/2006/relationships/notesSlide" Target="../notesSlides/notesSlide28.xml"/><Relationship Id="rId16" Type="http://schemas.openxmlformats.org/officeDocument/2006/relationships/image" Target="../media/image121.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53.png"/><Relationship Id="rId5" Type="http://schemas.openxmlformats.org/officeDocument/2006/relationships/image" Target="../media/image39.svg"/><Relationship Id="rId15" Type="http://schemas.openxmlformats.org/officeDocument/2006/relationships/image" Target="../media/image120.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119.sv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00.svg"/><Relationship Id="rId18"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slide" Target="slide7.xml"/><Relationship Id="rId12" Type="http://schemas.openxmlformats.org/officeDocument/2006/relationships/image" Target="../media/image99.png"/><Relationship Id="rId17" Type="http://schemas.openxmlformats.org/officeDocument/2006/relationships/image" Target="../media/image125.svg"/><Relationship Id="rId2" Type="http://schemas.openxmlformats.org/officeDocument/2006/relationships/notesSlide" Target="../notesSlides/notesSlide29.xml"/><Relationship Id="rId16" Type="http://schemas.openxmlformats.org/officeDocument/2006/relationships/image" Target="../media/image124.png"/><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98.svg"/><Relationship Id="rId5" Type="http://schemas.openxmlformats.org/officeDocument/2006/relationships/image" Target="../media/image30.png"/><Relationship Id="rId15" Type="http://schemas.openxmlformats.org/officeDocument/2006/relationships/image" Target="../media/image123.svg"/><Relationship Id="rId10" Type="http://schemas.openxmlformats.org/officeDocument/2006/relationships/image" Target="../media/image97.png"/><Relationship Id="rId19" Type="http://schemas.openxmlformats.org/officeDocument/2006/relationships/image" Target="../media/image46.svg"/><Relationship Id="rId4" Type="http://schemas.openxmlformats.org/officeDocument/2006/relationships/image" Target="../media/image39.svg"/><Relationship Id="rId9" Type="http://schemas.openxmlformats.org/officeDocument/2006/relationships/image" Target="../media/image48.svg"/><Relationship Id="rId14" Type="http://schemas.openxmlformats.org/officeDocument/2006/relationships/image" Target="../media/image12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gs1.org/contact/overview/alphabetical" TargetMode="Externa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7.svg"/><Relationship Id="rId18" Type="http://schemas.openxmlformats.org/officeDocument/2006/relationships/image" Target="../media/image37.svg"/><Relationship Id="rId3" Type="http://schemas.openxmlformats.org/officeDocument/2006/relationships/hyperlink" Target="https://www.gs1.org/docs/retail/2D_pilot_storytelling_template.docx" TargetMode="External"/><Relationship Id="rId7" Type="http://schemas.openxmlformats.org/officeDocument/2006/relationships/image" Target="../media/image30.png"/><Relationship Id="rId12" Type="http://schemas.openxmlformats.org/officeDocument/2006/relationships/image" Target="../media/image126.png"/><Relationship Id="rId17" Type="http://schemas.openxmlformats.org/officeDocument/2006/relationships/image" Target="../media/image36.png"/><Relationship Id="rId2" Type="http://schemas.openxmlformats.org/officeDocument/2006/relationships/notesSlide" Target="../notesSlides/notesSlide30.xml"/><Relationship Id="rId16" Type="http://schemas.openxmlformats.org/officeDocument/2006/relationships/slide" Target="slide5.xml"/><Relationship Id="rId1" Type="http://schemas.openxmlformats.org/officeDocument/2006/relationships/slideLayout" Target="../slideLayouts/slideLayout9.xml"/><Relationship Id="rId6" Type="http://schemas.openxmlformats.org/officeDocument/2006/relationships/image" Target="../media/image39.svg"/><Relationship Id="rId11" Type="http://schemas.openxmlformats.org/officeDocument/2006/relationships/image" Target="../media/image48.svg"/><Relationship Id="rId5" Type="http://schemas.openxmlformats.org/officeDocument/2006/relationships/image" Target="../media/image38.png"/><Relationship Id="rId15" Type="http://schemas.openxmlformats.org/officeDocument/2006/relationships/image" Target="../media/image129.svg"/><Relationship Id="rId10" Type="http://schemas.openxmlformats.org/officeDocument/2006/relationships/image" Target="../media/image47.png"/><Relationship Id="rId4" Type="http://schemas.openxmlformats.org/officeDocument/2006/relationships/hyperlink" Target="https://www.gs1.org/contact/overview/alphabetical" TargetMode="External"/><Relationship Id="rId9" Type="http://schemas.openxmlformats.org/officeDocument/2006/relationships/slide" Target="slide7.xml"/><Relationship Id="rId14" Type="http://schemas.openxmlformats.org/officeDocument/2006/relationships/image" Target="../media/image128.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slide" Target="slide54.xml"/><Relationship Id="rId18" Type="http://schemas.openxmlformats.org/officeDocument/2006/relationships/image" Target="../media/image132.png"/><Relationship Id="rId3" Type="http://schemas.openxmlformats.org/officeDocument/2006/relationships/notesSlide" Target="../notesSlides/notesSlide31.xml"/><Relationship Id="rId7" Type="http://schemas.openxmlformats.org/officeDocument/2006/relationships/diagramData" Target="../diagrams/data1.xml"/><Relationship Id="rId12" Type="http://schemas.openxmlformats.org/officeDocument/2006/relationships/slide" Target="slide42.xml"/><Relationship Id="rId17" Type="http://schemas.openxmlformats.org/officeDocument/2006/relationships/slide" Target="slide5.xml"/><Relationship Id="rId2" Type="http://schemas.openxmlformats.org/officeDocument/2006/relationships/slideLayout" Target="../slideLayouts/slideLayout9.xml"/><Relationship Id="rId16" Type="http://schemas.openxmlformats.org/officeDocument/2006/relationships/image" Target="../media/image131.svg"/><Relationship Id="rId1" Type="http://schemas.openxmlformats.org/officeDocument/2006/relationships/tags" Target="../tags/tag81.xml"/><Relationship Id="rId6" Type="http://schemas.openxmlformats.org/officeDocument/2006/relationships/image" Target="../media/image1.emf"/><Relationship Id="rId11" Type="http://schemas.microsoft.com/office/2007/relationships/diagramDrawing" Target="../diagrams/drawing1.xml"/><Relationship Id="rId5" Type="http://schemas.openxmlformats.org/officeDocument/2006/relationships/oleObject" Target="../embeddings/oleObject78.bin"/><Relationship Id="rId15" Type="http://schemas.openxmlformats.org/officeDocument/2006/relationships/image" Target="../media/image130.png"/><Relationship Id="rId10" Type="http://schemas.openxmlformats.org/officeDocument/2006/relationships/diagramColors" Target="../diagrams/colors1.xml"/><Relationship Id="rId19" Type="http://schemas.openxmlformats.org/officeDocument/2006/relationships/image" Target="../media/image133.svg"/><Relationship Id="rId4" Type="http://schemas.openxmlformats.org/officeDocument/2006/relationships/slide" Target="slide7.xml"/><Relationship Id="rId9" Type="http://schemas.openxmlformats.org/officeDocument/2006/relationships/diagramQuickStyle" Target="../diagrams/quickStyle1.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1.xml"/><Relationship Id="rId3" Type="http://schemas.openxmlformats.org/officeDocument/2006/relationships/slide" Target="slide38.xml"/><Relationship Id="rId7" Type="http://schemas.openxmlformats.org/officeDocument/2006/relationships/slide" Target="slide34.xml"/><Relationship Id="rId12" Type="http://schemas.openxmlformats.org/officeDocument/2006/relationships/image" Target="../media/image31.svg"/><Relationship Id="rId2" Type="http://schemas.openxmlformats.org/officeDocument/2006/relationships/slide" Target="slide35.xml"/><Relationship Id="rId16" Type="http://schemas.openxmlformats.org/officeDocument/2006/relationships/image" Target="../media/image37.svg"/><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image" Target="../media/image30.png"/><Relationship Id="rId5" Type="http://schemas.openxmlformats.org/officeDocument/2006/relationships/slide" Target="slide40.xml"/><Relationship Id="rId15" Type="http://schemas.openxmlformats.org/officeDocument/2006/relationships/image" Target="../media/image36.png"/><Relationship Id="rId10" Type="http://schemas.openxmlformats.org/officeDocument/2006/relationships/slide" Target="slide37.xml"/><Relationship Id="rId4" Type="http://schemas.openxmlformats.org/officeDocument/2006/relationships/slide" Target="slide39.xml"/><Relationship Id="rId9" Type="http://schemas.openxmlformats.org/officeDocument/2006/relationships/slide" Target="slide36.xml"/><Relationship Id="rId14" Type="http://schemas.openxmlformats.org/officeDocument/2006/relationships/slide" Target="slide5.xml"/></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37.png"/><Relationship Id="rId3" Type="http://schemas.openxmlformats.org/officeDocument/2006/relationships/hyperlink" Target="https://www.gs1.org/sites/default/files/2023-02/gs1-2d-pilot-toolkit-v14february2023.pptx" TargetMode="External"/><Relationship Id="rId7" Type="http://schemas.openxmlformats.org/officeDocument/2006/relationships/image" Target="../media/image31.svg"/><Relationship Id="rId12" Type="http://schemas.openxmlformats.org/officeDocument/2006/relationships/image" Target="../media/image136.svg"/><Relationship Id="rId2" Type="http://schemas.openxmlformats.org/officeDocument/2006/relationships/notesSlide" Target="../notesSlides/notesSlide32.xml"/><Relationship Id="rId16" Type="http://schemas.openxmlformats.org/officeDocument/2006/relationships/image" Target="../media/image140.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135.png"/><Relationship Id="rId5" Type="http://schemas.openxmlformats.org/officeDocument/2006/relationships/image" Target="../media/image134.svg"/><Relationship Id="rId15" Type="http://schemas.openxmlformats.org/officeDocument/2006/relationships/image" Target="../media/image139.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138.svg"/></Relationships>
</file>

<file path=ppt/slides/_rels/slide34.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48.svg"/><Relationship Id="rId18" Type="http://schemas.openxmlformats.org/officeDocument/2006/relationships/image" Target="../media/image145.png"/><Relationship Id="rId3" Type="http://schemas.openxmlformats.org/officeDocument/2006/relationships/slide" Target="slide84.xml"/><Relationship Id="rId7" Type="http://schemas.openxmlformats.org/officeDocument/2006/relationships/image" Target="../media/image38.png"/><Relationship Id="rId12" Type="http://schemas.openxmlformats.org/officeDocument/2006/relationships/image" Target="../media/image47.png"/><Relationship Id="rId17" Type="http://schemas.openxmlformats.org/officeDocument/2006/relationships/image" Target="../media/image144.svg"/><Relationship Id="rId2" Type="http://schemas.openxmlformats.org/officeDocument/2006/relationships/notesSlide" Target="../notesSlides/notesSlide33.xml"/><Relationship Id="rId16" Type="http://schemas.openxmlformats.org/officeDocument/2006/relationships/image" Target="../media/image143.png"/><Relationship Id="rId1" Type="http://schemas.openxmlformats.org/officeDocument/2006/relationships/slideLayout" Target="../slideLayouts/slideLayout9.xml"/><Relationship Id="rId6" Type="http://schemas.openxmlformats.org/officeDocument/2006/relationships/hyperlink" Target="https://www.gs1.org/sites/default/files/2023-02/gs1-2d-pilot-toolkit-v14february2023.pptx" TargetMode="External"/><Relationship Id="rId11" Type="http://schemas.openxmlformats.org/officeDocument/2006/relationships/slide" Target="slide32.xml"/><Relationship Id="rId5" Type="http://schemas.openxmlformats.org/officeDocument/2006/relationships/slide" Target="slide85.xml"/><Relationship Id="rId15" Type="http://schemas.openxmlformats.org/officeDocument/2006/relationships/image" Target="../media/image142.svg"/><Relationship Id="rId10" Type="http://schemas.openxmlformats.org/officeDocument/2006/relationships/image" Target="../media/image31.svg"/><Relationship Id="rId19" Type="http://schemas.openxmlformats.org/officeDocument/2006/relationships/image" Target="../media/image146.svg"/><Relationship Id="rId4" Type="http://schemas.openxmlformats.org/officeDocument/2006/relationships/hyperlink" Target="https://ref.gs1.org/guidelines/2d-in-retail/1.0.0/#h-retailer-roles-in-2d-implementation" TargetMode="External"/><Relationship Id="rId9" Type="http://schemas.openxmlformats.org/officeDocument/2006/relationships/image" Target="../media/image30.png"/><Relationship Id="rId14" Type="http://schemas.openxmlformats.org/officeDocument/2006/relationships/image" Target="../media/image141.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47.png"/><Relationship Id="rId18" Type="http://schemas.openxmlformats.org/officeDocument/2006/relationships/image" Target="../media/image152.svg"/><Relationship Id="rId3" Type="http://schemas.openxmlformats.org/officeDocument/2006/relationships/image" Target="../media/image38.png"/><Relationship Id="rId7" Type="http://schemas.openxmlformats.org/officeDocument/2006/relationships/hyperlink" Target="https://ref.gs1.org/guidelines/2d-in-retail/#h-retail-pos-ecosystem" TargetMode="External"/><Relationship Id="rId12" Type="http://schemas.openxmlformats.org/officeDocument/2006/relationships/image" Target="../media/image48.svg"/><Relationship Id="rId17" Type="http://schemas.openxmlformats.org/officeDocument/2006/relationships/image" Target="../media/image151.png"/><Relationship Id="rId2" Type="http://schemas.openxmlformats.org/officeDocument/2006/relationships/notesSlide" Target="../notesSlides/notesSlide34.xml"/><Relationship Id="rId16" Type="http://schemas.openxmlformats.org/officeDocument/2006/relationships/image" Target="../media/image150.svg"/><Relationship Id="rId20" Type="http://schemas.openxmlformats.org/officeDocument/2006/relationships/image" Target="../media/image154.svg"/><Relationship Id="rId1" Type="http://schemas.openxmlformats.org/officeDocument/2006/relationships/slideLayout" Target="../slideLayouts/slideLayout9.xml"/><Relationship Id="rId6" Type="http://schemas.openxmlformats.org/officeDocument/2006/relationships/hyperlink" Target="https://www.gs1.org/industries/retail/solution-provider-2d-readiness" TargetMode="External"/><Relationship Id="rId11" Type="http://schemas.openxmlformats.org/officeDocument/2006/relationships/image" Target="../media/image47.png"/><Relationship Id="rId5" Type="http://schemas.openxmlformats.org/officeDocument/2006/relationships/hyperlink" Target="https://ref.gs1.org/guidelines/2d-in-retail/#h-retailer-ecosystem" TargetMode="External"/><Relationship Id="rId15" Type="http://schemas.openxmlformats.org/officeDocument/2006/relationships/image" Target="../media/image149.png"/><Relationship Id="rId10" Type="http://schemas.openxmlformats.org/officeDocument/2006/relationships/slide" Target="slide32.xml"/><Relationship Id="rId19" Type="http://schemas.openxmlformats.org/officeDocument/2006/relationships/image" Target="../media/image153.png"/><Relationship Id="rId4" Type="http://schemas.openxmlformats.org/officeDocument/2006/relationships/image" Target="../media/image134.svg"/><Relationship Id="rId9" Type="http://schemas.openxmlformats.org/officeDocument/2006/relationships/image" Target="../media/image31.svg"/><Relationship Id="rId14" Type="http://schemas.openxmlformats.org/officeDocument/2006/relationships/image" Target="../media/image148.svg"/></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8.png"/><Relationship Id="rId7" Type="http://schemas.openxmlformats.org/officeDocument/2006/relationships/hyperlink" Target="https://ref.gs1.org/guidelines/2d-in-retail/1.0.0/#h-2d-in-retail-scanners-with-limited-capabilities-" TargetMode="External"/><Relationship Id="rId12" Type="http://schemas.openxmlformats.org/officeDocument/2006/relationships/image" Target="../media/image48.sv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ref.gs1.org/guidelines/2d-in-retail/1.0.0/#h-point-of-sale-pos-host-systems" TargetMode="External"/><Relationship Id="rId11" Type="http://schemas.openxmlformats.org/officeDocument/2006/relationships/image" Target="../media/image47.png"/><Relationship Id="rId5" Type="http://schemas.openxmlformats.org/officeDocument/2006/relationships/hyperlink" Target="https://ref.gs1.org/guidelines/2d-in-retail/1.0.0/#h-scanning" TargetMode="External"/><Relationship Id="rId10" Type="http://schemas.openxmlformats.org/officeDocument/2006/relationships/slide" Target="slide32.xml"/><Relationship Id="rId4" Type="http://schemas.openxmlformats.org/officeDocument/2006/relationships/image" Target="../media/image134.svg"/><Relationship Id="rId9" Type="http://schemas.openxmlformats.org/officeDocument/2006/relationships/image" Target="../media/image31.svg"/></Relationships>
</file>

<file path=ppt/slides/_rels/slide3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55.png"/><Relationship Id="rId3" Type="http://schemas.openxmlformats.org/officeDocument/2006/relationships/hyperlink" Target="https://www.gs1.org/sites/default/files/2023-02/gs1-2d-pilot-toolkit-v14february2023.pptx" TargetMode="External"/><Relationship Id="rId7" Type="http://schemas.openxmlformats.org/officeDocument/2006/relationships/image" Target="../media/image31.svg"/><Relationship Id="rId12" Type="http://schemas.openxmlformats.org/officeDocument/2006/relationships/image" Target="../media/image136.sv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135.png"/><Relationship Id="rId5" Type="http://schemas.openxmlformats.org/officeDocument/2006/relationships/image" Target="../media/image134.sv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156.sv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36.svg"/><Relationship Id="rId3" Type="http://schemas.openxmlformats.org/officeDocument/2006/relationships/image" Target="../media/image38.png"/><Relationship Id="rId7" Type="http://schemas.openxmlformats.org/officeDocument/2006/relationships/slide" Target="slide32.xml"/><Relationship Id="rId12" Type="http://schemas.openxmlformats.org/officeDocument/2006/relationships/image" Target="../media/image135.png"/><Relationship Id="rId17" Type="http://schemas.openxmlformats.org/officeDocument/2006/relationships/image" Target="../media/image162.svg"/><Relationship Id="rId2" Type="http://schemas.openxmlformats.org/officeDocument/2006/relationships/notesSlide" Target="../notesSlides/notesSlide37.xml"/><Relationship Id="rId16" Type="http://schemas.openxmlformats.org/officeDocument/2006/relationships/image" Target="../media/image161.png"/><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158.svg"/><Relationship Id="rId5" Type="http://schemas.openxmlformats.org/officeDocument/2006/relationships/image" Target="../media/image30.png"/><Relationship Id="rId15" Type="http://schemas.openxmlformats.org/officeDocument/2006/relationships/image" Target="../media/image160.svg"/><Relationship Id="rId10" Type="http://schemas.openxmlformats.org/officeDocument/2006/relationships/image" Target="../media/image157.png"/><Relationship Id="rId4" Type="http://schemas.openxmlformats.org/officeDocument/2006/relationships/image" Target="../media/image134.svg"/><Relationship Id="rId9" Type="http://schemas.openxmlformats.org/officeDocument/2006/relationships/image" Target="../media/image48.svg"/><Relationship Id="rId14" Type="http://schemas.openxmlformats.org/officeDocument/2006/relationships/image" Target="../media/image159.png"/></Relationships>
</file>

<file path=ppt/slides/_rels/slide3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47.png"/><Relationship Id="rId18" Type="http://schemas.openxmlformats.org/officeDocument/2006/relationships/image" Target="../media/image168.svg"/><Relationship Id="rId3" Type="http://schemas.openxmlformats.org/officeDocument/2006/relationships/hyperlink" Target="https://ref.gs1.org/guidelines/2d-in-retail/1.0.0/#h-staff-and-supplier-communication-and-training" TargetMode="External"/><Relationship Id="rId7" Type="http://schemas.openxmlformats.org/officeDocument/2006/relationships/image" Target="../media/image31.svg"/><Relationship Id="rId12" Type="http://schemas.openxmlformats.org/officeDocument/2006/relationships/image" Target="../media/image164.svg"/><Relationship Id="rId17" Type="http://schemas.openxmlformats.org/officeDocument/2006/relationships/image" Target="../media/image167.png"/><Relationship Id="rId2" Type="http://schemas.openxmlformats.org/officeDocument/2006/relationships/notesSlide" Target="../notesSlides/notesSlide38.xml"/><Relationship Id="rId16" Type="http://schemas.openxmlformats.org/officeDocument/2006/relationships/image" Target="../media/image166.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163.png"/><Relationship Id="rId5" Type="http://schemas.openxmlformats.org/officeDocument/2006/relationships/image" Target="../media/image134.svg"/><Relationship Id="rId15" Type="http://schemas.openxmlformats.org/officeDocument/2006/relationships/image" Target="../media/image165.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148.svg"/></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hyperlink" Target="https://gs1go2.azureedge.net/cdn/ff/8Ocere5SmN1jaqhb6vlXObn3cTCTNyWSGQ15ixnFP3g/1685720078/public/case_study_library_item/case-study-woolworths-gs1australia_2.pdf" TargetMode="External"/><Relationship Id="rId3" Type="http://schemas.openxmlformats.org/officeDocument/2006/relationships/hyperlink" Target="https://www.gs1.org/industries/retail/2D-barcodes" TargetMode="External"/><Relationship Id="rId7" Type="http://schemas.openxmlformats.org/officeDocument/2006/relationships/image" Target="../media/image21.emf"/><Relationship Id="rId12" Type="http://schemas.openxmlformats.org/officeDocument/2006/relationships/image" Target="../media/image25.jpe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49.xml"/><Relationship Id="rId6" Type="http://schemas.openxmlformats.org/officeDocument/2006/relationships/image" Target="../media/image20.emf"/><Relationship Id="rId11" Type="http://schemas.openxmlformats.org/officeDocument/2006/relationships/hyperlink" Target="https://gs1go2.azureedge.net/cdn/ff/zxTeKImKNaay1z7Aao2nNJYnkbBDXXh0TCmjcb_3SGg/1685720076/public/case_study_library_item/case-study-parla-deli-gs1brazil_2.pdf" TargetMode="External"/><Relationship Id="rId5" Type="http://schemas.openxmlformats.org/officeDocument/2006/relationships/image" Target="../media/image19.emf"/><Relationship Id="rId15" Type="http://schemas.openxmlformats.org/officeDocument/2006/relationships/hyperlink" Target="https://gs1go2.azureedge.net/cdn/ff/p_MiaFuOtKGDhqaI92-m5ACDt7fzDT2Oz8L4I4CeVi8/1685720082/public/case_study_library_item/case-study-7-eleven-gs1-thailand_2.pdf" TargetMode="External"/><Relationship Id="rId10" Type="http://schemas.openxmlformats.org/officeDocument/2006/relationships/image" Target="../media/image24.emf"/><Relationship Id="rId4" Type="http://schemas.openxmlformats.org/officeDocument/2006/relationships/image" Target="../media/image9.png"/><Relationship Id="rId9" Type="http://schemas.openxmlformats.org/officeDocument/2006/relationships/image" Target="../media/image23.emf"/><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70.svg"/><Relationship Id="rId3" Type="http://schemas.openxmlformats.org/officeDocument/2006/relationships/hyperlink" Target="https://www.gs1.org/docs/retail/2D_pilot_storytelling_template.docx" TargetMode="External"/><Relationship Id="rId7" Type="http://schemas.openxmlformats.org/officeDocument/2006/relationships/image" Target="../media/image30.png"/><Relationship Id="rId12" Type="http://schemas.openxmlformats.org/officeDocument/2006/relationships/image" Target="../media/image169.pn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image" Target="../media/image48.svg"/><Relationship Id="rId5" Type="http://schemas.openxmlformats.org/officeDocument/2006/relationships/image" Target="../media/image38.png"/><Relationship Id="rId15" Type="http://schemas.openxmlformats.org/officeDocument/2006/relationships/image" Target="../media/image172.svg"/><Relationship Id="rId10" Type="http://schemas.openxmlformats.org/officeDocument/2006/relationships/image" Target="../media/image47.png"/><Relationship Id="rId4" Type="http://schemas.openxmlformats.org/officeDocument/2006/relationships/hyperlink" Target="https://www.gs1.org/contact/overview/alphabetical" TargetMode="External"/><Relationship Id="rId9" Type="http://schemas.openxmlformats.org/officeDocument/2006/relationships/slide" Target="slide32.xml"/><Relationship Id="rId14" Type="http://schemas.openxmlformats.org/officeDocument/2006/relationships/image" Target="../media/image171.png"/></Relationships>
</file>

<file path=ppt/slides/_rels/slide41.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48.svg"/><Relationship Id="rId18" Type="http://schemas.openxmlformats.org/officeDocument/2006/relationships/image" Target="../media/image37.svg"/><Relationship Id="rId3" Type="http://schemas.openxmlformats.org/officeDocument/2006/relationships/slide" Target="slide7.xml"/><Relationship Id="rId7" Type="http://schemas.openxmlformats.org/officeDocument/2006/relationships/slide" Target="slide42.xml"/><Relationship Id="rId12" Type="http://schemas.openxmlformats.org/officeDocument/2006/relationships/image" Target="../media/image47.png"/><Relationship Id="rId17" Type="http://schemas.openxmlformats.org/officeDocument/2006/relationships/image" Target="../media/image36.png"/><Relationship Id="rId2" Type="http://schemas.openxmlformats.org/officeDocument/2006/relationships/notesSlide" Target="../notesSlides/notesSlide40.xml"/><Relationship Id="rId16" Type="http://schemas.openxmlformats.org/officeDocument/2006/relationships/slide" Target="slide5.xml"/><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slide" Target="slide32.xml"/><Relationship Id="rId5" Type="http://schemas.openxmlformats.org/officeDocument/2006/relationships/image" Target="../media/image38.png"/><Relationship Id="rId15" Type="http://schemas.openxmlformats.org/officeDocument/2006/relationships/image" Target="../media/image170.svg"/><Relationship Id="rId10" Type="http://schemas.openxmlformats.org/officeDocument/2006/relationships/image" Target="../media/image31.svg"/><Relationship Id="rId4" Type="http://schemas.openxmlformats.org/officeDocument/2006/relationships/hyperlink" Target="https://www.gs1.org/industries/retail/2D-barcodes" TargetMode="External"/><Relationship Id="rId9" Type="http://schemas.openxmlformats.org/officeDocument/2006/relationships/image" Target="../media/image30.png"/><Relationship Id="rId14" Type="http://schemas.openxmlformats.org/officeDocument/2006/relationships/image" Target="../media/image169.png"/></Relationships>
</file>

<file path=ppt/slides/_rels/slide4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image" Target="../media/image30.png"/><Relationship Id="rId18" Type="http://schemas.openxmlformats.org/officeDocument/2006/relationships/slide" Target="slide5.xml"/><Relationship Id="rId3" Type="http://schemas.openxmlformats.org/officeDocument/2006/relationships/slide" Target="slide49.xml"/><Relationship Id="rId7" Type="http://schemas.openxmlformats.org/officeDocument/2006/relationships/slide" Target="slide51.xml"/><Relationship Id="rId12" Type="http://schemas.openxmlformats.org/officeDocument/2006/relationships/slide" Target="slide32.xml"/><Relationship Id="rId17" Type="http://schemas.openxmlformats.org/officeDocument/2006/relationships/image" Target="../media/image173.svg"/><Relationship Id="rId2" Type="http://schemas.openxmlformats.org/officeDocument/2006/relationships/slide" Target="slide45.xml"/><Relationship Id="rId16" Type="http://schemas.openxmlformats.org/officeDocument/2006/relationships/slide" Target="slide31.xml"/><Relationship Id="rId20" Type="http://schemas.openxmlformats.org/officeDocument/2006/relationships/image" Target="../media/image37.svg"/><Relationship Id="rId1" Type="http://schemas.openxmlformats.org/officeDocument/2006/relationships/slideLayout" Target="../slideLayouts/slideLayout9.xml"/><Relationship Id="rId6" Type="http://schemas.openxmlformats.org/officeDocument/2006/relationships/slide" Target="slide43.xml"/><Relationship Id="rId11" Type="http://schemas.openxmlformats.org/officeDocument/2006/relationships/slide" Target="slide47.xml"/><Relationship Id="rId5" Type="http://schemas.openxmlformats.org/officeDocument/2006/relationships/slide" Target="slide50.xml"/><Relationship Id="rId15" Type="http://schemas.openxmlformats.org/officeDocument/2006/relationships/slide" Target="slide53.xml"/><Relationship Id="rId10" Type="http://schemas.openxmlformats.org/officeDocument/2006/relationships/slide" Target="slide46.xml"/><Relationship Id="rId19" Type="http://schemas.openxmlformats.org/officeDocument/2006/relationships/image" Target="../media/image36.png"/><Relationship Id="rId4" Type="http://schemas.openxmlformats.org/officeDocument/2006/relationships/slide" Target="slide48.xml"/><Relationship Id="rId9" Type="http://schemas.openxmlformats.org/officeDocument/2006/relationships/slide" Target="slide44.xml"/><Relationship Id="rId14" Type="http://schemas.openxmlformats.org/officeDocument/2006/relationships/image" Target="../media/image31.svg"/></Relationships>
</file>

<file path=ppt/slides/_rels/slide43.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38.png"/><Relationship Id="rId18" Type="http://schemas.openxmlformats.org/officeDocument/2006/relationships/image" Target="../media/image47.png"/><Relationship Id="rId26" Type="http://schemas.openxmlformats.org/officeDocument/2006/relationships/image" Target="../media/image180.png"/><Relationship Id="rId3" Type="http://schemas.openxmlformats.org/officeDocument/2006/relationships/hyperlink" Target="https://ref.gs1.org/guidelines/2d-in-retail/1.0.0/#h-retailer-ecosystem" TargetMode="External"/><Relationship Id="rId21" Type="http://schemas.openxmlformats.org/officeDocument/2006/relationships/image" Target="../media/image175.svg"/><Relationship Id="rId7" Type="http://schemas.openxmlformats.org/officeDocument/2006/relationships/slide" Target="slide7.xml"/><Relationship Id="rId12" Type="http://schemas.openxmlformats.org/officeDocument/2006/relationships/hyperlink" Target="https://ref.gs1.org/guidelines/2d-in-retail/1.0.0/#h-selecting-data-based-on-the-use-case" TargetMode="External"/><Relationship Id="rId17" Type="http://schemas.openxmlformats.org/officeDocument/2006/relationships/slide" Target="slide42.xml"/><Relationship Id="rId25" Type="http://schemas.openxmlformats.org/officeDocument/2006/relationships/image" Target="../media/image179.svg"/><Relationship Id="rId2" Type="http://schemas.openxmlformats.org/officeDocument/2006/relationships/notesSlide" Target="../notesSlides/notesSlide41.xml"/><Relationship Id="rId16" Type="http://schemas.openxmlformats.org/officeDocument/2006/relationships/image" Target="../media/image31.svg"/><Relationship Id="rId20" Type="http://schemas.openxmlformats.org/officeDocument/2006/relationships/image" Target="../media/image174.png"/><Relationship Id="rId1" Type="http://schemas.openxmlformats.org/officeDocument/2006/relationships/slideLayout" Target="../slideLayouts/slideLayout9.xml"/><Relationship Id="rId6" Type="http://schemas.openxmlformats.org/officeDocument/2006/relationships/hyperlink" Target="https://www.gs1.org/sites/default/files/2023-02/gs1-2d-pilot-toolkit-v14february2023.pptx" TargetMode="External"/><Relationship Id="rId11" Type="http://schemas.openxmlformats.org/officeDocument/2006/relationships/hyperlink" Target="https://www.gs1.org/insights-events/case-studies?f%5B0%5D=gs1_standard%3A1634&amp;f%5B1%5D=industry%3A1655" TargetMode="External"/><Relationship Id="rId24" Type="http://schemas.openxmlformats.org/officeDocument/2006/relationships/image" Target="../media/image178.png"/><Relationship Id="rId5" Type="http://schemas.openxmlformats.org/officeDocument/2006/relationships/slide" Target="slide90.xml"/><Relationship Id="rId15" Type="http://schemas.openxmlformats.org/officeDocument/2006/relationships/image" Target="../media/image30.png"/><Relationship Id="rId23" Type="http://schemas.openxmlformats.org/officeDocument/2006/relationships/image" Target="../media/image177.svg"/><Relationship Id="rId10" Type="http://schemas.openxmlformats.org/officeDocument/2006/relationships/hyperlink" Target="https://www.gs1.org/industries/retail/2d-barcodes/explorer" TargetMode="External"/><Relationship Id="rId19" Type="http://schemas.openxmlformats.org/officeDocument/2006/relationships/image" Target="../media/image48.svg"/><Relationship Id="rId4" Type="http://schemas.openxmlformats.org/officeDocument/2006/relationships/slide" Target="slide91.xml"/><Relationship Id="rId9" Type="http://schemas.openxmlformats.org/officeDocument/2006/relationships/hyperlink" Target="https://ref.gs1.org/guidelines/2d-in-retail/1.0.0/#h-steps-for-retailer-2d-implementation" TargetMode="External"/><Relationship Id="rId14" Type="http://schemas.openxmlformats.org/officeDocument/2006/relationships/image" Target="../media/image134.svg"/><Relationship Id="rId22" Type="http://schemas.openxmlformats.org/officeDocument/2006/relationships/image" Target="../media/image176.png"/><Relationship Id="rId27" Type="http://schemas.openxmlformats.org/officeDocument/2006/relationships/image" Target="../media/image181.svg"/></Relationships>
</file>

<file path=ppt/slides/_rels/slide4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184.png"/><Relationship Id="rId3" Type="http://schemas.openxmlformats.org/officeDocument/2006/relationships/hyperlink" Target="https://www.gs1.org/sites/default/files/2023-02/gs1-2d-pilot-toolkit-v14february2023.pptx" TargetMode="External"/><Relationship Id="rId7" Type="http://schemas.openxmlformats.org/officeDocument/2006/relationships/image" Target="../media/image31.svg"/><Relationship Id="rId12" Type="http://schemas.openxmlformats.org/officeDocument/2006/relationships/image" Target="../media/image183.svg"/><Relationship Id="rId2" Type="http://schemas.openxmlformats.org/officeDocument/2006/relationships/notesSlide" Target="../notesSlides/notesSlide42.xml"/><Relationship Id="rId16" Type="http://schemas.openxmlformats.org/officeDocument/2006/relationships/image" Target="../media/image187.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182.png"/><Relationship Id="rId5" Type="http://schemas.openxmlformats.org/officeDocument/2006/relationships/image" Target="../media/image134.svg"/><Relationship Id="rId15" Type="http://schemas.openxmlformats.org/officeDocument/2006/relationships/image" Target="../media/image186.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185.svg"/></Relationships>
</file>

<file path=ppt/slides/_rels/slide45.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48.svg"/><Relationship Id="rId18" Type="http://schemas.openxmlformats.org/officeDocument/2006/relationships/image" Target="../media/image192.png"/><Relationship Id="rId3" Type="http://schemas.openxmlformats.org/officeDocument/2006/relationships/slide" Target="slide86.xml"/><Relationship Id="rId7" Type="http://schemas.openxmlformats.org/officeDocument/2006/relationships/image" Target="../media/image38.png"/><Relationship Id="rId12" Type="http://schemas.openxmlformats.org/officeDocument/2006/relationships/image" Target="../media/image47.png"/><Relationship Id="rId17" Type="http://schemas.openxmlformats.org/officeDocument/2006/relationships/image" Target="../media/image191.svg"/><Relationship Id="rId2" Type="http://schemas.openxmlformats.org/officeDocument/2006/relationships/notesSlide" Target="../notesSlides/notesSlide43.xml"/><Relationship Id="rId16" Type="http://schemas.openxmlformats.org/officeDocument/2006/relationships/image" Target="../media/image190.png"/><Relationship Id="rId1" Type="http://schemas.openxmlformats.org/officeDocument/2006/relationships/slideLayout" Target="../slideLayouts/slideLayout9.xml"/><Relationship Id="rId6" Type="http://schemas.openxmlformats.org/officeDocument/2006/relationships/hyperlink" Target="https://www.gs1.org/sites/default/files/2023-02/gs1-2d-pilot-toolkit-v14february2023.pptx" TargetMode="External"/><Relationship Id="rId11" Type="http://schemas.openxmlformats.org/officeDocument/2006/relationships/slide" Target="slide42.xml"/><Relationship Id="rId5" Type="http://schemas.openxmlformats.org/officeDocument/2006/relationships/slide" Target="slide87.xml"/><Relationship Id="rId15" Type="http://schemas.openxmlformats.org/officeDocument/2006/relationships/image" Target="../media/image189.svg"/><Relationship Id="rId10" Type="http://schemas.openxmlformats.org/officeDocument/2006/relationships/image" Target="../media/image31.svg"/><Relationship Id="rId19" Type="http://schemas.openxmlformats.org/officeDocument/2006/relationships/image" Target="../media/image193.svg"/><Relationship Id="rId4" Type="http://schemas.openxmlformats.org/officeDocument/2006/relationships/hyperlink" Target="https://ref.gs1.org/guidelines/2d-in-retail/1.0.0/#h-retailer-roles-in-2d-implementation" TargetMode="External"/><Relationship Id="rId9" Type="http://schemas.openxmlformats.org/officeDocument/2006/relationships/image" Target="../media/image30.png"/><Relationship Id="rId14" Type="http://schemas.openxmlformats.org/officeDocument/2006/relationships/image" Target="../media/image188.png"/></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97.svg"/><Relationship Id="rId3" Type="http://schemas.openxmlformats.org/officeDocument/2006/relationships/image" Target="../media/image38.png"/><Relationship Id="rId7" Type="http://schemas.openxmlformats.org/officeDocument/2006/relationships/slide" Target="slide42.xml"/><Relationship Id="rId12" Type="http://schemas.openxmlformats.org/officeDocument/2006/relationships/image" Target="../media/image196.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195.svg"/><Relationship Id="rId5" Type="http://schemas.openxmlformats.org/officeDocument/2006/relationships/image" Target="../media/image30.png"/><Relationship Id="rId15" Type="http://schemas.openxmlformats.org/officeDocument/2006/relationships/image" Target="../media/image199.svg"/><Relationship Id="rId10" Type="http://schemas.openxmlformats.org/officeDocument/2006/relationships/image" Target="../media/image194.png"/><Relationship Id="rId4" Type="http://schemas.openxmlformats.org/officeDocument/2006/relationships/image" Target="../media/image134.svg"/><Relationship Id="rId9" Type="http://schemas.openxmlformats.org/officeDocument/2006/relationships/image" Target="../media/image48.svg"/><Relationship Id="rId14" Type="http://schemas.openxmlformats.org/officeDocument/2006/relationships/image" Target="../media/image198.png"/></Relationships>
</file>

<file path=ppt/slides/_rels/slide4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97.svg"/><Relationship Id="rId3" Type="http://schemas.openxmlformats.org/officeDocument/2006/relationships/image" Target="../media/image38.png"/><Relationship Id="rId7" Type="http://schemas.openxmlformats.org/officeDocument/2006/relationships/slide" Target="slide42.xml"/><Relationship Id="rId12" Type="http://schemas.openxmlformats.org/officeDocument/2006/relationships/image" Target="../media/image196.png"/><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195.svg"/><Relationship Id="rId5" Type="http://schemas.openxmlformats.org/officeDocument/2006/relationships/image" Target="../media/image30.png"/><Relationship Id="rId15" Type="http://schemas.openxmlformats.org/officeDocument/2006/relationships/image" Target="../media/image199.svg"/><Relationship Id="rId10" Type="http://schemas.openxmlformats.org/officeDocument/2006/relationships/image" Target="../media/image194.png"/><Relationship Id="rId4" Type="http://schemas.openxmlformats.org/officeDocument/2006/relationships/image" Target="../media/image134.svg"/><Relationship Id="rId9" Type="http://schemas.openxmlformats.org/officeDocument/2006/relationships/image" Target="../media/image48.svg"/><Relationship Id="rId14" Type="http://schemas.openxmlformats.org/officeDocument/2006/relationships/image" Target="../media/image198.png"/></Relationships>
</file>

<file path=ppt/slides/_rels/slide4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1.svg"/><Relationship Id="rId3" Type="http://schemas.openxmlformats.org/officeDocument/2006/relationships/hyperlink" Target="https://www.gs1.org/sites/default/files/2023-02/gs1-2d-pilot-toolkit-v14february2023.pptx" TargetMode="External"/><Relationship Id="rId7" Type="http://schemas.openxmlformats.org/officeDocument/2006/relationships/image" Target="../media/image30.png"/><Relationship Id="rId12" Type="http://schemas.openxmlformats.org/officeDocument/2006/relationships/image" Target="../media/image200.png"/><Relationship Id="rId17" Type="http://schemas.openxmlformats.org/officeDocument/2006/relationships/image" Target="../media/image205.svg"/><Relationship Id="rId2" Type="http://schemas.openxmlformats.org/officeDocument/2006/relationships/notesSlide" Target="../notesSlides/notesSlide46.xml"/><Relationship Id="rId16" Type="http://schemas.openxmlformats.org/officeDocument/2006/relationships/image" Target="../media/image204.png"/><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image" Target="../media/image48.svg"/><Relationship Id="rId5" Type="http://schemas.openxmlformats.org/officeDocument/2006/relationships/image" Target="../media/image38.png"/><Relationship Id="rId15" Type="http://schemas.openxmlformats.org/officeDocument/2006/relationships/image" Target="../media/image203.svg"/><Relationship Id="rId10" Type="http://schemas.openxmlformats.org/officeDocument/2006/relationships/image" Target="../media/image47.png"/><Relationship Id="rId4" Type="http://schemas.openxmlformats.org/officeDocument/2006/relationships/slide" Target="slide90.xml"/><Relationship Id="rId9" Type="http://schemas.openxmlformats.org/officeDocument/2006/relationships/slide" Target="slide42.xml"/><Relationship Id="rId14" Type="http://schemas.openxmlformats.org/officeDocument/2006/relationships/image" Target="../media/image202.png"/></Relationships>
</file>

<file path=ppt/slides/_rels/slide49.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208.png"/><Relationship Id="rId18" Type="http://schemas.openxmlformats.org/officeDocument/2006/relationships/image" Target="../media/image213.svg"/><Relationship Id="rId3" Type="http://schemas.openxmlformats.org/officeDocument/2006/relationships/slide" Target="slide93.xml"/><Relationship Id="rId7" Type="http://schemas.openxmlformats.org/officeDocument/2006/relationships/image" Target="../media/image31.svg"/><Relationship Id="rId12" Type="http://schemas.openxmlformats.org/officeDocument/2006/relationships/image" Target="../media/image207.svg"/><Relationship Id="rId17" Type="http://schemas.openxmlformats.org/officeDocument/2006/relationships/image" Target="../media/image212.png"/><Relationship Id="rId2" Type="http://schemas.openxmlformats.org/officeDocument/2006/relationships/notesSlide" Target="../notesSlides/notesSlide47.xml"/><Relationship Id="rId16" Type="http://schemas.openxmlformats.org/officeDocument/2006/relationships/image" Target="../media/image211.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206.png"/><Relationship Id="rId5" Type="http://schemas.openxmlformats.org/officeDocument/2006/relationships/image" Target="../media/image134.svg"/><Relationship Id="rId15" Type="http://schemas.openxmlformats.org/officeDocument/2006/relationships/image" Target="../media/image210.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209.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svg"/><Relationship Id="rId3" Type="http://schemas.openxmlformats.org/officeDocument/2006/relationships/tags" Target="../tags/tag77.xml"/><Relationship Id="rId7" Type="http://schemas.openxmlformats.org/officeDocument/2006/relationships/image" Target="../media/image1.emf"/><Relationship Id="rId12" Type="http://schemas.openxmlformats.org/officeDocument/2006/relationships/image" Target="../media/image30.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oleObject" Target="../embeddings/oleObject74.bin"/><Relationship Id="rId11" Type="http://schemas.openxmlformats.org/officeDocument/2006/relationships/slide" Target="slide6.xml"/><Relationship Id="rId5" Type="http://schemas.openxmlformats.org/officeDocument/2006/relationships/notesSlide" Target="../notesSlides/notesSlide5.xml"/><Relationship Id="rId10" Type="http://schemas.openxmlformats.org/officeDocument/2006/relationships/slide" Target="slide31.xml"/><Relationship Id="rId4" Type="http://schemas.openxmlformats.org/officeDocument/2006/relationships/slideLayout" Target="../slideLayouts/slideLayout28.xml"/><Relationship Id="rId9" Type="http://schemas.openxmlformats.org/officeDocument/2006/relationships/image" Target="../media/image29.png"/></Relationships>
</file>

<file path=ppt/slides/_rels/slide5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216.png"/><Relationship Id="rId3" Type="http://schemas.openxmlformats.org/officeDocument/2006/relationships/hyperlink" Target="https://ref.gs1.org/guidelines/2d-in-retail/1.0.0/#h-staff-and-supplier-communication-and-training" TargetMode="External"/><Relationship Id="rId7" Type="http://schemas.openxmlformats.org/officeDocument/2006/relationships/image" Target="../media/image31.svg"/><Relationship Id="rId12" Type="http://schemas.openxmlformats.org/officeDocument/2006/relationships/image" Target="../media/image215.svg"/><Relationship Id="rId2" Type="http://schemas.openxmlformats.org/officeDocument/2006/relationships/notesSlide" Target="../notesSlides/notesSlide48.xml"/><Relationship Id="rId16" Type="http://schemas.openxmlformats.org/officeDocument/2006/relationships/image" Target="../media/image219.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214.png"/><Relationship Id="rId5" Type="http://schemas.openxmlformats.org/officeDocument/2006/relationships/image" Target="../media/image134.svg"/><Relationship Id="rId15" Type="http://schemas.openxmlformats.org/officeDocument/2006/relationships/image" Target="../media/image218.pn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217.svg"/></Relationships>
</file>

<file path=ppt/slides/_rels/slide5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05.svg"/><Relationship Id="rId18" Type="http://schemas.openxmlformats.org/officeDocument/2006/relationships/image" Target="../media/image208.png"/><Relationship Id="rId3" Type="http://schemas.openxmlformats.org/officeDocument/2006/relationships/image" Target="../media/image38.png"/><Relationship Id="rId7" Type="http://schemas.openxmlformats.org/officeDocument/2006/relationships/slide" Target="slide42.xml"/><Relationship Id="rId12" Type="http://schemas.openxmlformats.org/officeDocument/2006/relationships/image" Target="../media/image204.png"/><Relationship Id="rId17" Type="http://schemas.openxmlformats.org/officeDocument/2006/relationships/image" Target="../media/image179.svg"/><Relationship Id="rId2" Type="http://schemas.openxmlformats.org/officeDocument/2006/relationships/notesSlide" Target="../notesSlides/notesSlide49.xml"/><Relationship Id="rId16" Type="http://schemas.openxmlformats.org/officeDocument/2006/relationships/image" Target="../media/image178.png"/><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177.svg"/><Relationship Id="rId5" Type="http://schemas.openxmlformats.org/officeDocument/2006/relationships/image" Target="../media/image30.png"/><Relationship Id="rId15" Type="http://schemas.openxmlformats.org/officeDocument/2006/relationships/image" Target="../media/image201.svg"/><Relationship Id="rId10" Type="http://schemas.openxmlformats.org/officeDocument/2006/relationships/image" Target="../media/image176.png"/><Relationship Id="rId19" Type="http://schemas.openxmlformats.org/officeDocument/2006/relationships/image" Target="../media/image209.svg"/><Relationship Id="rId4" Type="http://schemas.openxmlformats.org/officeDocument/2006/relationships/image" Target="../media/image134.svg"/><Relationship Id="rId9" Type="http://schemas.openxmlformats.org/officeDocument/2006/relationships/image" Target="../media/image48.svg"/><Relationship Id="rId14" Type="http://schemas.openxmlformats.org/officeDocument/2006/relationships/image" Target="../media/image200.png"/></Relationships>
</file>

<file path=ppt/slides/_rels/slide5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21.svg"/><Relationship Id="rId3" Type="http://schemas.openxmlformats.org/officeDocument/2006/relationships/hyperlink" Target="https://www.gs1.org/docs/retail/2D_pilot_storytelling_template.docx" TargetMode="External"/><Relationship Id="rId7" Type="http://schemas.openxmlformats.org/officeDocument/2006/relationships/image" Target="../media/image30.png"/><Relationship Id="rId12" Type="http://schemas.openxmlformats.org/officeDocument/2006/relationships/image" Target="../media/image220.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image" Target="../media/image48.svg"/><Relationship Id="rId5" Type="http://schemas.openxmlformats.org/officeDocument/2006/relationships/image" Target="../media/image38.png"/><Relationship Id="rId15" Type="http://schemas.openxmlformats.org/officeDocument/2006/relationships/image" Target="../media/image223.svg"/><Relationship Id="rId10" Type="http://schemas.openxmlformats.org/officeDocument/2006/relationships/image" Target="../media/image47.png"/><Relationship Id="rId4" Type="http://schemas.openxmlformats.org/officeDocument/2006/relationships/hyperlink" Target="https://www.gs1.org/contact/overview/alphabetical" TargetMode="External"/><Relationship Id="rId9" Type="http://schemas.openxmlformats.org/officeDocument/2006/relationships/slide" Target="slide42.xml"/><Relationship Id="rId14" Type="http://schemas.openxmlformats.org/officeDocument/2006/relationships/image" Target="../media/image222.png"/></Relationships>
</file>

<file path=ppt/slides/_rels/slide53.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47.png"/><Relationship Id="rId3" Type="http://schemas.openxmlformats.org/officeDocument/2006/relationships/image" Target="../media/image220.png"/><Relationship Id="rId7" Type="http://schemas.openxmlformats.org/officeDocument/2006/relationships/image" Target="../media/image38.png"/><Relationship Id="rId12" Type="http://schemas.openxmlformats.org/officeDocument/2006/relationships/image" Target="../media/image31.svg"/><Relationship Id="rId17" Type="http://schemas.openxmlformats.org/officeDocument/2006/relationships/image" Target="../media/image37.svg"/><Relationship Id="rId2" Type="http://schemas.openxmlformats.org/officeDocument/2006/relationships/notesSlide" Target="../notesSlides/notesSlide51.xml"/><Relationship Id="rId16"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hyperlink" Target="https://www.gs1.org/industries/retail/2D-barcodes" TargetMode="External"/><Relationship Id="rId11" Type="http://schemas.openxmlformats.org/officeDocument/2006/relationships/image" Target="../media/image30.png"/><Relationship Id="rId5" Type="http://schemas.openxmlformats.org/officeDocument/2006/relationships/slide" Target="slide7.xml"/><Relationship Id="rId15" Type="http://schemas.openxmlformats.org/officeDocument/2006/relationships/slide" Target="slide5.xml"/><Relationship Id="rId10" Type="http://schemas.openxmlformats.org/officeDocument/2006/relationships/slide" Target="slide54.xml"/><Relationship Id="rId4" Type="http://schemas.openxmlformats.org/officeDocument/2006/relationships/image" Target="../media/image221.svg"/><Relationship Id="rId9" Type="http://schemas.openxmlformats.org/officeDocument/2006/relationships/slide" Target="slide42.xml"/><Relationship Id="rId14" Type="http://schemas.openxmlformats.org/officeDocument/2006/relationships/image" Target="../media/image48.svg"/></Relationships>
</file>

<file path=ppt/slides/_rels/slide54.xml.rels><?xml version="1.0" encoding="UTF-8" standalone="yes"?>
<Relationships xmlns="http://schemas.openxmlformats.org/package/2006/relationships"><Relationship Id="rId13" Type="http://schemas.openxmlformats.org/officeDocument/2006/relationships/slide" Target="slide74.xml"/><Relationship Id="rId18" Type="http://schemas.openxmlformats.org/officeDocument/2006/relationships/slide" Target="slide60.xml"/><Relationship Id="rId26" Type="http://schemas.openxmlformats.org/officeDocument/2006/relationships/slide" Target="slide64.xml"/><Relationship Id="rId3" Type="http://schemas.openxmlformats.org/officeDocument/2006/relationships/slide" Target="slide58.xml"/><Relationship Id="rId21" Type="http://schemas.openxmlformats.org/officeDocument/2006/relationships/slide" Target="slide70.xml"/><Relationship Id="rId7" Type="http://schemas.openxmlformats.org/officeDocument/2006/relationships/slide" Target="slide62.xml"/><Relationship Id="rId12" Type="http://schemas.openxmlformats.org/officeDocument/2006/relationships/slide" Target="slide68.xml"/><Relationship Id="rId17" Type="http://schemas.openxmlformats.org/officeDocument/2006/relationships/slide" Target="slide65.xml"/><Relationship Id="rId25" Type="http://schemas.openxmlformats.org/officeDocument/2006/relationships/slide" Target="slide72.xml"/><Relationship Id="rId33" Type="http://schemas.openxmlformats.org/officeDocument/2006/relationships/image" Target="../media/image37.svg"/><Relationship Id="rId2" Type="http://schemas.openxmlformats.org/officeDocument/2006/relationships/slide" Target="slide55.xml"/><Relationship Id="rId16" Type="http://schemas.openxmlformats.org/officeDocument/2006/relationships/slide" Target="slide78.xml"/><Relationship Id="rId20" Type="http://schemas.openxmlformats.org/officeDocument/2006/relationships/slide" Target="slide69.xml"/><Relationship Id="rId29" Type="http://schemas.openxmlformats.org/officeDocument/2006/relationships/slide" Target="slide31.xml"/><Relationship Id="rId1" Type="http://schemas.openxmlformats.org/officeDocument/2006/relationships/slideLayout" Target="../slideLayouts/slideLayout9.xml"/><Relationship Id="rId6" Type="http://schemas.openxmlformats.org/officeDocument/2006/relationships/slide" Target="slide56.xml"/><Relationship Id="rId11" Type="http://schemas.openxmlformats.org/officeDocument/2006/relationships/slide" Target="slide57.xml"/><Relationship Id="rId24" Type="http://schemas.openxmlformats.org/officeDocument/2006/relationships/slide" Target="slide32.xml"/><Relationship Id="rId32" Type="http://schemas.openxmlformats.org/officeDocument/2006/relationships/image" Target="../media/image36.png"/><Relationship Id="rId5" Type="http://schemas.openxmlformats.org/officeDocument/2006/relationships/slide" Target="slide67.xml"/><Relationship Id="rId15" Type="http://schemas.openxmlformats.org/officeDocument/2006/relationships/slide" Target="slide77.xml"/><Relationship Id="rId23" Type="http://schemas.openxmlformats.org/officeDocument/2006/relationships/slide" Target="slide73.xml"/><Relationship Id="rId28" Type="http://schemas.openxmlformats.org/officeDocument/2006/relationships/image" Target="../media/image31.svg"/><Relationship Id="rId10" Type="http://schemas.openxmlformats.org/officeDocument/2006/relationships/slide" Target="slide59.xml"/><Relationship Id="rId19" Type="http://schemas.openxmlformats.org/officeDocument/2006/relationships/slide" Target="slide61.xml"/><Relationship Id="rId31" Type="http://schemas.openxmlformats.org/officeDocument/2006/relationships/slide" Target="slide5.xml"/><Relationship Id="rId4" Type="http://schemas.openxmlformats.org/officeDocument/2006/relationships/slide" Target="slide66.xml"/><Relationship Id="rId9" Type="http://schemas.openxmlformats.org/officeDocument/2006/relationships/slide" Target="slide75.xml"/><Relationship Id="rId14" Type="http://schemas.openxmlformats.org/officeDocument/2006/relationships/slide" Target="slide76.xml"/><Relationship Id="rId22" Type="http://schemas.openxmlformats.org/officeDocument/2006/relationships/slide" Target="slide71.xml"/><Relationship Id="rId27" Type="http://schemas.openxmlformats.org/officeDocument/2006/relationships/image" Target="../media/image30.png"/><Relationship Id="rId30" Type="http://schemas.openxmlformats.org/officeDocument/2006/relationships/image" Target="../media/image173.svg"/><Relationship Id="rId8" Type="http://schemas.openxmlformats.org/officeDocument/2006/relationships/slide" Target="slide63.xml"/></Relationships>
</file>

<file path=ppt/slides/_rels/slide55.xml.rels><?xml version="1.0" encoding="UTF-8" standalone="yes"?>
<Relationships xmlns="http://schemas.openxmlformats.org/package/2006/relationships"><Relationship Id="rId8" Type="http://schemas.openxmlformats.org/officeDocument/2006/relationships/slide" Target="slide87.xml"/><Relationship Id="rId13" Type="http://schemas.openxmlformats.org/officeDocument/2006/relationships/image" Target="../media/image134.svg"/><Relationship Id="rId18" Type="http://schemas.openxmlformats.org/officeDocument/2006/relationships/image" Target="../media/image31.svg"/><Relationship Id="rId26" Type="http://schemas.openxmlformats.org/officeDocument/2006/relationships/image" Target="../media/image229.png"/><Relationship Id="rId3" Type="http://schemas.openxmlformats.org/officeDocument/2006/relationships/notesSlide" Target="../notesSlides/notesSlide52.xml"/><Relationship Id="rId21" Type="http://schemas.openxmlformats.org/officeDocument/2006/relationships/image" Target="../media/image48.svg"/><Relationship Id="rId7" Type="http://schemas.openxmlformats.org/officeDocument/2006/relationships/slide" Target="slide91.xml"/><Relationship Id="rId12" Type="http://schemas.openxmlformats.org/officeDocument/2006/relationships/image" Target="../media/image38.png"/><Relationship Id="rId17" Type="http://schemas.openxmlformats.org/officeDocument/2006/relationships/image" Target="../media/image30.png"/><Relationship Id="rId25" Type="http://schemas.openxmlformats.org/officeDocument/2006/relationships/image" Target="../media/image228.svg"/><Relationship Id="rId2" Type="http://schemas.openxmlformats.org/officeDocument/2006/relationships/slideLayout" Target="../slideLayouts/slideLayout9.xml"/><Relationship Id="rId16" Type="http://schemas.openxmlformats.org/officeDocument/2006/relationships/image" Target="../media/image224.png"/><Relationship Id="rId20" Type="http://schemas.openxmlformats.org/officeDocument/2006/relationships/image" Target="../media/image47.png"/><Relationship Id="rId1" Type="http://schemas.openxmlformats.org/officeDocument/2006/relationships/tags" Target="../tags/tag82.xml"/><Relationship Id="rId6" Type="http://schemas.openxmlformats.org/officeDocument/2006/relationships/hyperlink" Target="https://www.gs1.org/sites/default/files/2023-02/gs1-2d-pilot-toolkit-v14february2023.pptx" TargetMode="External"/><Relationship Id="rId11" Type="http://schemas.openxmlformats.org/officeDocument/2006/relationships/hyperlink" Target="https://www.gs1.org/insights-events/case-studies?f%5B0%5D=gs1_standard%3A1634&amp;f%5B1%5D=industry%3A1655" TargetMode="External"/><Relationship Id="rId24" Type="http://schemas.openxmlformats.org/officeDocument/2006/relationships/image" Target="../media/image227.png"/><Relationship Id="rId5" Type="http://schemas.openxmlformats.org/officeDocument/2006/relationships/image" Target="../media/image1.emf"/><Relationship Id="rId15" Type="http://schemas.openxmlformats.org/officeDocument/2006/relationships/slide" Target="slide92.xml"/><Relationship Id="rId23" Type="http://schemas.openxmlformats.org/officeDocument/2006/relationships/image" Target="../media/image226.svg"/><Relationship Id="rId10" Type="http://schemas.openxmlformats.org/officeDocument/2006/relationships/hyperlink" Target="https://www.gs1uk.org/standards-services/get-market-ready/connect-to-consumer/parla-deli" TargetMode="External"/><Relationship Id="rId19" Type="http://schemas.openxmlformats.org/officeDocument/2006/relationships/slide" Target="slide54.xml"/><Relationship Id="rId4" Type="http://schemas.openxmlformats.org/officeDocument/2006/relationships/oleObject" Target="../embeddings/oleObject79.bin"/><Relationship Id="rId9" Type="http://schemas.openxmlformats.org/officeDocument/2006/relationships/hyperlink" Target="https://www.gs1.org/insights-events/case-studies/woolworths-australia-seeing-multiple-benefits-2d-barcodes" TargetMode="External"/><Relationship Id="rId14" Type="http://schemas.openxmlformats.org/officeDocument/2006/relationships/image" Target="../media/image40.png"/><Relationship Id="rId22" Type="http://schemas.openxmlformats.org/officeDocument/2006/relationships/image" Target="../media/image225.png"/><Relationship Id="rId27" Type="http://schemas.openxmlformats.org/officeDocument/2006/relationships/image" Target="../media/image230.svg"/></Relationships>
</file>

<file path=ppt/slides/_rels/slide56.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image" Target="../media/image48.svg"/><Relationship Id="rId18" Type="http://schemas.openxmlformats.org/officeDocument/2006/relationships/image" Target="../media/image235.png"/><Relationship Id="rId3" Type="http://schemas.openxmlformats.org/officeDocument/2006/relationships/hyperlink" Target="https://www.gs1.org/sites/default/files/2023-02/gs1-2d-pilot-toolkit-v14february2023.pptx" TargetMode="External"/><Relationship Id="rId7" Type="http://schemas.openxmlformats.org/officeDocument/2006/relationships/slide" Target="slide92.xml"/><Relationship Id="rId12" Type="http://schemas.openxmlformats.org/officeDocument/2006/relationships/image" Target="../media/image47.png"/><Relationship Id="rId17" Type="http://schemas.openxmlformats.org/officeDocument/2006/relationships/image" Target="../media/image234.svg"/><Relationship Id="rId2" Type="http://schemas.openxmlformats.org/officeDocument/2006/relationships/notesSlide" Target="../notesSlides/notesSlide53.xml"/><Relationship Id="rId16" Type="http://schemas.openxmlformats.org/officeDocument/2006/relationships/image" Target="../media/image233.png"/><Relationship Id="rId1" Type="http://schemas.openxmlformats.org/officeDocument/2006/relationships/slideLayout" Target="../slideLayouts/slideLayout9.xml"/><Relationship Id="rId6" Type="http://schemas.openxmlformats.org/officeDocument/2006/relationships/hyperlink" Target="https://www.gs1.org/insights-events/case-studies/woolworths-australia-seeing-multiple-benefits-2d-barcodes" TargetMode="External"/><Relationship Id="rId11" Type="http://schemas.openxmlformats.org/officeDocument/2006/relationships/slide" Target="slide54.xml"/><Relationship Id="rId5" Type="http://schemas.openxmlformats.org/officeDocument/2006/relationships/image" Target="../media/image134.svg"/><Relationship Id="rId15" Type="http://schemas.openxmlformats.org/officeDocument/2006/relationships/image" Target="../media/image232.svg"/><Relationship Id="rId10" Type="http://schemas.openxmlformats.org/officeDocument/2006/relationships/image" Target="../media/image31.svg"/><Relationship Id="rId19" Type="http://schemas.openxmlformats.org/officeDocument/2006/relationships/image" Target="../media/image236.svg"/><Relationship Id="rId4" Type="http://schemas.openxmlformats.org/officeDocument/2006/relationships/image" Target="../media/image38.png"/><Relationship Id="rId9" Type="http://schemas.openxmlformats.org/officeDocument/2006/relationships/image" Target="../media/image30.png"/><Relationship Id="rId14" Type="http://schemas.openxmlformats.org/officeDocument/2006/relationships/image" Target="../media/image231.png"/></Relationships>
</file>

<file path=ppt/slides/_rels/slide57.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48.svg"/><Relationship Id="rId18" Type="http://schemas.openxmlformats.org/officeDocument/2006/relationships/image" Target="../media/image241.png"/><Relationship Id="rId3" Type="http://schemas.openxmlformats.org/officeDocument/2006/relationships/slide" Target="slide88.xml"/><Relationship Id="rId7" Type="http://schemas.openxmlformats.org/officeDocument/2006/relationships/image" Target="../media/image38.png"/><Relationship Id="rId12" Type="http://schemas.openxmlformats.org/officeDocument/2006/relationships/image" Target="../media/image47.png"/><Relationship Id="rId17" Type="http://schemas.openxmlformats.org/officeDocument/2006/relationships/image" Target="../media/image240.svg"/><Relationship Id="rId2" Type="http://schemas.openxmlformats.org/officeDocument/2006/relationships/notesSlide" Target="../notesSlides/notesSlide54.xml"/><Relationship Id="rId16" Type="http://schemas.openxmlformats.org/officeDocument/2006/relationships/image" Target="../media/image239.png"/><Relationship Id="rId1" Type="http://schemas.openxmlformats.org/officeDocument/2006/relationships/slideLayout" Target="../slideLayouts/slideLayout9.xml"/><Relationship Id="rId6" Type="http://schemas.openxmlformats.org/officeDocument/2006/relationships/hyperlink" Target="https://www.gs1.org/sites/default/files/2023-02/gs1-2d-pilot-toolkit-v14february2023.pptx" TargetMode="External"/><Relationship Id="rId11" Type="http://schemas.openxmlformats.org/officeDocument/2006/relationships/slide" Target="slide54.xml"/><Relationship Id="rId5" Type="http://schemas.openxmlformats.org/officeDocument/2006/relationships/slide" Target="slide89.xml"/><Relationship Id="rId15" Type="http://schemas.openxmlformats.org/officeDocument/2006/relationships/image" Target="../media/image238.svg"/><Relationship Id="rId10" Type="http://schemas.openxmlformats.org/officeDocument/2006/relationships/image" Target="../media/image31.svg"/><Relationship Id="rId19" Type="http://schemas.openxmlformats.org/officeDocument/2006/relationships/image" Target="../media/image242.svg"/><Relationship Id="rId4" Type="http://schemas.openxmlformats.org/officeDocument/2006/relationships/hyperlink" Target="https://ref.gs1.org/guidelines/2d-in-retail/1.0.0/#h-retailer-roles-in-2d-implementation" TargetMode="External"/><Relationship Id="rId9" Type="http://schemas.openxmlformats.org/officeDocument/2006/relationships/image" Target="../media/image30.png"/><Relationship Id="rId14" Type="http://schemas.openxmlformats.org/officeDocument/2006/relationships/image" Target="../media/image237.png"/></Relationships>
</file>

<file path=ppt/slides/_rels/slide58.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245.png"/><Relationship Id="rId3" Type="http://schemas.openxmlformats.org/officeDocument/2006/relationships/image" Target="../media/image38.png"/><Relationship Id="rId7" Type="http://schemas.openxmlformats.org/officeDocument/2006/relationships/image" Target="../media/image31.svg"/><Relationship Id="rId12" Type="http://schemas.openxmlformats.org/officeDocument/2006/relationships/image" Target="../media/image244.svg"/><Relationship Id="rId2" Type="http://schemas.openxmlformats.org/officeDocument/2006/relationships/notesSlide" Target="../notesSlides/notesSlide55.xml"/><Relationship Id="rId16" Type="http://schemas.openxmlformats.org/officeDocument/2006/relationships/image" Target="../media/image248.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243.png"/><Relationship Id="rId5" Type="http://schemas.openxmlformats.org/officeDocument/2006/relationships/hyperlink" Target="https://www.gs1.org/sites/default/files/2023-02/gs1-2d-pilot-toolkit-v14february2023.pptx" TargetMode="External"/><Relationship Id="rId15" Type="http://schemas.openxmlformats.org/officeDocument/2006/relationships/image" Target="../media/image247.png"/><Relationship Id="rId10" Type="http://schemas.openxmlformats.org/officeDocument/2006/relationships/image" Target="../media/image48.svg"/><Relationship Id="rId4" Type="http://schemas.openxmlformats.org/officeDocument/2006/relationships/image" Target="../media/image134.svg"/><Relationship Id="rId9" Type="http://schemas.openxmlformats.org/officeDocument/2006/relationships/image" Target="../media/image47.png"/><Relationship Id="rId14" Type="http://schemas.openxmlformats.org/officeDocument/2006/relationships/image" Target="../media/image246.svg"/></Relationships>
</file>

<file path=ppt/slides/_rels/slide5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52.svg"/><Relationship Id="rId3" Type="http://schemas.openxmlformats.org/officeDocument/2006/relationships/image" Target="../media/image38.png"/><Relationship Id="rId7" Type="http://schemas.openxmlformats.org/officeDocument/2006/relationships/slide" Target="slide54.xml"/><Relationship Id="rId12" Type="http://schemas.openxmlformats.org/officeDocument/2006/relationships/image" Target="../media/image251.png"/><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250.svg"/><Relationship Id="rId5" Type="http://schemas.openxmlformats.org/officeDocument/2006/relationships/image" Target="../media/image30.png"/><Relationship Id="rId10" Type="http://schemas.openxmlformats.org/officeDocument/2006/relationships/image" Target="../media/image249.png"/><Relationship Id="rId4" Type="http://schemas.openxmlformats.org/officeDocument/2006/relationships/image" Target="../media/image134.svg"/><Relationship Id="rId9" Type="http://schemas.openxmlformats.org/officeDocument/2006/relationships/image" Target="../media/image48.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78.xml"/><Relationship Id="rId6" Type="http://schemas.openxmlformats.org/officeDocument/2006/relationships/slide" Target="slide7.xml"/><Relationship Id="rId11" Type="http://schemas.openxmlformats.org/officeDocument/2006/relationships/image" Target="../media/image35.svg"/><Relationship Id="rId5" Type="http://schemas.openxmlformats.org/officeDocument/2006/relationships/image" Target="../media/image1.emf"/><Relationship Id="rId10" Type="http://schemas.openxmlformats.org/officeDocument/2006/relationships/image" Target="../media/image34.png"/><Relationship Id="rId4" Type="http://schemas.openxmlformats.org/officeDocument/2006/relationships/oleObject" Target="../embeddings/oleObject75.bin"/><Relationship Id="rId9" Type="http://schemas.openxmlformats.org/officeDocument/2006/relationships/slide" Target="slide5.xml"/></Relationships>
</file>

<file path=ppt/slides/_rels/slide6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74.png"/><Relationship Id="rId12"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image" Target="../media/image73.png"/><Relationship Id="rId11" Type="http://schemas.openxmlformats.org/officeDocument/2006/relationships/slide" Target="slide54.xml"/><Relationship Id="rId5" Type="http://schemas.openxmlformats.org/officeDocument/2006/relationships/image" Target="../media/image72.png"/><Relationship Id="rId15" Type="http://schemas.openxmlformats.org/officeDocument/2006/relationships/image" Target="../media/image254.svg"/><Relationship Id="rId10" Type="http://schemas.openxmlformats.org/officeDocument/2006/relationships/image" Target="../media/image31.svg"/><Relationship Id="rId4" Type="http://schemas.openxmlformats.org/officeDocument/2006/relationships/image" Target="../media/image134.svg"/><Relationship Id="rId9" Type="http://schemas.openxmlformats.org/officeDocument/2006/relationships/image" Target="../media/image30.png"/><Relationship Id="rId14" Type="http://schemas.openxmlformats.org/officeDocument/2006/relationships/image" Target="../media/image253.png"/></Relationships>
</file>

<file path=ppt/slides/_rels/slide61.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257.png"/><Relationship Id="rId3" Type="http://schemas.openxmlformats.org/officeDocument/2006/relationships/image" Target="../media/image38.png"/><Relationship Id="rId7" Type="http://schemas.openxmlformats.org/officeDocument/2006/relationships/image" Target="../media/image31.svg"/><Relationship Id="rId12" Type="http://schemas.openxmlformats.org/officeDocument/2006/relationships/image" Target="../media/image256.svg"/><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255.png"/><Relationship Id="rId5" Type="http://schemas.openxmlformats.org/officeDocument/2006/relationships/hyperlink" Target="https://ref.gs1.org/guidelines/2d-in-retail/#h-transition-from-2d-barcodes-not-using-gs1-standards" TargetMode="External"/><Relationship Id="rId10" Type="http://schemas.openxmlformats.org/officeDocument/2006/relationships/image" Target="../media/image48.svg"/><Relationship Id="rId4" Type="http://schemas.openxmlformats.org/officeDocument/2006/relationships/image" Target="../media/image134.svg"/><Relationship Id="rId9" Type="http://schemas.openxmlformats.org/officeDocument/2006/relationships/image" Target="../media/image47.png"/><Relationship Id="rId14" Type="http://schemas.openxmlformats.org/officeDocument/2006/relationships/image" Target="../media/image258.svg"/></Relationships>
</file>

<file path=ppt/slides/_rels/slide62.xml.rels><?xml version="1.0" encoding="UTF-8" standalone="yes"?>
<Relationships xmlns="http://schemas.openxmlformats.org/package/2006/relationships"><Relationship Id="rId8" Type="http://schemas.openxmlformats.org/officeDocument/2006/relationships/hyperlink" Target="https://ref.gs1.org/guidelines/2d-in-retail/#h-gs1-application-identifiers-used-in-retail" TargetMode="External"/><Relationship Id="rId13" Type="http://schemas.openxmlformats.org/officeDocument/2006/relationships/image" Target="../media/image30.png"/><Relationship Id="rId18" Type="http://schemas.openxmlformats.org/officeDocument/2006/relationships/image" Target="../media/image259.png"/><Relationship Id="rId3" Type="http://schemas.openxmlformats.org/officeDocument/2006/relationships/image" Target="../media/image38.png"/><Relationship Id="rId21" Type="http://schemas.openxmlformats.org/officeDocument/2006/relationships/image" Target="../media/image262.svg"/><Relationship Id="rId7" Type="http://schemas.openxmlformats.org/officeDocument/2006/relationships/hyperlink" Target="https://ref.gs1.org/guidelines/2d-in-retail/#h-gs1-application-identifiers" TargetMode="External"/><Relationship Id="rId12" Type="http://schemas.openxmlformats.org/officeDocument/2006/relationships/slide" Target="slide91.xml"/><Relationship Id="rId17" Type="http://schemas.openxmlformats.org/officeDocument/2006/relationships/image" Target="../media/image48.svg"/><Relationship Id="rId25" Type="http://schemas.openxmlformats.org/officeDocument/2006/relationships/image" Target="../media/image264.svg"/><Relationship Id="rId2" Type="http://schemas.openxmlformats.org/officeDocument/2006/relationships/notesSlide" Target="../notesSlides/notesSlide59.xml"/><Relationship Id="rId16" Type="http://schemas.openxmlformats.org/officeDocument/2006/relationships/image" Target="../media/image47.png"/><Relationship Id="rId20" Type="http://schemas.openxmlformats.org/officeDocument/2006/relationships/image" Target="../media/image261.png"/><Relationship Id="rId1" Type="http://schemas.openxmlformats.org/officeDocument/2006/relationships/slideLayout" Target="../slideLayouts/slideLayout9.xml"/><Relationship Id="rId6" Type="http://schemas.openxmlformats.org/officeDocument/2006/relationships/hyperlink" Target="https://ref.gs1.org/ai/" TargetMode="External"/><Relationship Id="rId11" Type="http://schemas.openxmlformats.org/officeDocument/2006/relationships/slide" Target="slide92.xml"/><Relationship Id="rId24" Type="http://schemas.openxmlformats.org/officeDocument/2006/relationships/image" Target="../media/image263.png"/><Relationship Id="rId5" Type="http://schemas.openxmlformats.org/officeDocument/2006/relationships/hyperlink" Target="https://www.gs1.org/sites/default/files/2023-02/gs1-2d-pilot-toolkit-v14february2023.pptx" TargetMode="External"/><Relationship Id="rId15" Type="http://schemas.openxmlformats.org/officeDocument/2006/relationships/slide" Target="slide54.xml"/><Relationship Id="rId23" Type="http://schemas.openxmlformats.org/officeDocument/2006/relationships/image" Target="../media/image246.svg"/><Relationship Id="rId10" Type="http://schemas.openxmlformats.org/officeDocument/2006/relationships/hyperlink" Target="https://ref.gs1.org/guidelines/2d-in-retail/1.0.0/#h-use-case-scenarios" TargetMode="External"/><Relationship Id="rId19" Type="http://schemas.openxmlformats.org/officeDocument/2006/relationships/image" Target="../media/image260.svg"/><Relationship Id="rId4" Type="http://schemas.openxmlformats.org/officeDocument/2006/relationships/image" Target="../media/image134.svg"/><Relationship Id="rId9" Type="http://schemas.openxmlformats.org/officeDocument/2006/relationships/hyperlink" Target="https://ref.gs1.org/standards/genspecs/" TargetMode="External"/><Relationship Id="rId14" Type="http://schemas.openxmlformats.org/officeDocument/2006/relationships/image" Target="../media/image31.svg"/><Relationship Id="rId22" Type="http://schemas.openxmlformats.org/officeDocument/2006/relationships/image" Target="../media/image245.png"/></Relationships>
</file>

<file path=ppt/slides/_rels/slide63.xml.rels><?xml version="1.0" encoding="UTF-8" standalone="yes"?>
<Relationships xmlns="http://schemas.openxmlformats.org/package/2006/relationships"><Relationship Id="rId8" Type="http://schemas.openxmlformats.org/officeDocument/2006/relationships/hyperlink" Target="https://ref.gs1.org/standards/genspecs/" TargetMode="External"/><Relationship Id="rId13" Type="http://schemas.openxmlformats.org/officeDocument/2006/relationships/image" Target="../media/image31.svg"/><Relationship Id="rId18" Type="http://schemas.openxmlformats.org/officeDocument/2006/relationships/image" Target="../media/image252.svg"/><Relationship Id="rId3" Type="http://schemas.openxmlformats.org/officeDocument/2006/relationships/image" Target="../media/image38.png"/><Relationship Id="rId7" Type="http://schemas.openxmlformats.org/officeDocument/2006/relationships/hyperlink" Target="https://ref.gs1.org/guidelines/2d-in-retail/1.0.0/#h-gs1-barcode-syntaxes-used-in-retail-pos" TargetMode="External"/><Relationship Id="rId12" Type="http://schemas.openxmlformats.org/officeDocument/2006/relationships/image" Target="../media/image30.png"/><Relationship Id="rId17" Type="http://schemas.openxmlformats.org/officeDocument/2006/relationships/image" Target="../media/image251.png"/><Relationship Id="rId2" Type="http://schemas.openxmlformats.org/officeDocument/2006/relationships/notesSlide" Target="../notesSlides/notesSlide60.xml"/><Relationship Id="rId16" Type="http://schemas.openxmlformats.org/officeDocument/2006/relationships/image" Target="../media/image48.svg"/><Relationship Id="rId1" Type="http://schemas.openxmlformats.org/officeDocument/2006/relationships/slideLayout" Target="../slideLayouts/slideLayout9.xml"/><Relationship Id="rId6" Type="http://schemas.openxmlformats.org/officeDocument/2006/relationships/hyperlink" Target="https://www.gs1.org/industries/retail/2d-barcodes/explorer" TargetMode="External"/><Relationship Id="rId11" Type="http://schemas.openxmlformats.org/officeDocument/2006/relationships/image" Target="../media/image92.png"/><Relationship Id="rId5" Type="http://schemas.openxmlformats.org/officeDocument/2006/relationships/hyperlink" Target="https://www.gs1.org/sites/default/files/2023-06/gs1_barcodes_fact_sheet-overview_of_all_gs1_2d_barcodes-final_v1.0.pdf" TargetMode="External"/><Relationship Id="rId15" Type="http://schemas.openxmlformats.org/officeDocument/2006/relationships/image" Target="../media/image47.png"/><Relationship Id="rId10" Type="http://schemas.openxmlformats.org/officeDocument/2006/relationships/image" Target="../media/image91.png"/><Relationship Id="rId4" Type="http://schemas.openxmlformats.org/officeDocument/2006/relationships/image" Target="../media/image134.svg"/><Relationship Id="rId9" Type="http://schemas.openxmlformats.org/officeDocument/2006/relationships/image" Target="../media/image90.png"/><Relationship Id="rId14" Type="http://schemas.openxmlformats.org/officeDocument/2006/relationships/slide" Target="slide54.xml"/></Relationships>
</file>

<file path=ppt/slides/_rels/slide6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65.png"/><Relationship Id="rId18" Type="http://schemas.openxmlformats.org/officeDocument/2006/relationships/image" Target="../media/image268.svg"/><Relationship Id="rId3" Type="http://schemas.openxmlformats.org/officeDocument/2006/relationships/notesSlide" Target="../notesSlides/notesSlide61.xml"/><Relationship Id="rId7" Type="http://schemas.openxmlformats.org/officeDocument/2006/relationships/image" Target="../media/image134.svg"/><Relationship Id="rId12" Type="http://schemas.openxmlformats.org/officeDocument/2006/relationships/image" Target="../media/image48.svg"/><Relationship Id="rId17" Type="http://schemas.openxmlformats.org/officeDocument/2006/relationships/image" Target="../media/image267.png"/><Relationship Id="rId2" Type="http://schemas.openxmlformats.org/officeDocument/2006/relationships/slideLayout" Target="../slideLayouts/slideLayout9.xml"/><Relationship Id="rId16" Type="http://schemas.openxmlformats.org/officeDocument/2006/relationships/image" Target="../media/image248.svg"/><Relationship Id="rId1" Type="http://schemas.openxmlformats.org/officeDocument/2006/relationships/tags" Target="../tags/tag83.xml"/><Relationship Id="rId6" Type="http://schemas.openxmlformats.org/officeDocument/2006/relationships/image" Target="../media/image38.png"/><Relationship Id="rId11" Type="http://schemas.openxmlformats.org/officeDocument/2006/relationships/image" Target="../media/image47.png"/><Relationship Id="rId5" Type="http://schemas.openxmlformats.org/officeDocument/2006/relationships/image" Target="../media/image1.emf"/><Relationship Id="rId15" Type="http://schemas.openxmlformats.org/officeDocument/2006/relationships/image" Target="../media/image247.png"/><Relationship Id="rId10" Type="http://schemas.openxmlformats.org/officeDocument/2006/relationships/slide" Target="slide54.xml"/><Relationship Id="rId4" Type="http://schemas.openxmlformats.org/officeDocument/2006/relationships/oleObject" Target="../embeddings/oleObject80.bin"/><Relationship Id="rId9" Type="http://schemas.openxmlformats.org/officeDocument/2006/relationships/image" Target="../media/image31.svg"/><Relationship Id="rId14" Type="http://schemas.openxmlformats.org/officeDocument/2006/relationships/image" Target="../media/image266.svg"/></Relationships>
</file>

<file path=ppt/slides/_rels/slide6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7.png"/><Relationship Id="rId18" Type="http://schemas.openxmlformats.org/officeDocument/2006/relationships/image" Target="../media/image270.svg"/><Relationship Id="rId3" Type="http://schemas.openxmlformats.org/officeDocument/2006/relationships/notesSlide" Target="../notesSlides/notesSlide62.xml"/><Relationship Id="rId7" Type="http://schemas.openxmlformats.org/officeDocument/2006/relationships/hyperlink" Target="https://ref.gs1.org/guidelines/2d-in-retail/1.0.0/#h-2d-barcode-creation-" TargetMode="External"/><Relationship Id="rId12" Type="http://schemas.openxmlformats.org/officeDocument/2006/relationships/slide" Target="slide54.xml"/><Relationship Id="rId17" Type="http://schemas.openxmlformats.org/officeDocument/2006/relationships/image" Target="../media/image269.png"/><Relationship Id="rId2" Type="http://schemas.openxmlformats.org/officeDocument/2006/relationships/slideLayout" Target="../slideLayouts/slideLayout9.xml"/><Relationship Id="rId16" Type="http://schemas.openxmlformats.org/officeDocument/2006/relationships/image" Target="../media/image250.svg"/><Relationship Id="rId20" Type="http://schemas.openxmlformats.org/officeDocument/2006/relationships/image" Target="../media/image272.svg"/><Relationship Id="rId1" Type="http://schemas.openxmlformats.org/officeDocument/2006/relationships/tags" Target="../tags/tag84.xml"/><Relationship Id="rId6" Type="http://schemas.openxmlformats.org/officeDocument/2006/relationships/hyperlink" Target="https://ref.gs1.org/guidelines/2d-in-retail/1.0.0/#h-printing-2d-barcodes" TargetMode="External"/><Relationship Id="rId11" Type="http://schemas.openxmlformats.org/officeDocument/2006/relationships/image" Target="../media/image31.svg"/><Relationship Id="rId5" Type="http://schemas.openxmlformats.org/officeDocument/2006/relationships/image" Target="../media/image1.emf"/><Relationship Id="rId15" Type="http://schemas.openxmlformats.org/officeDocument/2006/relationships/image" Target="../media/image249.png"/><Relationship Id="rId10" Type="http://schemas.openxmlformats.org/officeDocument/2006/relationships/image" Target="../media/image30.png"/><Relationship Id="rId19" Type="http://schemas.openxmlformats.org/officeDocument/2006/relationships/image" Target="../media/image271.png"/><Relationship Id="rId4" Type="http://schemas.openxmlformats.org/officeDocument/2006/relationships/oleObject" Target="../embeddings/oleObject81.bin"/><Relationship Id="rId9" Type="http://schemas.openxmlformats.org/officeDocument/2006/relationships/image" Target="../media/image134.svg"/><Relationship Id="rId14" Type="http://schemas.openxmlformats.org/officeDocument/2006/relationships/image" Target="../media/image48.svg"/></Relationships>
</file>

<file path=ppt/slides/_rels/slide6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74.svg"/><Relationship Id="rId3" Type="http://schemas.openxmlformats.org/officeDocument/2006/relationships/hyperlink" Target="https://www.gs1.org/sites/default/files/2023-02/gs1-2d-pilot-toolkit-v14february2023.pptx" TargetMode="External"/><Relationship Id="rId7" Type="http://schemas.openxmlformats.org/officeDocument/2006/relationships/image" Target="../media/image30.png"/><Relationship Id="rId12" Type="http://schemas.openxmlformats.org/officeDocument/2006/relationships/image" Target="../media/image273.png"/><Relationship Id="rId17" Type="http://schemas.openxmlformats.org/officeDocument/2006/relationships/image" Target="../media/image276.svg"/><Relationship Id="rId2" Type="http://schemas.openxmlformats.org/officeDocument/2006/relationships/notesSlide" Target="../notesSlides/notesSlide63.xml"/><Relationship Id="rId16" Type="http://schemas.openxmlformats.org/officeDocument/2006/relationships/image" Target="../media/image275.png"/><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image" Target="../media/image48.svg"/><Relationship Id="rId5" Type="http://schemas.openxmlformats.org/officeDocument/2006/relationships/image" Target="../media/image38.png"/><Relationship Id="rId15" Type="http://schemas.openxmlformats.org/officeDocument/2006/relationships/image" Target="../media/image228.svg"/><Relationship Id="rId10" Type="http://schemas.openxmlformats.org/officeDocument/2006/relationships/image" Target="../media/image47.png"/><Relationship Id="rId4" Type="http://schemas.openxmlformats.org/officeDocument/2006/relationships/slide" Target="slide90.xml"/><Relationship Id="rId9" Type="http://schemas.openxmlformats.org/officeDocument/2006/relationships/slide" Target="slide54.xml"/><Relationship Id="rId14" Type="http://schemas.openxmlformats.org/officeDocument/2006/relationships/image" Target="../media/image227.png"/></Relationships>
</file>

<file path=ppt/slides/_rels/slide67.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279.png"/><Relationship Id="rId18" Type="http://schemas.openxmlformats.org/officeDocument/2006/relationships/image" Target="../media/image250.svg"/><Relationship Id="rId3" Type="http://schemas.openxmlformats.org/officeDocument/2006/relationships/image" Target="../media/image38.png"/><Relationship Id="rId7" Type="http://schemas.openxmlformats.org/officeDocument/2006/relationships/image" Target="../media/image31.svg"/><Relationship Id="rId12" Type="http://schemas.openxmlformats.org/officeDocument/2006/relationships/image" Target="../media/image278.svg"/><Relationship Id="rId17" Type="http://schemas.openxmlformats.org/officeDocument/2006/relationships/image" Target="../media/image249.png"/><Relationship Id="rId2" Type="http://schemas.openxmlformats.org/officeDocument/2006/relationships/notesSlide" Target="../notesSlides/notesSlide64.xml"/><Relationship Id="rId16" Type="http://schemas.openxmlformats.org/officeDocument/2006/relationships/image" Target="../media/image282.sv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277.png"/><Relationship Id="rId5" Type="http://schemas.openxmlformats.org/officeDocument/2006/relationships/slide" Target="slide92.xml"/><Relationship Id="rId15" Type="http://schemas.openxmlformats.org/officeDocument/2006/relationships/image" Target="../media/image281.png"/><Relationship Id="rId10" Type="http://schemas.openxmlformats.org/officeDocument/2006/relationships/image" Target="../media/image48.svg"/><Relationship Id="rId4" Type="http://schemas.openxmlformats.org/officeDocument/2006/relationships/image" Target="../media/image134.svg"/><Relationship Id="rId9" Type="http://schemas.openxmlformats.org/officeDocument/2006/relationships/image" Target="../media/image47.png"/><Relationship Id="rId14" Type="http://schemas.openxmlformats.org/officeDocument/2006/relationships/image" Target="../media/image280.svg"/></Relationships>
</file>

<file path=ppt/slides/_rels/slide6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51.png"/><Relationship Id="rId3" Type="http://schemas.openxmlformats.org/officeDocument/2006/relationships/image" Target="../media/image38.png"/><Relationship Id="rId7" Type="http://schemas.openxmlformats.org/officeDocument/2006/relationships/hyperlink" Target="https://www.gs1.org/standards/gs1-datamatrix-guideline/25" TargetMode="External"/><Relationship Id="rId12" Type="http://schemas.openxmlformats.org/officeDocument/2006/relationships/image" Target="../media/image48.svg"/><Relationship Id="rId2" Type="http://schemas.openxmlformats.org/officeDocument/2006/relationships/notesSlide" Target="../notesSlides/notesSlide65.xml"/><Relationship Id="rId1" Type="http://schemas.openxmlformats.org/officeDocument/2006/relationships/slideLayout" Target="../slideLayouts/slideLayout9.xml"/><Relationship Id="rId6" Type="http://schemas.openxmlformats.org/officeDocument/2006/relationships/hyperlink" Target="https://ref.gs1.org/standards/digital-link/uri-syntax/" TargetMode="External"/><Relationship Id="rId11" Type="http://schemas.openxmlformats.org/officeDocument/2006/relationships/image" Target="../media/image47.png"/><Relationship Id="rId5" Type="http://schemas.openxmlformats.org/officeDocument/2006/relationships/hyperlink" Target="https://ref.gs1.org/docs/2023/QR-Code_powered-by-GS1-best-practices.pdf" TargetMode="External"/><Relationship Id="rId10" Type="http://schemas.openxmlformats.org/officeDocument/2006/relationships/slide" Target="slide54.xml"/><Relationship Id="rId4" Type="http://schemas.openxmlformats.org/officeDocument/2006/relationships/image" Target="../media/image134.svg"/><Relationship Id="rId9" Type="http://schemas.openxmlformats.org/officeDocument/2006/relationships/image" Target="../media/image31.svg"/><Relationship Id="rId14" Type="http://schemas.openxmlformats.org/officeDocument/2006/relationships/image" Target="../media/image252.svg"/></Relationships>
</file>

<file path=ppt/slides/_rels/slide69.xml.rels><?xml version="1.0" encoding="UTF-8" standalone="yes"?>
<Relationships xmlns="http://schemas.openxmlformats.org/package/2006/relationships"><Relationship Id="rId8" Type="http://schemas.openxmlformats.org/officeDocument/2006/relationships/hyperlink" Target="https://ref.gs1.org/docs/2024/connecting-barcodes-to-related-information" TargetMode="External"/><Relationship Id="rId13" Type="http://schemas.openxmlformats.org/officeDocument/2006/relationships/image" Target="../media/image48.svg"/><Relationship Id="rId3" Type="http://schemas.openxmlformats.org/officeDocument/2006/relationships/notesSlide" Target="../notesSlides/notesSlide66.xml"/><Relationship Id="rId7" Type="http://schemas.openxmlformats.org/officeDocument/2006/relationships/image" Target="../media/image134.svg"/><Relationship Id="rId12" Type="http://schemas.openxmlformats.org/officeDocument/2006/relationships/image" Target="../media/image47.png"/><Relationship Id="rId2" Type="http://schemas.openxmlformats.org/officeDocument/2006/relationships/slideLayout" Target="../slideLayouts/slideLayout9.xml"/><Relationship Id="rId1" Type="http://schemas.openxmlformats.org/officeDocument/2006/relationships/tags" Target="../tags/tag85.xml"/><Relationship Id="rId6" Type="http://schemas.openxmlformats.org/officeDocument/2006/relationships/image" Target="../media/image38.png"/><Relationship Id="rId11" Type="http://schemas.openxmlformats.org/officeDocument/2006/relationships/slide" Target="slide54.xml"/><Relationship Id="rId5" Type="http://schemas.openxmlformats.org/officeDocument/2006/relationships/image" Target="../media/image1.emf"/><Relationship Id="rId15" Type="http://schemas.openxmlformats.org/officeDocument/2006/relationships/image" Target="../media/image284.svg"/><Relationship Id="rId10" Type="http://schemas.openxmlformats.org/officeDocument/2006/relationships/image" Target="../media/image31.svg"/><Relationship Id="rId4" Type="http://schemas.openxmlformats.org/officeDocument/2006/relationships/oleObject" Target="../embeddings/oleObject82.bin"/><Relationship Id="rId9" Type="http://schemas.openxmlformats.org/officeDocument/2006/relationships/image" Target="../media/image30.png"/><Relationship Id="rId14" Type="http://schemas.openxmlformats.org/officeDocument/2006/relationships/image" Target="../media/image283.png"/></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18" Type="http://schemas.openxmlformats.org/officeDocument/2006/relationships/slide" Target="slide17.xml"/><Relationship Id="rId26" Type="http://schemas.openxmlformats.org/officeDocument/2006/relationships/slide" Target="slide24.xml"/><Relationship Id="rId3" Type="http://schemas.openxmlformats.org/officeDocument/2006/relationships/slide" Target="slide8.xml"/><Relationship Id="rId21" Type="http://schemas.openxmlformats.org/officeDocument/2006/relationships/slide" Target="slide21.xml"/><Relationship Id="rId7" Type="http://schemas.openxmlformats.org/officeDocument/2006/relationships/slide" Target="slide9.xml"/><Relationship Id="rId12" Type="http://schemas.openxmlformats.org/officeDocument/2006/relationships/slide" Target="slide10.xml"/><Relationship Id="rId17" Type="http://schemas.openxmlformats.org/officeDocument/2006/relationships/slide" Target="slide30.xml"/><Relationship Id="rId25" Type="http://schemas.openxmlformats.org/officeDocument/2006/relationships/slide" Target="slide93.xml"/><Relationship Id="rId2" Type="http://schemas.openxmlformats.org/officeDocument/2006/relationships/notesSlide" Target="../notesSlides/notesSlide7.xml"/><Relationship Id="rId16" Type="http://schemas.openxmlformats.org/officeDocument/2006/relationships/slide" Target="slide29.xml"/><Relationship Id="rId20" Type="http://schemas.openxmlformats.org/officeDocument/2006/relationships/slide" Target="slide14.xml"/><Relationship Id="rId29" Type="http://schemas.openxmlformats.org/officeDocument/2006/relationships/slide" Target="slide5.xml"/><Relationship Id="rId1" Type="http://schemas.openxmlformats.org/officeDocument/2006/relationships/slideLayout" Target="../slideLayouts/slideLayout9.xml"/><Relationship Id="rId6" Type="http://schemas.openxmlformats.org/officeDocument/2006/relationships/slide" Target="slide19.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18.xml"/><Relationship Id="rId15" Type="http://schemas.openxmlformats.org/officeDocument/2006/relationships/slide" Target="slide28.xml"/><Relationship Id="rId23" Type="http://schemas.openxmlformats.org/officeDocument/2006/relationships/slide" Target="slide23.xml"/><Relationship Id="rId28" Type="http://schemas.openxmlformats.org/officeDocument/2006/relationships/image" Target="../media/image31.svg"/><Relationship Id="rId10" Type="http://schemas.openxmlformats.org/officeDocument/2006/relationships/slide" Target="slide27.xml"/><Relationship Id="rId19" Type="http://schemas.openxmlformats.org/officeDocument/2006/relationships/slide" Target="slide13.xml"/><Relationship Id="rId31" Type="http://schemas.openxmlformats.org/officeDocument/2006/relationships/image" Target="../media/image37.svg"/><Relationship Id="rId4" Type="http://schemas.openxmlformats.org/officeDocument/2006/relationships/slide" Target="slide11.xml"/><Relationship Id="rId9" Type="http://schemas.openxmlformats.org/officeDocument/2006/relationships/slide" Target="slide16.xml"/><Relationship Id="rId14" Type="http://schemas.openxmlformats.org/officeDocument/2006/relationships/slide" Target="slide26.xml"/><Relationship Id="rId22" Type="http://schemas.openxmlformats.org/officeDocument/2006/relationships/slide" Target="slide22.xml"/><Relationship Id="rId27" Type="http://schemas.openxmlformats.org/officeDocument/2006/relationships/image" Target="../media/image30.png"/><Relationship Id="rId30" Type="http://schemas.openxmlformats.org/officeDocument/2006/relationships/image" Target="../media/image36.png"/></Relationships>
</file>

<file path=ppt/slides/_rels/slide70.xml.rels><?xml version="1.0" encoding="UTF-8" standalone="yes"?>
<Relationships xmlns="http://schemas.openxmlformats.org/package/2006/relationships"><Relationship Id="rId8" Type="http://schemas.openxmlformats.org/officeDocument/2006/relationships/slide" Target="slide93.xml"/><Relationship Id="rId13" Type="http://schemas.openxmlformats.org/officeDocument/2006/relationships/image" Target="../media/image30.png"/><Relationship Id="rId18" Type="http://schemas.openxmlformats.org/officeDocument/2006/relationships/image" Target="../media/image285.png"/><Relationship Id="rId3" Type="http://schemas.openxmlformats.org/officeDocument/2006/relationships/hyperlink" Target="https://ref.gs1.org/guidelines/2d-in-retail/1.0.0/#h-barcode-print-quality-and-verification" TargetMode="External"/><Relationship Id="rId7" Type="http://schemas.openxmlformats.org/officeDocument/2006/relationships/hyperlink" Target="https://ref.gs1.org/guidelines/2d-in-retail/1.0.0/#h-optimising-the-2d-barcode-size-and-data" TargetMode="External"/><Relationship Id="rId12" Type="http://schemas.openxmlformats.org/officeDocument/2006/relationships/hyperlink" Target="https://ref.gs1.org/standards/genspecs/" TargetMode="External"/><Relationship Id="rId17" Type="http://schemas.openxmlformats.org/officeDocument/2006/relationships/image" Target="../media/image48.svg"/><Relationship Id="rId2" Type="http://schemas.openxmlformats.org/officeDocument/2006/relationships/notesSlide" Target="../notesSlides/notesSlide67.xml"/><Relationship Id="rId16"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hyperlink" Target="https://ref.gs1.org/guidelines/2d-in-retail/1.0.0/#h-barcode-quality" TargetMode="External"/><Relationship Id="rId5" Type="http://schemas.openxmlformats.org/officeDocument/2006/relationships/image" Target="../media/image38.png"/><Relationship Id="rId15" Type="http://schemas.openxmlformats.org/officeDocument/2006/relationships/slide" Target="slide54.xml"/><Relationship Id="rId10" Type="http://schemas.openxmlformats.org/officeDocument/2006/relationships/hyperlink" Target="https://ref.gs1.org/guidelines/2d-in-retail/1.0.0/#h-key-factors-to-consider" TargetMode="External"/><Relationship Id="rId19" Type="http://schemas.openxmlformats.org/officeDocument/2006/relationships/image" Target="../media/image286.svg"/><Relationship Id="rId4" Type="http://schemas.openxmlformats.org/officeDocument/2006/relationships/hyperlink" Target="https://ref.gs1.org/guidelines/2d-in-retail/1.0.0/#h-use-of-images-colour-and-other-modifications-in-2d-barcodes" TargetMode="External"/><Relationship Id="rId9" Type="http://schemas.openxmlformats.org/officeDocument/2006/relationships/hyperlink" Target="https://ref.gs1.org/guidelines/2d-in-retail/1.0.0/#h-quality-specifications" TargetMode="External"/><Relationship Id="rId14" Type="http://schemas.openxmlformats.org/officeDocument/2006/relationships/image" Target="../media/image31.svg"/></Relationships>
</file>

<file path=ppt/slides/_rels/slide71.xml.rels><?xml version="1.0" encoding="UTF-8" standalone="yes"?>
<Relationships xmlns="http://schemas.openxmlformats.org/package/2006/relationships"><Relationship Id="rId8" Type="http://schemas.openxmlformats.org/officeDocument/2006/relationships/hyperlink" Target="https://ref.gs1.org/guidelines/2d-in-retail/#h-barcode-placement-and-human-readable-text" TargetMode="External"/><Relationship Id="rId13" Type="http://schemas.openxmlformats.org/officeDocument/2006/relationships/image" Target="../media/image48.svg"/><Relationship Id="rId3" Type="http://schemas.openxmlformats.org/officeDocument/2006/relationships/hyperlink" Target="https://www.gs1.org/docs/barcodes/HRI_Implementation_Guide.pdf" TargetMode="External"/><Relationship Id="rId7" Type="http://schemas.openxmlformats.org/officeDocument/2006/relationships/image" Target="../media/image134.svg"/><Relationship Id="rId12"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slide" Target="slide54.xml"/><Relationship Id="rId5" Type="http://schemas.openxmlformats.org/officeDocument/2006/relationships/slide" Target="slide93.xml"/><Relationship Id="rId15" Type="http://schemas.openxmlformats.org/officeDocument/2006/relationships/image" Target="../media/image286.svg"/><Relationship Id="rId10" Type="http://schemas.openxmlformats.org/officeDocument/2006/relationships/image" Target="../media/image31.svg"/><Relationship Id="rId4" Type="http://schemas.openxmlformats.org/officeDocument/2006/relationships/hyperlink" Target="https://ref.gs1.org/standards/genspecs/" TargetMode="External"/><Relationship Id="rId9" Type="http://schemas.openxmlformats.org/officeDocument/2006/relationships/image" Target="../media/image30.png"/><Relationship Id="rId14" Type="http://schemas.openxmlformats.org/officeDocument/2006/relationships/image" Target="../media/image285.png"/></Relationships>
</file>

<file path=ppt/slides/_rels/slide7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87.png"/><Relationship Id="rId3" Type="http://schemas.openxmlformats.org/officeDocument/2006/relationships/hyperlink" Target="https://ref.gs1.org/guidelines/2d-in-retail/1.0.0/#h-barcode-placement-and-human-readable-text" TargetMode="External"/><Relationship Id="rId7" Type="http://schemas.openxmlformats.org/officeDocument/2006/relationships/image" Target="../media/image134.svg"/><Relationship Id="rId12" Type="http://schemas.openxmlformats.org/officeDocument/2006/relationships/image" Target="../media/image48.svg"/><Relationship Id="rId2" Type="http://schemas.openxmlformats.org/officeDocument/2006/relationships/notesSlide" Target="../notesSlides/notesSlide69.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7.png"/><Relationship Id="rId5" Type="http://schemas.openxmlformats.org/officeDocument/2006/relationships/hyperlink" Target="https://ref.gs1.org/standards/genspecs/" TargetMode="External"/><Relationship Id="rId10" Type="http://schemas.openxmlformats.org/officeDocument/2006/relationships/slide" Target="slide54.xml"/><Relationship Id="rId4" Type="http://schemas.openxmlformats.org/officeDocument/2006/relationships/hyperlink" Target="https://ref.gs1.org/guidelines/2d-in-retail/1.0.0/#h-retail-pos-compliant-barcodes" TargetMode="External"/><Relationship Id="rId9" Type="http://schemas.openxmlformats.org/officeDocument/2006/relationships/image" Target="../media/image31.svg"/><Relationship Id="rId14" Type="http://schemas.openxmlformats.org/officeDocument/2006/relationships/image" Target="../media/image288.svg"/></Relationships>
</file>

<file path=ppt/slides/_rels/slide7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49.png"/><Relationship Id="rId3" Type="http://schemas.openxmlformats.org/officeDocument/2006/relationships/notesSlide" Target="../notesSlides/notesSlide70.xml"/><Relationship Id="rId7" Type="http://schemas.openxmlformats.org/officeDocument/2006/relationships/image" Target="../media/image134.svg"/><Relationship Id="rId12" Type="http://schemas.openxmlformats.org/officeDocument/2006/relationships/image" Target="../media/image48.svg"/><Relationship Id="rId2" Type="http://schemas.openxmlformats.org/officeDocument/2006/relationships/slideLayout" Target="../slideLayouts/slideLayout9.xml"/><Relationship Id="rId1" Type="http://schemas.openxmlformats.org/officeDocument/2006/relationships/tags" Target="../tags/tag86.xml"/><Relationship Id="rId6" Type="http://schemas.openxmlformats.org/officeDocument/2006/relationships/image" Target="../media/image38.png"/><Relationship Id="rId11" Type="http://schemas.openxmlformats.org/officeDocument/2006/relationships/image" Target="../media/image47.png"/><Relationship Id="rId5" Type="http://schemas.openxmlformats.org/officeDocument/2006/relationships/image" Target="../media/image1.emf"/><Relationship Id="rId10" Type="http://schemas.openxmlformats.org/officeDocument/2006/relationships/slide" Target="slide54.xml"/><Relationship Id="rId4" Type="http://schemas.openxmlformats.org/officeDocument/2006/relationships/oleObject" Target="../embeddings/oleObject83.bin"/><Relationship Id="rId9" Type="http://schemas.openxmlformats.org/officeDocument/2006/relationships/image" Target="../media/image31.svg"/><Relationship Id="rId14" Type="http://schemas.openxmlformats.org/officeDocument/2006/relationships/image" Target="../media/image250.svg"/></Relationships>
</file>

<file path=ppt/slides/_rels/slide74.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47.png"/><Relationship Id="rId18" Type="http://schemas.openxmlformats.org/officeDocument/2006/relationships/image" Target="../media/image252.svg"/><Relationship Id="rId3" Type="http://schemas.openxmlformats.org/officeDocument/2006/relationships/notesSlide" Target="../notesSlides/notesSlide71.xml"/><Relationship Id="rId7" Type="http://schemas.openxmlformats.org/officeDocument/2006/relationships/image" Target="../media/image38.png"/><Relationship Id="rId12" Type="http://schemas.openxmlformats.org/officeDocument/2006/relationships/slide" Target="slide54.xml"/><Relationship Id="rId17" Type="http://schemas.openxmlformats.org/officeDocument/2006/relationships/image" Target="../media/image251.png"/><Relationship Id="rId2" Type="http://schemas.openxmlformats.org/officeDocument/2006/relationships/slideLayout" Target="../slideLayouts/slideLayout9.xml"/><Relationship Id="rId16" Type="http://schemas.openxmlformats.org/officeDocument/2006/relationships/image" Target="../media/image250.svg"/><Relationship Id="rId1" Type="http://schemas.openxmlformats.org/officeDocument/2006/relationships/tags" Target="../tags/tag87.xml"/><Relationship Id="rId6" Type="http://schemas.openxmlformats.org/officeDocument/2006/relationships/slide" Target="slide22.xml"/><Relationship Id="rId11" Type="http://schemas.openxmlformats.org/officeDocument/2006/relationships/image" Target="../media/image31.svg"/><Relationship Id="rId5" Type="http://schemas.openxmlformats.org/officeDocument/2006/relationships/image" Target="../media/image1.emf"/><Relationship Id="rId15" Type="http://schemas.openxmlformats.org/officeDocument/2006/relationships/image" Target="../media/image249.png"/><Relationship Id="rId10" Type="http://schemas.openxmlformats.org/officeDocument/2006/relationships/image" Target="../media/image30.png"/><Relationship Id="rId4" Type="http://schemas.openxmlformats.org/officeDocument/2006/relationships/oleObject" Target="../embeddings/oleObject84.bin"/><Relationship Id="rId9" Type="http://schemas.openxmlformats.org/officeDocument/2006/relationships/hyperlink" Target="https://www.gs1.org/docs/barcodes/2D_Barcode_Verification_Process_Implementation_Guideline.pdf" TargetMode="External"/><Relationship Id="rId14" Type="http://schemas.openxmlformats.org/officeDocument/2006/relationships/image" Target="../media/image48.svg"/></Relationships>
</file>

<file path=ppt/slides/_rels/slide75.xml.rels><?xml version="1.0" encoding="UTF-8" standalone="yes"?>
<Relationships xmlns="http://schemas.openxmlformats.org/package/2006/relationships"><Relationship Id="rId8" Type="http://schemas.openxmlformats.org/officeDocument/2006/relationships/slide" Target="slide93.xml"/><Relationship Id="rId13" Type="http://schemas.openxmlformats.org/officeDocument/2006/relationships/image" Target="../media/image48.svg"/><Relationship Id="rId3" Type="http://schemas.openxmlformats.org/officeDocument/2006/relationships/notesSlide" Target="../notesSlides/notesSlide72.xml"/><Relationship Id="rId7" Type="http://schemas.openxmlformats.org/officeDocument/2006/relationships/image" Target="../media/image134.svg"/><Relationship Id="rId12" Type="http://schemas.openxmlformats.org/officeDocument/2006/relationships/image" Target="../media/image47.png"/><Relationship Id="rId17" Type="http://schemas.openxmlformats.org/officeDocument/2006/relationships/image" Target="../media/image292.svg"/><Relationship Id="rId2" Type="http://schemas.openxmlformats.org/officeDocument/2006/relationships/slideLayout" Target="../slideLayouts/slideLayout9.xml"/><Relationship Id="rId16" Type="http://schemas.openxmlformats.org/officeDocument/2006/relationships/image" Target="../media/image291.png"/><Relationship Id="rId1" Type="http://schemas.openxmlformats.org/officeDocument/2006/relationships/tags" Target="../tags/tag88.xml"/><Relationship Id="rId6" Type="http://schemas.openxmlformats.org/officeDocument/2006/relationships/image" Target="../media/image38.png"/><Relationship Id="rId11" Type="http://schemas.openxmlformats.org/officeDocument/2006/relationships/slide" Target="slide54.xml"/><Relationship Id="rId5" Type="http://schemas.openxmlformats.org/officeDocument/2006/relationships/image" Target="../media/image1.emf"/><Relationship Id="rId15" Type="http://schemas.openxmlformats.org/officeDocument/2006/relationships/image" Target="../media/image290.svg"/><Relationship Id="rId10" Type="http://schemas.openxmlformats.org/officeDocument/2006/relationships/image" Target="../media/image31.svg"/><Relationship Id="rId4" Type="http://schemas.openxmlformats.org/officeDocument/2006/relationships/oleObject" Target="../embeddings/oleObject85.bin"/><Relationship Id="rId9" Type="http://schemas.openxmlformats.org/officeDocument/2006/relationships/image" Target="../media/image30.png"/><Relationship Id="rId14" Type="http://schemas.openxmlformats.org/officeDocument/2006/relationships/image" Target="../media/image289.png"/></Relationships>
</file>

<file path=ppt/slides/_rels/slide76.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295.png"/><Relationship Id="rId3" Type="http://schemas.openxmlformats.org/officeDocument/2006/relationships/hyperlink" Target="https://ref.gs1.org/guidelines/2d-in-retail/1.0.0/#h-staff-and-supplier-communication-and-training" TargetMode="External"/><Relationship Id="rId7" Type="http://schemas.openxmlformats.org/officeDocument/2006/relationships/image" Target="../media/image31.svg"/><Relationship Id="rId12" Type="http://schemas.openxmlformats.org/officeDocument/2006/relationships/image" Target="../media/image294.svg"/><Relationship Id="rId2" Type="http://schemas.openxmlformats.org/officeDocument/2006/relationships/notesSlide" Target="../notesSlides/notesSlide73.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293.png"/><Relationship Id="rId5" Type="http://schemas.openxmlformats.org/officeDocument/2006/relationships/image" Target="../media/image134.svg"/><Relationship Id="rId10"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296.svg"/></Relationships>
</file>

<file path=ppt/slides/_rels/slide7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74.svg"/><Relationship Id="rId18" Type="http://schemas.openxmlformats.org/officeDocument/2006/relationships/image" Target="../media/image299.png"/><Relationship Id="rId3" Type="http://schemas.openxmlformats.org/officeDocument/2006/relationships/image" Target="../media/image38.png"/><Relationship Id="rId7" Type="http://schemas.openxmlformats.org/officeDocument/2006/relationships/slide" Target="slide54.xml"/><Relationship Id="rId12" Type="http://schemas.openxmlformats.org/officeDocument/2006/relationships/image" Target="../media/image273.png"/><Relationship Id="rId17" Type="http://schemas.openxmlformats.org/officeDocument/2006/relationships/image" Target="../media/image230.svg"/><Relationship Id="rId2" Type="http://schemas.openxmlformats.org/officeDocument/2006/relationships/notesSlide" Target="../notesSlides/notesSlide74.xml"/><Relationship Id="rId16" Type="http://schemas.openxmlformats.org/officeDocument/2006/relationships/image" Target="../media/image229.png"/><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298.svg"/><Relationship Id="rId5" Type="http://schemas.openxmlformats.org/officeDocument/2006/relationships/image" Target="../media/image30.png"/><Relationship Id="rId15" Type="http://schemas.openxmlformats.org/officeDocument/2006/relationships/image" Target="../media/image228.svg"/><Relationship Id="rId10" Type="http://schemas.openxmlformats.org/officeDocument/2006/relationships/image" Target="../media/image297.png"/><Relationship Id="rId19" Type="http://schemas.openxmlformats.org/officeDocument/2006/relationships/image" Target="../media/image300.svg"/><Relationship Id="rId4" Type="http://schemas.openxmlformats.org/officeDocument/2006/relationships/image" Target="../media/image134.svg"/><Relationship Id="rId9" Type="http://schemas.openxmlformats.org/officeDocument/2006/relationships/image" Target="../media/image48.svg"/><Relationship Id="rId14" Type="http://schemas.openxmlformats.org/officeDocument/2006/relationships/image" Target="../media/image227.png"/></Relationships>
</file>

<file path=ppt/slides/_rels/slide7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02.svg"/><Relationship Id="rId3" Type="http://schemas.openxmlformats.org/officeDocument/2006/relationships/hyperlink" Target="https://www.gs1.org/docs/retail/2D_pilot_storytelling_template.docx" TargetMode="External"/><Relationship Id="rId7" Type="http://schemas.openxmlformats.org/officeDocument/2006/relationships/image" Target="../media/image30.png"/><Relationship Id="rId12" Type="http://schemas.openxmlformats.org/officeDocument/2006/relationships/image" Target="../media/image301.png"/><Relationship Id="rId2" Type="http://schemas.openxmlformats.org/officeDocument/2006/relationships/notesSlide" Target="../notesSlides/notesSlide75.xml"/><Relationship Id="rId16" Type="http://schemas.openxmlformats.org/officeDocument/2006/relationships/image" Target="../media/image173.svg"/><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image" Target="../media/image48.svg"/><Relationship Id="rId5" Type="http://schemas.openxmlformats.org/officeDocument/2006/relationships/image" Target="../media/image38.png"/><Relationship Id="rId15" Type="http://schemas.openxmlformats.org/officeDocument/2006/relationships/image" Target="../media/image304.svg"/><Relationship Id="rId10" Type="http://schemas.openxmlformats.org/officeDocument/2006/relationships/image" Target="../media/image47.png"/><Relationship Id="rId4" Type="http://schemas.openxmlformats.org/officeDocument/2006/relationships/hyperlink" Target="https://www.gs1.org/contact/overview/alphabetical" TargetMode="External"/><Relationship Id="rId9" Type="http://schemas.openxmlformats.org/officeDocument/2006/relationships/slide" Target="slide54.xml"/><Relationship Id="rId14" Type="http://schemas.openxmlformats.org/officeDocument/2006/relationships/image" Target="../media/image303.png"/></Relationships>
</file>

<file path=ppt/slides/_rels/slide79.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5.xml"/><Relationship Id="rId3" Type="http://schemas.openxmlformats.org/officeDocument/2006/relationships/slide" Target="slide7.xml"/><Relationship Id="rId7" Type="http://schemas.openxmlformats.org/officeDocument/2006/relationships/slide" Target="slide42.xml"/><Relationship Id="rId12" Type="http://schemas.openxmlformats.org/officeDocument/2006/relationships/image" Target="../media/image48.svg"/><Relationship Id="rId17" Type="http://schemas.openxmlformats.org/officeDocument/2006/relationships/image" Target="../media/image302.svg"/><Relationship Id="rId2" Type="http://schemas.openxmlformats.org/officeDocument/2006/relationships/notesSlide" Target="../notesSlides/notesSlide76.xml"/><Relationship Id="rId16" Type="http://schemas.openxmlformats.org/officeDocument/2006/relationships/image" Target="../media/image301.png"/><Relationship Id="rId1" Type="http://schemas.openxmlformats.org/officeDocument/2006/relationships/slideLayout" Target="../slideLayouts/slideLayout9.xml"/><Relationship Id="rId6" Type="http://schemas.openxmlformats.org/officeDocument/2006/relationships/image" Target="../media/image134.svg"/><Relationship Id="rId11" Type="http://schemas.openxmlformats.org/officeDocument/2006/relationships/image" Target="../media/image47.png"/><Relationship Id="rId5" Type="http://schemas.openxmlformats.org/officeDocument/2006/relationships/image" Target="../media/image38.png"/><Relationship Id="rId15" Type="http://schemas.openxmlformats.org/officeDocument/2006/relationships/image" Target="../media/image37.svg"/><Relationship Id="rId10" Type="http://schemas.openxmlformats.org/officeDocument/2006/relationships/image" Target="../media/image31.svg"/><Relationship Id="rId4" Type="http://schemas.openxmlformats.org/officeDocument/2006/relationships/hyperlink" Target="https://www.gs1.org/industries/retail/2D-barcodes" TargetMode="External"/><Relationship Id="rId9" Type="http://schemas.openxmlformats.org/officeDocument/2006/relationships/image" Target="../media/image30.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hyperlink" Target="https://www.gs1.org/sites/default/files/2023-02/gs1-2d-pilot-toolkit-v14february2023.pptx" TargetMode="External"/><Relationship Id="rId21" Type="http://schemas.openxmlformats.org/officeDocument/2006/relationships/image" Target="../media/image48.svg"/><Relationship Id="rId7" Type="http://schemas.openxmlformats.org/officeDocument/2006/relationships/hyperlink" Target="https://www.gs1.org/insights-events/case-studies?f%5B0%5D=gs1_standard%3A1634&amp;f%5B1%5D=industry%3A1655" TargetMode="External"/><Relationship Id="rId12" Type="http://schemas.openxmlformats.org/officeDocument/2006/relationships/image" Target="../media/image31.svg"/><Relationship Id="rId17"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44.svg"/><Relationship Id="rId20"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hyperlink" Target="https://ref.gs1.org/guidelines/2d-in-retail/#h-general-guidance" TargetMode="External"/><Relationship Id="rId11" Type="http://schemas.openxmlformats.org/officeDocument/2006/relationships/image" Target="../media/image30.png"/><Relationship Id="rId5" Type="http://schemas.openxmlformats.org/officeDocument/2006/relationships/slide" Target="slide90.xml"/><Relationship Id="rId15" Type="http://schemas.openxmlformats.org/officeDocument/2006/relationships/image" Target="../media/image43.png"/><Relationship Id="rId10" Type="http://schemas.openxmlformats.org/officeDocument/2006/relationships/image" Target="../media/image40.png"/><Relationship Id="rId19" Type="http://schemas.openxmlformats.org/officeDocument/2006/relationships/slide" Target="slide7.xml"/><Relationship Id="rId4" Type="http://schemas.openxmlformats.org/officeDocument/2006/relationships/slide" Target="slide91.xml"/><Relationship Id="rId9" Type="http://schemas.openxmlformats.org/officeDocument/2006/relationships/image" Target="../media/image39.svg"/><Relationship Id="rId14" Type="http://schemas.openxmlformats.org/officeDocument/2006/relationships/image" Target="../media/image42.sv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3" Type="http://schemas.openxmlformats.org/officeDocument/2006/relationships/hyperlink" Target="https://www.gs1.org/docs/healthcare/position-papers/GS1-DataMatrix-Position-Paper-FINAL.pdf" TargetMode="External"/><Relationship Id="rId2" Type="http://schemas.openxmlformats.org/officeDocument/2006/relationships/notesSlide" Target="../notesSlides/notesSlide77.xml"/><Relationship Id="rId1" Type="http://schemas.openxmlformats.org/officeDocument/2006/relationships/slideLayout" Target="../slideLayouts/slideLayout8.xml"/><Relationship Id="rId5" Type="http://schemas.openxmlformats.org/officeDocument/2006/relationships/image" Target="../media/image31.svg"/><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8.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2.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5.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38.png"/><Relationship Id="rId7" Type="http://schemas.openxmlformats.org/officeDocument/2006/relationships/slide" Target="slide7.xml"/><Relationship Id="rId12"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50.svg"/><Relationship Id="rId5" Type="http://schemas.openxmlformats.org/officeDocument/2006/relationships/image" Target="../media/image30.pn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39.svg"/><Relationship Id="rId9" Type="http://schemas.openxmlformats.org/officeDocument/2006/relationships/image" Target="../media/image48.svg"/><Relationship Id="rId14" Type="http://schemas.openxmlformats.org/officeDocument/2006/relationships/image" Target="../media/image53.png"/></Relationships>
</file>

<file path=ppt/slides/_rels/slide90.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hyperlink" Target="https://www.gs1.org/sites/default/files/2023-02/gs1-2d-pilot-toolkit-v14february2023.pptx" TargetMode="External"/><Relationship Id="rId3" Type="http://schemas.openxmlformats.org/officeDocument/2006/relationships/notesSlide" Target="../notesSlides/notesSlide86.xml"/><Relationship Id="rId7" Type="http://schemas.openxmlformats.org/officeDocument/2006/relationships/image" Target="../media/image23.emf"/><Relationship Id="rId12" Type="http://schemas.openxmlformats.org/officeDocument/2006/relationships/slide" Target="slide35.xml"/><Relationship Id="rId2" Type="http://schemas.openxmlformats.org/officeDocument/2006/relationships/slideLayout" Target="../slideLayouts/slideLayout9.xml"/><Relationship Id="rId1" Type="http://schemas.openxmlformats.org/officeDocument/2006/relationships/tags" Target="../tags/tag89.xml"/><Relationship Id="rId6" Type="http://schemas.openxmlformats.org/officeDocument/2006/relationships/image" Target="../media/image20.emf"/><Relationship Id="rId11" Type="http://schemas.openxmlformats.org/officeDocument/2006/relationships/image" Target="../media/image24.emf"/><Relationship Id="rId5" Type="http://schemas.openxmlformats.org/officeDocument/2006/relationships/image" Target="../media/image1.emf"/><Relationship Id="rId15" Type="http://schemas.openxmlformats.org/officeDocument/2006/relationships/image" Target="../media/image31.svg"/><Relationship Id="rId10" Type="http://schemas.openxmlformats.org/officeDocument/2006/relationships/image" Target="../media/image19.emf"/><Relationship Id="rId4" Type="http://schemas.openxmlformats.org/officeDocument/2006/relationships/oleObject" Target="../embeddings/oleObject86.bin"/><Relationship Id="rId9" Type="http://schemas.openxmlformats.org/officeDocument/2006/relationships/image" Target="../media/image21.emf"/><Relationship Id="rId14" Type="http://schemas.openxmlformats.org/officeDocument/2006/relationships/image" Target="../media/image30.png"/></Relationships>
</file>

<file path=ppt/slides/_rels/slide91.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notesSlide" Target="../notesSlides/notesSlide87.xml"/><Relationship Id="rId7" Type="http://schemas.openxmlformats.org/officeDocument/2006/relationships/slide" Target="slide6.xml"/><Relationship Id="rId2" Type="http://schemas.openxmlformats.org/officeDocument/2006/relationships/slideLayout" Target="../slideLayouts/slideLayout9.xml"/><Relationship Id="rId1" Type="http://schemas.openxmlformats.org/officeDocument/2006/relationships/tags" Target="../tags/tag90.xml"/><Relationship Id="rId6" Type="http://schemas.openxmlformats.org/officeDocument/2006/relationships/image" Target="../media/image305.png"/><Relationship Id="rId5" Type="http://schemas.openxmlformats.org/officeDocument/2006/relationships/image" Target="../media/image89.emf"/><Relationship Id="rId10" Type="http://schemas.openxmlformats.org/officeDocument/2006/relationships/image" Target="../media/image31.svg"/><Relationship Id="rId4" Type="http://schemas.openxmlformats.org/officeDocument/2006/relationships/oleObject" Target="../embeddings/oleObject87.bin"/><Relationship Id="rId9" Type="http://schemas.openxmlformats.org/officeDocument/2006/relationships/image" Target="../media/image30.png"/></Relationships>
</file>

<file path=ppt/slides/_rels/slide92.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hyperlink" Target="https://ref.gs1.org/tools/module-count" TargetMode="External"/><Relationship Id="rId7" Type="http://schemas.openxmlformats.org/officeDocument/2006/relationships/slide" Target="slide55.xml"/><Relationship Id="rId2" Type="http://schemas.openxmlformats.org/officeDocument/2006/relationships/slide" Target="slide22.xml"/><Relationship Id="rId1" Type="http://schemas.openxmlformats.org/officeDocument/2006/relationships/slideLayout" Target="../slideLayouts/slideLayout9.xml"/><Relationship Id="rId6" Type="http://schemas.openxmlformats.org/officeDocument/2006/relationships/hyperlink" Target="https://www.gs1.ee/doc/download/GS1_GenSpec_Fashion_barcodesymbol_location.pdf" TargetMode="External"/><Relationship Id="rId11" Type="http://schemas.openxmlformats.org/officeDocument/2006/relationships/image" Target="../media/image31.svg"/><Relationship Id="rId5" Type="http://schemas.openxmlformats.org/officeDocument/2006/relationships/slide" Target="slide24.xml"/><Relationship Id="rId10" Type="http://schemas.openxmlformats.org/officeDocument/2006/relationships/image" Target="../media/image30.png"/><Relationship Id="rId4" Type="http://schemas.openxmlformats.org/officeDocument/2006/relationships/image" Target="../media/image111.png"/><Relationship Id="rId9" Type="http://schemas.openxmlformats.org/officeDocument/2006/relationships/slide" Target="slide56.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9.xml"/><Relationship Id="rId1" Type="http://schemas.openxmlformats.org/officeDocument/2006/relationships/tags" Target="../tags/tag9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93EE75-03A5-D2DC-BCA4-74CB4897E790}"/>
              </a:ext>
            </a:extLst>
          </p:cNvPr>
          <p:cNvSpPr/>
          <p:nvPr/>
        </p:nvSpPr>
        <p:spPr>
          <a:xfrm>
            <a:off x="1966" y="0"/>
            <a:ext cx="9142034"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4" name="Title 1">
            <a:extLst>
              <a:ext uri="{FF2B5EF4-FFF2-40B4-BE49-F238E27FC236}">
                <a16:creationId xmlns:a16="http://schemas.microsoft.com/office/drawing/2014/main" id="{7A2B4E51-A107-08D3-1259-23133F65A4C5}"/>
              </a:ext>
            </a:extLst>
          </p:cNvPr>
          <p:cNvSpPr txBox="1">
            <a:spLocks/>
          </p:cNvSpPr>
          <p:nvPr/>
        </p:nvSpPr>
        <p:spPr bwMode="auto">
          <a:xfrm>
            <a:off x="429391" y="-618661"/>
            <a:ext cx="6465479" cy="4144509"/>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pPr marL="0" marR="0" lvl="0" indent="0" algn="l" defTabSz="45714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Verdana"/>
                <a:ea typeface="ＭＳ Ｐゴシック" charset="0"/>
              </a:rPr>
              <a:t>2D Barcode Implementation Journey</a:t>
            </a:r>
          </a:p>
        </p:txBody>
      </p:sp>
      <p:sp>
        <p:nvSpPr>
          <p:cNvPr id="8" name="Rectangle 7">
            <a:extLst>
              <a:ext uri="{FF2B5EF4-FFF2-40B4-BE49-F238E27FC236}">
                <a16:creationId xmlns:a16="http://schemas.microsoft.com/office/drawing/2014/main" id="{47E0A218-2AEC-7498-BDB5-640AF7D79D92}"/>
              </a:ext>
            </a:extLst>
          </p:cNvPr>
          <p:cNvSpPr/>
          <p:nvPr/>
        </p:nvSpPr>
        <p:spPr>
          <a:xfrm>
            <a:off x="8464901" y="4718058"/>
            <a:ext cx="274472" cy="26484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TextBox 2">
            <a:extLst>
              <a:ext uri="{FF2B5EF4-FFF2-40B4-BE49-F238E27FC236}">
                <a16:creationId xmlns:a16="http://schemas.microsoft.com/office/drawing/2014/main" id="{65CAA488-99BD-DE24-695D-0C38FBBA6A2E}"/>
              </a:ext>
            </a:extLst>
          </p:cNvPr>
          <p:cNvSpPr txBox="1"/>
          <p:nvPr/>
        </p:nvSpPr>
        <p:spPr>
          <a:xfrm>
            <a:off x="330426" y="1747405"/>
            <a:ext cx="4679818" cy="300082"/>
          </a:xfrm>
          <a:prstGeom prst="rect">
            <a:avLst/>
          </a:prstGeom>
          <a:noFill/>
        </p:spPr>
        <p:txBody>
          <a:bodyPr wrap="square" rtlCol="0">
            <a:spAutoFit/>
          </a:bodyPr>
          <a:lstStyle/>
          <a:p>
            <a:r>
              <a:rPr lang="en-US" dirty="0">
                <a:solidFill>
                  <a:schemeClr val="bg1"/>
                </a:solidFill>
              </a:rPr>
              <a:t>A Practical Guide for Retailers and Brand Owners</a:t>
            </a:r>
            <a:endParaRPr lang="en-GB" dirty="0">
              <a:solidFill>
                <a:schemeClr val="bg1"/>
              </a:solidFill>
            </a:endParaRPr>
          </a:p>
        </p:txBody>
      </p:sp>
      <p:pic>
        <p:nvPicPr>
          <p:cNvPr id="22" name="Picture 21" descr="A black background with a black square&#10;&#10;Description automatically generated with medium confidence">
            <a:hlinkClick r:id="" action="ppaction://hlinkshowjump?jump=nextslide"/>
            <a:extLst>
              <a:ext uri="{FF2B5EF4-FFF2-40B4-BE49-F238E27FC236}">
                <a16:creationId xmlns:a16="http://schemas.microsoft.com/office/drawing/2014/main" id="{39726FC9-9797-62FE-427B-D45F65106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779" y="4747338"/>
            <a:ext cx="194989" cy="194989"/>
          </a:xfrm>
          <a:prstGeom prst="rect">
            <a:avLst/>
          </a:prstGeom>
        </p:spPr>
      </p:pic>
      <p:pic>
        <p:nvPicPr>
          <p:cNvPr id="23" name="Picture 22" descr="A black background with a black square&#10;&#10;Description automatically generated with medium confidence">
            <a:hlinkClick r:id="" action="ppaction://hlinkshowjump?jump=previousslide"/>
            <a:extLst>
              <a:ext uri="{FF2B5EF4-FFF2-40B4-BE49-F238E27FC236}">
                <a16:creationId xmlns:a16="http://schemas.microsoft.com/office/drawing/2014/main" id="{E0C05C35-FE43-9CED-63A1-22CC0F724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053165" y="4747337"/>
            <a:ext cx="194989" cy="194989"/>
          </a:xfrm>
          <a:prstGeom prst="rect">
            <a:avLst/>
          </a:prstGeom>
        </p:spPr>
      </p:pic>
      <p:sp>
        <p:nvSpPr>
          <p:cNvPr id="7" name="TextBox 6">
            <a:extLst>
              <a:ext uri="{FF2B5EF4-FFF2-40B4-BE49-F238E27FC236}">
                <a16:creationId xmlns:a16="http://schemas.microsoft.com/office/drawing/2014/main" id="{ECBE5C90-2CFC-68B8-87A7-1E1A85B880B2}"/>
              </a:ext>
            </a:extLst>
          </p:cNvPr>
          <p:cNvSpPr txBox="1"/>
          <p:nvPr/>
        </p:nvSpPr>
        <p:spPr>
          <a:xfrm>
            <a:off x="782587" y="3795865"/>
            <a:ext cx="6060403" cy="461665"/>
          </a:xfrm>
          <a:prstGeom prst="rect">
            <a:avLst/>
          </a:prstGeom>
          <a:noFill/>
        </p:spPr>
        <p:txBody>
          <a:bodyPr wrap="square">
            <a:spAutoFit/>
          </a:bodyPr>
          <a:lstStyle/>
          <a:p>
            <a:r>
              <a:rPr lang="en-US" sz="800" i="1" dirty="0">
                <a:solidFill>
                  <a:schemeClr val="bg1"/>
                </a:solidFill>
              </a:rPr>
              <a:t>For the best user experience, begin in slide show mode and use the navigation buttons to explore the guide at your own pace and find the information you need quickly. Refer to slide 3 for additional instructions on using the guide's features.</a:t>
            </a:r>
            <a:endParaRPr lang="en-GB" sz="800" i="1" dirty="0">
              <a:solidFill>
                <a:schemeClr val="bg1"/>
              </a:solidFill>
            </a:endParaRPr>
          </a:p>
        </p:txBody>
      </p:sp>
      <p:pic>
        <p:nvPicPr>
          <p:cNvPr id="11" name="Graphic 10" descr="Ui Ux outline">
            <a:extLst>
              <a:ext uri="{FF2B5EF4-FFF2-40B4-BE49-F238E27FC236}">
                <a16:creationId xmlns:a16="http://schemas.microsoft.com/office/drawing/2014/main" id="{5C1C1F9A-AF22-1DF0-4E77-DD2412E406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6" y="3841951"/>
            <a:ext cx="369331" cy="369331"/>
          </a:xfrm>
          <a:prstGeom prst="rect">
            <a:avLst/>
          </a:prstGeom>
        </p:spPr>
      </p:pic>
    </p:spTree>
    <p:extLst>
      <p:ext uri="{BB962C8B-B14F-4D97-AF65-F5344CB8AC3E}">
        <p14:creationId xmlns:p14="http://schemas.microsoft.com/office/powerpoint/2010/main" val="4258961695"/>
      </p:ext>
    </p:extLst>
  </p:cSld>
  <p:clrMapOvr>
    <a:masterClrMapping/>
  </p:clrMapOvr>
  <mc:AlternateContent xmlns:mc="http://schemas.openxmlformats.org/markup-compatibility/2006" xmlns:p14="http://schemas.microsoft.com/office/powerpoint/2010/main">
    <mc:Choice Requires="p14">
      <p:transition spd="slow" p14:dur="2000" advTm="18181"/>
    </mc:Choice>
    <mc:Fallback xmlns="">
      <p:transition spd="slow" advTm="181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1795556"/>
          </a:xfrm>
          <a:prstGeom prst="rect">
            <a:avLst/>
          </a:prstGeom>
          <a:noFill/>
        </p:spPr>
        <p:txBody>
          <a:bodyPr wrap="square">
            <a:spAutoFit/>
          </a:bodyPr>
          <a:lstStyle/>
          <a:p>
            <a:pPr marL="341263" indent="-340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core project team</a:t>
            </a:r>
          </a:p>
          <a:p>
            <a:pPr marL="341263" indent="-340238">
              <a:lnSpc>
                <a:spcPct val="150000"/>
              </a:lnSpc>
            </a:pPr>
            <a:r>
              <a:rPr lang="en-US" sz="900" b="1" dirty="0">
                <a:solidFill>
                  <a:srgbClr val="002C6C"/>
                </a:solidFill>
                <a:latin typeface="Verdana Pro" panose="020B0604030504040204" pitchFamily="34" charset="0"/>
                <a:cs typeface="Verdana Pro Semibold" panose="020F0502020204030204" pitchFamily="34" charset="0"/>
              </a:rPr>
              <a:t> </a:t>
            </a:r>
          </a:p>
          <a:p>
            <a:pPr marL="341263" indent="-3402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3" action="ppaction://hlinksldjump"/>
              </a:rPr>
              <a:t>internal</a:t>
            </a:r>
            <a:r>
              <a:rPr lang="en-US" sz="900" b="1" dirty="0">
                <a:solidFill>
                  <a:srgbClr val="002C6C"/>
                </a:solidFill>
                <a:latin typeface="Verdana Pro" panose="020B0604030504040204" pitchFamily="34" charset="0"/>
                <a:cs typeface="Verdana Pro Semibold" panose="020F0502020204030204" pitchFamily="34" charset="0"/>
              </a:rPr>
              <a:t> stakeholders </a:t>
            </a:r>
          </a:p>
          <a:p>
            <a:pPr marL="341263" indent="-340238">
              <a:buFont typeface="Arial" panose="020B0604020202020204" pitchFamily="34" charset="0"/>
              <a:buChar char="•"/>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4"/>
              </a:rPr>
              <a:t>Retail POS Guide – section 5.1</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all necessary details. </a:t>
            </a:r>
          </a:p>
          <a:p>
            <a:pPr marL="341263" indent="-340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341263" indent="-340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5" action="ppaction://hlinksldjump"/>
              </a:rPr>
              <a:t>external</a:t>
            </a:r>
            <a:r>
              <a:rPr lang="en-US" sz="900" b="1" dirty="0">
                <a:solidFill>
                  <a:srgbClr val="002C6C"/>
                </a:solidFill>
                <a:latin typeface="Verdana Pro" panose="020B0604030504040204" pitchFamily="34" charset="0"/>
                <a:cs typeface="Verdana Pro Semibold" panose="020F0502020204030204" pitchFamily="34" charset="0"/>
              </a:rPr>
              <a:t> stakeholders</a:t>
            </a:r>
          </a:p>
          <a:p>
            <a:pPr marL="538163"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indent="-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panose="020B0604030504040204" pitchFamily="34" charset="0"/>
                <a:cs typeface="Verdana Pro Semibold" panose="020F0502020204030204" pitchFamily="34" charset="0"/>
              </a:rPr>
              <a:t>the </a:t>
            </a:r>
            <a:r>
              <a:rPr lang="en-US" sz="900" u="sng" dirty="0">
                <a:solidFill>
                  <a:srgbClr val="008DBD"/>
                </a:solidFill>
                <a:latin typeface="Verdana Pro" panose="020B0604030504040204" pitchFamily="34" charset="0"/>
                <a:cs typeface="Verdana Pro Semibold" panose="020F0502020204030204" pitchFamily="34" charset="0"/>
                <a:hlinkClick r:id="rId6"/>
              </a:rPr>
              <a:t>2D Pilot Toolkit - slide 47-49</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more information about identifying the right stakeholders.  </a:t>
            </a:r>
          </a:p>
          <a:p>
            <a:pPr marL="538163" indent="-465138">
              <a:lnSpc>
                <a:spcPct val="150000"/>
              </a:lnSpc>
              <a:buFont typeface="Arial" panose="020B0604020202020204" pitchFamily="34" charset="0"/>
              <a:buChar char="•"/>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10</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dirty="0">
                <a:solidFill>
                  <a:srgbClr val="002A69"/>
                </a:solidFill>
                <a:latin typeface="Verdana Pro" panose="020B0704030504040204" pitchFamily="34" charset="0"/>
              </a:rPr>
              <a:t>Sub step 1.3 </a:t>
            </a:r>
            <a:r>
              <a:rPr lang="en-US" sz="1400" dirty="0">
                <a:solidFill>
                  <a:srgbClr val="002A69"/>
                </a:solidFill>
                <a:latin typeface="Verdana Pro" panose="020B0704030504040204" pitchFamily="34" charset="0"/>
              </a:rPr>
              <a:t>– Set up project team &amp; involve stakeholders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Based on your business objectives, determine which internal and external stakeholders to involve.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71558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a:solidFill>
                  <a:srgbClr val="002C6C"/>
                </a:solidFill>
                <a:latin typeface="Verdana Pro" panose="020B0604030504040204" pitchFamily="34" charset="0"/>
                <a:cs typeface="Verdana Pro Semibold" panose="020F0502020204030204" pitchFamily="34" charset="0"/>
              </a:rPr>
              <a:t>Retailers</a:t>
            </a:r>
            <a:endPar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endParaRP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pic>
        <p:nvPicPr>
          <p:cNvPr id="14" name="Picture 8">
            <a:hlinkClick r:id="" action="ppaction://hlinkshowjump?jump=nextslide"/>
            <a:extLst>
              <a:ext uri="{FF2B5EF4-FFF2-40B4-BE49-F238E27FC236}">
                <a16:creationId xmlns:a16="http://schemas.microsoft.com/office/drawing/2014/main" id="{25B67701-644E-A8D6-44DB-E85AD314F7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16FDEB5C-D4EA-26F0-93BD-6DB1F9FA6B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6" name="Graphic 15">
            <a:hlinkClick r:id="rId11" action="ppaction://hlinksldjump"/>
            <a:extLst>
              <a:ext uri="{FF2B5EF4-FFF2-40B4-BE49-F238E27FC236}">
                <a16:creationId xmlns:a16="http://schemas.microsoft.com/office/drawing/2014/main" id="{26239370-34A6-5D45-255A-E3E34BF066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1" name="Graphic 10">
            <a:extLst>
              <a:ext uri="{FF2B5EF4-FFF2-40B4-BE49-F238E27FC236}">
                <a16:creationId xmlns:a16="http://schemas.microsoft.com/office/drawing/2014/main" id="{5458E1F0-7823-3CFA-92D6-1D32E38D7BB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70328" y="2428200"/>
            <a:ext cx="399600" cy="399600"/>
          </a:xfrm>
          <a:prstGeom prst="rect">
            <a:avLst/>
          </a:prstGeom>
        </p:spPr>
      </p:pic>
      <p:pic>
        <p:nvPicPr>
          <p:cNvPr id="12" name="Graphic 11">
            <a:extLst>
              <a:ext uri="{FF2B5EF4-FFF2-40B4-BE49-F238E27FC236}">
                <a16:creationId xmlns:a16="http://schemas.microsoft.com/office/drawing/2014/main" id="{CB372D37-9BD8-EF75-11ED-8BE659FCD3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70328" y="2855992"/>
            <a:ext cx="399600" cy="399600"/>
          </a:xfrm>
          <a:prstGeom prst="rect">
            <a:avLst/>
          </a:prstGeom>
        </p:spPr>
      </p:pic>
      <p:pic>
        <p:nvPicPr>
          <p:cNvPr id="13" name="Graphic 12">
            <a:extLst>
              <a:ext uri="{FF2B5EF4-FFF2-40B4-BE49-F238E27FC236}">
                <a16:creationId xmlns:a16="http://schemas.microsoft.com/office/drawing/2014/main" id="{C9ED3829-3C2B-62E0-F0A4-06D0450DECB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70328" y="3283785"/>
            <a:ext cx="399600" cy="399600"/>
          </a:xfrm>
          <a:prstGeom prst="rect">
            <a:avLst/>
          </a:prstGeom>
        </p:spPr>
      </p:pic>
      <p:grpSp>
        <p:nvGrpSpPr>
          <p:cNvPr id="7" name="Group 6">
            <a:extLst>
              <a:ext uri="{FF2B5EF4-FFF2-40B4-BE49-F238E27FC236}">
                <a16:creationId xmlns:a16="http://schemas.microsoft.com/office/drawing/2014/main" id="{3180D59A-66A8-D5A7-BE92-F58DBC5F89A0}"/>
              </a:ext>
            </a:extLst>
          </p:cNvPr>
          <p:cNvGrpSpPr/>
          <p:nvPr/>
        </p:nvGrpSpPr>
        <p:grpSpPr>
          <a:xfrm>
            <a:off x="-1" y="819151"/>
            <a:ext cx="9144000" cy="414970"/>
            <a:chOff x="-1" y="819151"/>
            <a:chExt cx="9144000" cy="414970"/>
          </a:xfrm>
        </p:grpSpPr>
        <p:sp>
          <p:nvSpPr>
            <p:cNvPr id="18" name="Rectangle 17">
              <a:extLst>
                <a:ext uri="{FF2B5EF4-FFF2-40B4-BE49-F238E27FC236}">
                  <a16:creationId xmlns:a16="http://schemas.microsoft.com/office/drawing/2014/main" id="{85F6B41A-CE2D-FAC1-52AF-F6B4DB67570A}"/>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21">
              <a:extLst>
                <a:ext uri="{FF2B5EF4-FFF2-40B4-BE49-F238E27FC236}">
                  <a16:creationId xmlns:a16="http://schemas.microsoft.com/office/drawing/2014/main" id="{C8CAD82D-861A-26BB-1C58-41F8072ED593}"/>
                </a:ext>
              </a:extLst>
            </p:cNvPr>
            <p:cNvSpPr/>
            <p:nvPr/>
          </p:nvSpPr>
          <p:spPr>
            <a:xfrm>
              <a:off x="744538" y="876294"/>
              <a:ext cx="636496"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FBB034"/>
                  </a:solidFill>
                </a:rPr>
                <a:t>Set-up project</a:t>
              </a:r>
            </a:p>
          </p:txBody>
        </p:sp>
        <p:sp>
          <p:nvSpPr>
            <p:cNvPr id="20" name="Rounded Rectangle 21">
              <a:extLst>
                <a:ext uri="{FF2B5EF4-FFF2-40B4-BE49-F238E27FC236}">
                  <a16:creationId xmlns:a16="http://schemas.microsoft.com/office/drawing/2014/main" id="{243AC044-4C9E-C125-08F1-F899D80F34B5}"/>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1" name="Rounded Rectangle 21">
              <a:extLst>
                <a:ext uri="{FF2B5EF4-FFF2-40B4-BE49-F238E27FC236}">
                  <a16:creationId xmlns:a16="http://schemas.microsoft.com/office/drawing/2014/main" id="{A607B5D0-EA22-879A-4E03-4C85ED9585A3}"/>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2" name="Rounded Rectangle 21">
              <a:extLst>
                <a:ext uri="{FF2B5EF4-FFF2-40B4-BE49-F238E27FC236}">
                  <a16:creationId xmlns:a16="http://schemas.microsoft.com/office/drawing/2014/main" id="{ACAD36FB-4CCB-3205-9D09-0B3199DA615C}"/>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3" name="Rounded Rectangle 22">
              <a:extLst>
                <a:ext uri="{FF2B5EF4-FFF2-40B4-BE49-F238E27FC236}">
                  <a16:creationId xmlns:a16="http://schemas.microsoft.com/office/drawing/2014/main" id="{B7D7C9F7-E09B-A2F4-DEF0-07D864B12EA7}"/>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4" name="Rounded Rectangle 21">
              <a:extLst>
                <a:ext uri="{FF2B5EF4-FFF2-40B4-BE49-F238E27FC236}">
                  <a16:creationId xmlns:a16="http://schemas.microsoft.com/office/drawing/2014/main" id="{4C04B2BE-46B6-CD8D-1F12-DD6D2BEC774D}"/>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5" name="Rounded Rectangle 21">
              <a:extLst>
                <a:ext uri="{FF2B5EF4-FFF2-40B4-BE49-F238E27FC236}">
                  <a16:creationId xmlns:a16="http://schemas.microsoft.com/office/drawing/2014/main" id="{B50927B8-9B79-9EAC-3904-B9317A10B217}"/>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7" name="Rounded Rectangle 21">
              <a:extLst>
                <a:ext uri="{FF2B5EF4-FFF2-40B4-BE49-F238E27FC236}">
                  <a16:creationId xmlns:a16="http://schemas.microsoft.com/office/drawing/2014/main" id="{BAE82945-93D6-92DD-4766-3D1783967BD4}"/>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8" name="Oval 27">
              <a:extLst>
                <a:ext uri="{FF2B5EF4-FFF2-40B4-BE49-F238E27FC236}">
                  <a16:creationId xmlns:a16="http://schemas.microsoft.com/office/drawing/2014/main" id="{3A7E40A0-46E0-C8C8-BA58-9449AA168C00}"/>
                </a:ext>
              </a:extLst>
            </p:cNvPr>
            <p:cNvSpPr/>
            <p:nvPr/>
          </p:nvSpPr>
          <p:spPr>
            <a:xfrm>
              <a:off x="412821" y="888920"/>
              <a:ext cx="275078" cy="275078"/>
            </a:xfrm>
            <a:prstGeom prst="ellipse">
              <a:avLst/>
            </a:prstGeom>
            <a:solidFill>
              <a:srgbClr val="FBB034"/>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29" name="Oval 28">
              <a:extLst>
                <a:ext uri="{FF2B5EF4-FFF2-40B4-BE49-F238E27FC236}">
                  <a16:creationId xmlns:a16="http://schemas.microsoft.com/office/drawing/2014/main" id="{31069DCE-9573-A82A-A52C-797F7218A519}"/>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0" name="Straight Connector 29">
              <a:extLst>
                <a:ext uri="{FF2B5EF4-FFF2-40B4-BE49-F238E27FC236}">
                  <a16:creationId xmlns:a16="http://schemas.microsoft.com/office/drawing/2014/main" id="{F862B6ED-E269-2284-605F-5AF0EA707F8D}"/>
                </a:ext>
              </a:extLst>
            </p:cNvPr>
            <p:cNvCxnSpPr>
              <a:stCxn id="29" idx="2"/>
            </p:cNvCxnSpPr>
            <p:nvPr/>
          </p:nvCxnSpPr>
          <p:spPr>
            <a:xfrm flipH="1">
              <a:off x="1156771"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DB04ACCE-4019-D553-419D-F408AB50898C}"/>
                </a:ext>
              </a:extLst>
            </p:cNvPr>
            <p:cNvGrpSpPr/>
            <p:nvPr/>
          </p:nvGrpSpPr>
          <p:grpSpPr>
            <a:xfrm>
              <a:off x="2241933" y="888920"/>
              <a:ext cx="517137" cy="275078"/>
              <a:chOff x="2241933" y="888920"/>
              <a:chExt cx="517137" cy="275078"/>
            </a:xfrm>
          </p:grpSpPr>
          <p:sp>
            <p:nvSpPr>
              <p:cNvPr id="55" name="Oval 54">
                <a:extLst>
                  <a:ext uri="{FF2B5EF4-FFF2-40B4-BE49-F238E27FC236}">
                    <a16:creationId xmlns:a16="http://schemas.microsoft.com/office/drawing/2014/main" id="{6C0888D9-CD54-891D-2E14-43F40E0D2E8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8622018A-AF9A-0B0B-652A-D4F640FA349A}"/>
                  </a:ext>
                </a:extLst>
              </p:cNvPr>
              <p:cNvCxnSpPr>
                <a:stCxn id="55"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8CEE3CE-5BF8-D86B-8F29-64A51859520D}"/>
                </a:ext>
              </a:extLst>
            </p:cNvPr>
            <p:cNvGrpSpPr/>
            <p:nvPr/>
          </p:nvGrpSpPr>
          <p:grpSpPr>
            <a:xfrm>
              <a:off x="7700790" y="888920"/>
              <a:ext cx="449198" cy="275078"/>
              <a:chOff x="2309872" y="888920"/>
              <a:chExt cx="449198" cy="275078"/>
            </a:xfrm>
          </p:grpSpPr>
          <p:sp>
            <p:nvSpPr>
              <p:cNvPr id="47" name="Oval 46">
                <a:extLst>
                  <a:ext uri="{FF2B5EF4-FFF2-40B4-BE49-F238E27FC236}">
                    <a16:creationId xmlns:a16="http://schemas.microsoft.com/office/drawing/2014/main" id="{14CD0560-3DCE-0EC5-BC98-CEA6CB13409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8" name="Straight Connector 47">
                <a:extLst>
                  <a:ext uri="{FF2B5EF4-FFF2-40B4-BE49-F238E27FC236}">
                    <a16:creationId xmlns:a16="http://schemas.microsoft.com/office/drawing/2014/main" id="{C8D09894-2AA6-26E5-5F12-34F1B1C6F38B}"/>
                  </a:ext>
                </a:extLst>
              </p:cNvPr>
              <p:cNvCxnSpPr>
                <a:cxnSpLocks/>
                <a:stCxn id="47"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C815241-7D36-263E-1F87-203A2CABAAFC}"/>
                </a:ext>
              </a:extLst>
            </p:cNvPr>
            <p:cNvGrpSpPr/>
            <p:nvPr/>
          </p:nvGrpSpPr>
          <p:grpSpPr>
            <a:xfrm>
              <a:off x="6863508" y="888920"/>
              <a:ext cx="412785" cy="275078"/>
              <a:chOff x="2346285" y="888920"/>
              <a:chExt cx="412785" cy="275078"/>
            </a:xfrm>
          </p:grpSpPr>
          <p:sp>
            <p:nvSpPr>
              <p:cNvPr id="45" name="Oval 44">
                <a:extLst>
                  <a:ext uri="{FF2B5EF4-FFF2-40B4-BE49-F238E27FC236}">
                    <a16:creationId xmlns:a16="http://schemas.microsoft.com/office/drawing/2014/main" id="{1F256109-8F0B-1B6F-3163-D4B1B2F7FF0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6" name="Straight Connector 45">
                <a:extLst>
                  <a:ext uri="{FF2B5EF4-FFF2-40B4-BE49-F238E27FC236}">
                    <a16:creationId xmlns:a16="http://schemas.microsoft.com/office/drawing/2014/main" id="{9529D2C4-A107-6E80-BF72-83A74982483B}"/>
                  </a:ext>
                </a:extLst>
              </p:cNvPr>
              <p:cNvCxnSpPr>
                <a:cxnSpLocks/>
                <a:stCxn id="45"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40DF1900-D432-8747-11B3-7E285998A13E}"/>
                </a:ext>
              </a:extLst>
            </p:cNvPr>
            <p:cNvGrpSpPr/>
            <p:nvPr/>
          </p:nvGrpSpPr>
          <p:grpSpPr>
            <a:xfrm>
              <a:off x="5690212" y="888920"/>
              <a:ext cx="417664" cy="275078"/>
              <a:chOff x="2341406" y="888920"/>
              <a:chExt cx="417664" cy="275078"/>
            </a:xfrm>
          </p:grpSpPr>
          <p:sp>
            <p:nvSpPr>
              <p:cNvPr id="43" name="Oval 42">
                <a:extLst>
                  <a:ext uri="{FF2B5EF4-FFF2-40B4-BE49-F238E27FC236}">
                    <a16:creationId xmlns:a16="http://schemas.microsoft.com/office/drawing/2014/main" id="{379F4C39-DA66-A592-256D-7D23A8F3A5B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4" name="Straight Connector 43">
                <a:extLst>
                  <a:ext uri="{FF2B5EF4-FFF2-40B4-BE49-F238E27FC236}">
                    <a16:creationId xmlns:a16="http://schemas.microsoft.com/office/drawing/2014/main" id="{D1C555A4-5A9A-788E-739E-602AD08936C3}"/>
                  </a:ext>
                </a:extLst>
              </p:cNvPr>
              <p:cNvCxnSpPr>
                <a:cxnSpLocks/>
                <a:stCxn id="43"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D672CC0B-7235-7155-5FC2-52BCC0DFE3D1}"/>
                </a:ext>
              </a:extLst>
            </p:cNvPr>
            <p:cNvGrpSpPr/>
            <p:nvPr/>
          </p:nvGrpSpPr>
          <p:grpSpPr>
            <a:xfrm>
              <a:off x="4411504" y="888920"/>
              <a:ext cx="438181" cy="275078"/>
              <a:chOff x="2320889" y="888920"/>
              <a:chExt cx="438181" cy="275078"/>
            </a:xfrm>
          </p:grpSpPr>
          <p:sp>
            <p:nvSpPr>
              <p:cNvPr id="39" name="Oval 38">
                <a:extLst>
                  <a:ext uri="{FF2B5EF4-FFF2-40B4-BE49-F238E27FC236}">
                    <a16:creationId xmlns:a16="http://schemas.microsoft.com/office/drawing/2014/main" id="{1E72F637-2CED-57F0-0591-8064DF6925D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2" name="Straight Connector 41">
                <a:extLst>
                  <a:ext uri="{FF2B5EF4-FFF2-40B4-BE49-F238E27FC236}">
                    <a16:creationId xmlns:a16="http://schemas.microsoft.com/office/drawing/2014/main" id="{0CA8CB6E-5979-8AF5-28CD-8DAF8560E5F0}"/>
                  </a:ext>
                </a:extLst>
              </p:cNvPr>
              <p:cNvCxnSpPr>
                <a:cxnSpLocks/>
                <a:stCxn id="39"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28E7AA96-BC10-401A-F26E-CDFCEFD159AF}"/>
                </a:ext>
              </a:extLst>
            </p:cNvPr>
            <p:cNvGrpSpPr/>
            <p:nvPr/>
          </p:nvGrpSpPr>
          <p:grpSpPr>
            <a:xfrm>
              <a:off x="3403904" y="888920"/>
              <a:ext cx="405130" cy="275078"/>
              <a:chOff x="2353940" y="888920"/>
              <a:chExt cx="405130" cy="275078"/>
            </a:xfrm>
          </p:grpSpPr>
          <p:sp>
            <p:nvSpPr>
              <p:cNvPr id="37" name="Oval 36">
                <a:extLst>
                  <a:ext uri="{FF2B5EF4-FFF2-40B4-BE49-F238E27FC236}">
                    <a16:creationId xmlns:a16="http://schemas.microsoft.com/office/drawing/2014/main" id="{97CE4924-6E0A-0085-B633-D85AFC8C44D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8" name="Straight Connector 37">
                <a:extLst>
                  <a:ext uri="{FF2B5EF4-FFF2-40B4-BE49-F238E27FC236}">
                    <a16:creationId xmlns:a16="http://schemas.microsoft.com/office/drawing/2014/main" id="{3192C08C-85B0-F5EC-2165-19BE60B79825}"/>
                  </a:ext>
                </a:extLst>
              </p:cNvPr>
              <p:cNvCxnSpPr>
                <a:cxnSpLocks/>
                <a:stCxn id="37"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1416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69431"/>
            <a:ext cx="8249438" cy="1520544"/>
          </a:xfrm>
          <a:prstGeom prst="rect">
            <a:avLst/>
          </a:prstGeom>
          <a:noFill/>
        </p:spPr>
        <p:txBody>
          <a:bodyPr wrap="square">
            <a:spAutoFit/>
          </a:bodyPr>
          <a:lstStyle/>
          <a:p>
            <a:pPr marL="357138" indent="-357138">
              <a:lnSpc>
                <a:spcPct val="150000"/>
              </a:lnSpc>
              <a:buFont typeface="Arial" panose="020B0604020202020204" pitchFamily="34" charset="0"/>
              <a:buChar char="•"/>
            </a:pPr>
            <a:r>
              <a:rPr lang="en-US" sz="900" b="1" dirty="0">
                <a:solidFill>
                  <a:srgbClr val="002C6C"/>
                </a:solidFill>
                <a:latin typeface="Verdana Pro" panose="020B0604030504040204" pitchFamily="34" charset="0"/>
              </a:rPr>
              <a:t>Thinking about the end-to-end impact to the whole value chain</a:t>
            </a:r>
          </a:p>
          <a:p>
            <a:pPr marL="357138" indent="-357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endParaRPr>
          </a:p>
          <a:p>
            <a:pPr marL="357138" indent="-357138">
              <a:lnSpc>
                <a:spcPct val="150000"/>
              </a:lnSpc>
              <a:buFont typeface="Arial" panose="020B0604020202020204" pitchFamily="34" charset="0"/>
              <a:buChar char="•"/>
            </a:pPr>
            <a:r>
              <a:rPr lang="en-US" sz="900" b="1" dirty="0">
                <a:solidFill>
                  <a:srgbClr val="002C6C"/>
                </a:solidFill>
                <a:latin typeface="Verdana Pro" panose="020B0604030504040204" pitchFamily="34" charset="0"/>
              </a:rPr>
              <a:t>Evaluating possible as-is processes that could be impacted</a:t>
            </a:r>
          </a:p>
          <a:p>
            <a:pPr marL="357138" indent="-357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endParaRPr>
          </a:p>
          <a:p>
            <a:pPr marL="357138" indent="-357138">
              <a:lnSpc>
                <a:spcPct val="150000"/>
              </a:lnSpc>
              <a:buFont typeface="Arial" panose="020B0604020202020204" pitchFamily="34" charset="0"/>
              <a:buChar char="•"/>
            </a:pPr>
            <a:r>
              <a:rPr lang="en-US" sz="900" b="1" dirty="0">
                <a:solidFill>
                  <a:srgbClr val="002C6C"/>
                </a:solidFill>
                <a:latin typeface="Verdana Pro" panose="020B0604030504040204" pitchFamily="34" charset="0"/>
              </a:rPr>
              <a:t>Evaluating possible data, web and IT systems that could be impacted</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panose="020B0604030504040204" pitchFamily="34" charset="0"/>
                <a:cs typeface="Verdana Pro Semibold" panose="020F0502020204030204" pitchFamily="34" charset="0"/>
              </a:rPr>
              <a:t>the </a:t>
            </a:r>
            <a:r>
              <a:rPr lang="en-US" sz="900" u="sng" dirty="0">
                <a:solidFill>
                  <a:srgbClr val="008DBD"/>
                </a:solidFill>
                <a:latin typeface="Verdana Pro" panose="020B0604030504040204" pitchFamily="34" charset="0"/>
                <a:cs typeface="Verdana Pro Semibold" panose="020F0502020204030204" pitchFamily="34" charset="0"/>
                <a:hlinkClick r:id="rId3"/>
              </a:rPr>
              <a:t>2D Pilot Toolkit - slide 42-46</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more information about affected processes during 2D implementation.  </a:t>
            </a:r>
          </a:p>
        </p:txBody>
      </p:sp>
      <p:sp>
        <p:nvSpPr>
          <p:cNvPr id="72" name="Rectangle 71">
            <a:extLst>
              <a:ext uri="{FF2B5EF4-FFF2-40B4-BE49-F238E27FC236}">
                <a16:creationId xmlns:a16="http://schemas.microsoft.com/office/drawing/2014/main" id="{5B81F2BA-F35B-CDF2-CF4C-0D81354A5A0F}"/>
              </a:ext>
            </a:extLst>
          </p:cNvPr>
          <p:cNvSpPr/>
          <p:nvPr/>
        </p:nvSpPr>
        <p:spPr>
          <a:xfrm>
            <a:off x="-1" y="1229378"/>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11</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2.1</a:t>
            </a:r>
            <a:r>
              <a:rPr lang="en-US" sz="1400" dirty="0">
                <a:solidFill>
                  <a:srgbClr val="002C6C"/>
                </a:solidFill>
                <a:latin typeface="Verdana Pro" panose="020B0704030504040204" pitchFamily="34" charset="0"/>
              </a:rPr>
              <a:t> – Evaluate your processes and systems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3280"/>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C6C"/>
                </a:solidFill>
                <a:latin typeface="Verdana Pro" panose="020B0604030504040204" pitchFamily="34" charset="0"/>
                <a:cs typeface="Verdana Pro Semibold" panose="020F0502020204030204" pitchFamily="34" charset="0"/>
              </a:rPr>
              <a:t>Why</a:t>
            </a:r>
            <a:r>
              <a:rPr lang="en-US" sz="1100">
                <a:solidFill>
                  <a:srgbClr val="002C6C"/>
                </a:solidFill>
                <a:latin typeface="Verdana Pro" panose="020B0604030504040204" pitchFamily="34" charset="0"/>
                <a:cs typeface="Verdana Pro Semibold" panose="020F0502020204030204" pitchFamily="34" charset="0"/>
              </a:rPr>
              <a:t> - </a:t>
            </a:r>
            <a:r>
              <a:rPr lang="en-US" sz="1000">
                <a:solidFill>
                  <a:srgbClr val="002C6C"/>
                </a:solidFill>
                <a:latin typeface="Verdana Pro" panose="020B0604030504040204" pitchFamily="34" charset="0"/>
              </a:rPr>
              <a:t>Evaluating current processes and systems is essential to be able to effectively bridge the gap between the current and the future state.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3280"/>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2527"/>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3760"/>
            <a:ext cx="15960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8675"/>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pic>
        <p:nvPicPr>
          <p:cNvPr id="12" name="Picture 8">
            <a:hlinkClick r:id="" action="ppaction://hlinkshowjump?jump=nextslide"/>
            <a:extLst>
              <a:ext uri="{FF2B5EF4-FFF2-40B4-BE49-F238E27FC236}">
                <a16:creationId xmlns:a16="http://schemas.microsoft.com/office/drawing/2014/main" id="{DC2F41B7-E64F-370C-4D85-4DE50A0901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4" name="Picture 9">
            <a:hlinkClick r:id="" action="ppaction://hlinkshowjump?jump=previousslide"/>
            <a:extLst>
              <a:ext uri="{FF2B5EF4-FFF2-40B4-BE49-F238E27FC236}">
                <a16:creationId xmlns:a16="http://schemas.microsoft.com/office/drawing/2014/main" id="{5ED02BC0-81FD-F852-E530-12EEA9CF3A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6" name="Graphic 15">
            <a:hlinkClick r:id="rId8" action="ppaction://hlinksldjump"/>
            <a:extLst>
              <a:ext uri="{FF2B5EF4-FFF2-40B4-BE49-F238E27FC236}">
                <a16:creationId xmlns:a16="http://schemas.microsoft.com/office/drawing/2014/main" id="{AF4A3AE6-28AF-6BA5-6A1F-645991CB9A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3D905132-4C9A-74C6-61C7-0B49CE1B1D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70328" y="2425625"/>
            <a:ext cx="399600" cy="399600"/>
          </a:xfrm>
          <a:prstGeom prst="rect">
            <a:avLst/>
          </a:prstGeom>
        </p:spPr>
      </p:pic>
      <p:pic>
        <p:nvPicPr>
          <p:cNvPr id="18" name="Graphic 17">
            <a:extLst>
              <a:ext uri="{FF2B5EF4-FFF2-40B4-BE49-F238E27FC236}">
                <a16:creationId xmlns:a16="http://schemas.microsoft.com/office/drawing/2014/main" id="{7696839D-748A-7319-5051-BF2BE09B60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70328" y="2853417"/>
            <a:ext cx="399600" cy="399600"/>
          </a:xfrm>
          <a:prstGeom prst="rect">
            <a:avLst/>
          </a:prstGeom>
        </p:spPr>
      </p:pic>
      <p:pic>
        <p:nvPicPr>
          <p:cNvPr id="19" name="Graphic 18">
            <a:extLst>
              <a:ext uri="{FF2B5EF4-FFF2-40B4-BE49-F238E27FC236}">
                <a16:creationId xmlns:a16="http://schemas.microsoft.com/office/drawing/2014/main" id="{D2184224-33B2-44DC-A63F-14D638BCE7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70328" y="3281210"/>
            <a:ext cx="399600" cy="399600"/>
          </a:xfrm>
          <a:prstGeom prst="rect">
            <a:avLst/>
          </a:prstGeom>
        </p:spPr>
      </p:pic>
      <p:grpSp>
        <p:nvGrpSpPr>
          <p:cNvPr id="13" name="Group 12">
            <a:extLst>
              <a:ext uri="{FF2B5EF4-FFF2-40B4-BE49-F238E27FC236}">
                <a16:creationId xmlns:a16="http://schemas.microsoft.com/office/drawing/2014/main" id="{E8E509C8-CEE7-347A-78A5-77ACBA9AE638}"/>
              </a:ext>
            </a:extLst>
          </p:cNvPr>
          <p:cNvGrpSpPr/>
          <p:nvPr/>
        </p:nvGrpSpPr>
        <p:grpSpPr>
          <a:xfrm>
            <a:off x="-1" y="819151"/>
            <a:ext cx="9144000" cy="414970"/>
            <a:chOff x="-1" y="819151"/>
            <a:chExt cx="9144000" cy="414970"/>
          </a:xfrm>
        </p:grpSpPr>
        <p:sp>
          <p:nvSpPr>
            <p:cNvPr id="15" name="Rectangle 14">
              <a:extLst>
                <a:ext uri="{FF2B5EF4-FFF2-40B4-BE49-F238E27FC236}">
                  <a16:creationId xmlns:a16="http://schemas.microsoft.com/office/drawing/2014/main" id="{167D44B1-1E66-AACC-B524-8525E8BDE31B}"/>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ounded Rectangle 21">
              <a:extLst>
                <a:ext uri="{FF2B5EF4-FFF2-40B4-BE49-F238E27FC236}">
                  <a16:creationId xmlns:a16="http://schemas.microsoft.com/office/drawing/2014/main" id="{8949D8C1-DBC3-1046-E9DC-E2E6293D77D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1" name="Rounded Rectangle 21">
              <a:extLst>
                <a:ext uri="{FF2B5EF4-FFF2-40B4-BE49-F238E27FC236}">
                  <a16:creationId xmlns:a16="http://schemas.microsoft.com/office/drawing/2014/main" id="{1F3A5217-83A5-C638-6D4A-6D52AF16B359}"/>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FBB034"/>
                  </a:solidFill>
                </a:rPr>
                <a:t>Evaluate current state</a:t>
              </a:r>
            </a:p>
          </p:txBody>
        </p:sp>
        <p:sp>
          <p:nvSpPr>
            <p:cNvPr id="22" name="Rounded Rectangle 21">
              <a:extLst>
                <a:ext uri="{FF2B5EF4-FFF2-40B4-BE49-F238E27FC236}">
                  <a16:creationId xmlns:a16="http://schemas.microsoft.com/office/drawing/2014/main" id="{D6B6662C-7BFA-979C-D7C9-89BE6326CE8B}"/>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2E9651FC-B7C2-3D12-CE46-02E06016DFCC}"/>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4" name="Rounded Rectangle 23">
              <a:extLst>
                <a:ext uri="{FF2B5EF4-FFF2-40B4-BE49-F238E27FC236}">
                  <a16:creationId xmlns:a16="http://schemas.microsoft.com/office/drawing/2014/main" id="{7324D91E-6D29-C220-6B9C-2040494BF029}"/>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5441FCFF-B8F2-9173-1B75-389D093DC59A}"/>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7" name="Rounded Rectangle 21">
              <a:extLst>
                <a:ext uri="{FF2B5EF4-FFF2-40B4-BE49-F238E27FC236}">
                  <a16:creationId xmlns:a16="http://schemas.microsoft.com/office/drawing/2014/main" id="{CE6EB5B3-ED07-BC57-D906-177DA08377F6}"/>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C270CC2C-467B-B7F5-5AB3-AF3EDC646E96}"/>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057309F1-6608-0285-F971-1F18F332C40F}"/>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0AF2426F-E352-C7AF-2CC5-510243D97343}"/>
                </a:ext>
              </a:extLst>
            </p:cNvPr>
            <p:cNvSpPr/>
            <p:nvPr/>
          </p:nvSpPr>
          <p:spPr>
            <a:xfrm>
              <a:off x="1398830"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1" name="Straight Connector 30">
              <a:extLst>
                <a:ext uri="{FF2B5EF4-FFF2-40B4-BE49-F238E27FC236}">
                  <a16:creationId xmlns:a16="http://schemas.microsoft.com/office/drawing/2014/main" id="{56AD0E34-73F9-4572-CA32-24FDC2A21012}"/>
                </a:ext>
              </a:extLst>
            </p:cNvPr>
            <p:cNvCxnSpPr>
              <a:stCxn id="30" idx="2"/>
            </p:cNvCxnSpPr>
            <p:nvPr/>
          </p:nvCxnSpPr>
          <p:spPr>
            <a:xfrm flipH="1">
              <a:off x="1156771" y="1026459"/>
              <a:ext cx="242059"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293133A4-CF84-1E51-AB76-A6C6F7455E48}"/>
                </a:ext>
              </a:extLst>
            </p:cNvPr>
            <p:cNvGrpSpPr/>
            <p:nvPr/>
          </p:nvGrpSpPr>
          <p:grpSpPr>
            <a:xfrm>
              <a:off x="2241933" y="888920"/>
              <a:ext cx="517137" cy="275078"/>
              <a:chOff x="2241933" y="888920"/>
              <a:chExt cx="517137" cy="275078"/>
            </a:xfrm>
          </p:grpSpPr>
          <p:sp>
            <p:nvSpPr>
              <p:cNvPr id="56" name="Oval 55">
                <a:extLst>
                  <a:ext uri="{FF2B5EF4-FFF2-40B4-BE49-F238E27FC236}">
                    <a16:creationId xmlns:a16="http://schemas.microsoft.com/office/drawing/2014/main" id="{63C4AFCD-265C-D27F-1301-46EC56A9997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49C65D28-0A9F-405E-EED8-C7F1BE9FB00E}"/>
                  </a:ext>
                </a:extLst>
              </p:cNvPr>
              <p:cNvCxnSpPr>
                <a:stCxn id="56"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FA63AC69-01CB-8C35-DE6D-A6FEA589C08F}"/>
                </a:ext>
              </a:extLst>
            </p:cNvPr>
            <p:cNvGrpSpPr/>
            <p:nvPr/>
          </p:nvGrpSpPr>
          <p:grpSpPr>
            <a:xfrm>
              <a:off x="7700790" y="888920"/>
              <a:ext cx="449198" cy="275078"/>
              <a:chOff x="2309872" y="888920"/>
              <a:chExt cx="449198" cy="275078"/>
            </a:xfrm>
          </p:grpSpPr>
          <p:sp>
            <p:nvSpPr>
              <p:cNvPr id="48" name="Oval 47">
                <a:extLst>
                  <a:ext uri="{FF2B5EF4-FFF2-40B4-BE49-F238E27FC236}">
                    <a16:creationId xmlns:a16="http://schemas.microsoft.com/office/drawing/2014/main" id="{51A89F8C-BCAC-806A-E1A6-42EA0307464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5" name="Straight Connector 54">
                <a:extLst>
                  <a:ext uri="{FF2B5EF4-FFF2-40B4-BE49-F238E27FC236}">
                    <a16:creationId xmlns:a16="http://schemas.microsoft.com/office/drawing/2014/main" id="{284F33A9-DADF-3B56-E2F8-1C49306DFBB2}"/>
                  </a:ext>
                </a:extLst>
              </p:cNvPr>
              <p:cNvCxnSpPr>
                <a:cxnSpLocks/>
                <a:stCxn id="4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35508571-C599-B592-5B0B-1000444E1638}"/>
                </a:ext>
              </a:extLst>
            </p:cNvPr>
            <p:cNvGrpSpPr/>
            <p:nvPr/>
          </p:nvGrpSpPr>
          <p:grpSpPr>
            <a:xfrm>
              <a:off x="6863508" y="888920"/>
              <a:ext cx="412785" cy="275078"/>
              <a:chOff x="2346285" y="888920"/>
              <a:chExt cx="412785" cy="275078"/>
            </a:xfrm>
          </p:grpSpPr>
          <p:sp>
            <p:nvSpPr>
              <p:cNvPr id="46" name="Oval 45">
                <a:extLst>
                  <a:ext uri="{FF2B5EF4-FFF2-40B4-BE49-F238E27FC236}">
                    <a16:creationId xmlns:a16="http://schemas.microsoft.com/office/drawing/2014/main" id="{AD9CAAC4-0264-7E58-6C43-4515922E90B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7" name="Straight Connector 46">
                <a:extLst>
                  <a:ext uri="{FF2B5EF4-FFF2-40B4-BE49-F238E27FC236}">
                    <a16:creationId xmlns:a16="http://schemas.microsoft.com/office/drawing/2014/main" id="{AC221FD4-3A72-DE30-B0B0-D54CA0E30F58}"/>
                  </a:ext>
                </a:extLst>
              </p:cNvPr>
              <p:cNvCxnSpPr>
                <a:cxnSpLocks/>
                <a:stCxn id="46"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D49EABCF-A8B0-9423-14AB-C4B0857C9DFD}"/>
                </a:ext>
              </a:extLst>
            </p:cNvPr>
            <p:cNvGrpSpPr/>
            <p:nvPr/>
          </p:nvGrpSpPr>
          <p:grpSpPr>
            <a:xfrm>
              <a:off x="5690212" y="888920"/>
              <a:ext cx="417664" cy="275078"/>
              <a:chOff x="2341406" y="888920"/>
              <a:chExt cx="417664" cy="275078"/>
            </a:xfrm>
          </p:grpSpPr>
          <p:sp>
            <p:nvSpPr>
              <p:cNvPr id="44" name="Oval 43">
                <a:extLst>
                  <a:ext uri="{FF2B5EF4-FFF2-40B4-BE49-F238E27FC236}">
                    <a16:creationId xmlns:a16="http://schemas.microsoft.com/office/drawing/2014/main" id="{6D4465B9-A756-26EE-C424-04B7CF1D9E8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5" name="Straight Connector 44">
                <a:extLst>
                  <a:ext uri="{FF2B5EF4-FFF2-40B4-BE49-F238E27FC236}">
                    <a16:creationId xmlns:a16="http://schemas.microsoft.com/office/drawing/2014/main" id="{4211B3D9-6FED-3CE4-9B9B-548E18714394}"/>
                  </a:ext>
                </a:extLst>
              </p:cNvPr>
              <p:cNvCxnSpPr>
                <a:cxnSpLocks/>
                <a:stCxn id="44"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CD5AE7F4-B578-3B8F-C2B2-17925F61833F}"/>
                </a:ext>
              </a:extLst>
            </p:cNvPr>
            <p:cNvGrpSpPr/>
            <p:nvPr/>
          </p:nvGrpSpPr>
          <p:grpSpPr>
            <a:xfrm>
              <a:off x="4411504" y="888920"/>
              <a:ext cx="438181" cy="275078"/>
              <a:chOff x="2320889" y="888920"/>
              <a:chExt cx="438181" cy="275078"/>
            </a:xfrm>
          </p:grpSpPr>
          <p:sp>
            <p:nvSpPr>
              <p:cNvPr id="42" name="Oval 41">
                <a:extLst>
                  <a:ext uri="{FF2B5EF4-FFF2-40B4-BE49-F238E27FC236}">
                    <a16:creationId xmlns:a16="http://schemas.microsoft.com/office/drawing/2014/main" id="{866220B0-4BE8-12B6-DDAA-7B86EFD0E8C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3" name="Straight Connector 42">
                <a:extLst>
                  <a:ext uri="{FF2B5EF4-FFF2-40B4-BE49-F238E27FC236}">
                    <a16:creationId xmlns:a16="http://schemas.microsoft.com/office/drawing/2014/main" id="{8E7D30EB-677F-282E-81AB-ABADF97E950F}"/>
                  </a:ext>
                </a:extLst>
              </p:cNvPr>
              <p:cNvCxnSpPr>
                <a:cxnSpLocks/>
                <a:stCxn id="42"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3A5A76AF-831D-A5B0-D94B-D81586ED452D}"/>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2E8054AB-0704-794D-B640-EA083730ABA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3D3F6566-7088-F120-7A3C-B56BBA1E4082}"/>
                  </a:ext>
                </a:extLst>
              </p:cNvPr>
              <p:cNvCxnSpPr>
                <a:cxnSpLocks/>
                <a:stCxn id="3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7891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1892826"/>
          </a:xfrm>
          <a:prstGeom prst="rect">
            <a:avLst/>
          </a:prstGeom>
          <a:noFill/>
        </p:spPr>
        <p:txBody>
          <a:bodyPr wrap="square">
            <a:spAutoFit/>
          </a:bodyPr>
          <a:lstStyle/>
          <a:p>
            <a:pPr marL="341263" indent="-340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Assessing the current barcode printing method(s)</a:t>
            </a:r>
          </a:p>
          <a:p>
            <a:pPr marL="341263" indent="-340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341263" indent="-340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Assessing the current capability to print different barcode </a:t>
            </a:r>
            <a:r>
              <a:rPr lang="en-US" sz="900" b="1" dirty="0" err="1">
                <a:solidFill>
                  <a:srgbClr val="002C6C"/>
                </a:solidFill>
                <a:latin typeface="Verdana Pro" panose="020B0604030504040204" pitchFamily="34" charset="0"/>
                <a:cs typeface="Verdana Pro Semibold" panose="020F0502020204030204" pitchFamily="34" charset="0"/>
              </a:rPr>
              <a:t>symbologies</a:t>
            </a:r>
            <a:r>
              <a:rPr lang="en-US" sz="900" b="1" dirty="0">
                <a:solidFill>
                  <a:srgbClr val="002C6C"/>
                </a:solidFill>
                <a:latin typeface="Verdana Pro" panose="020B0604030504040204" pitchFamily="34" charset="0"/>
                <a:cs typeface="Verdana Pro Semibold" panose="020F0502020204030204" pitchFamily="34" charset="0"/>
              </a:rPr>
              <a:t> (QR code, Data Matrix, GS1 </a:t>
            </a:r>
            <a:r>
              <a:rPr lang="en-US" sz="900" b="1" dirty="0" err="1">
                <a:solidFill>
                  <a:srgbClr val="002C6C"/>
                </a:solidFill>
                <a:latin typeface="Verdana Pro" panose="020B0604030504040204" pitchFamily="34" charset="0"/>
                <a:cs typeface="Verdana Pro Semibold" panose="020F0502020204030204" pitchFamily="34" charset="0"/>
              </a:rPr>
              <a:t>DataMatrix</a:t>
            </a:r>
            <a:r>
              <a:rPr lang="en-US" sz="900" b="1" dirty="0">
                <a:solidFill>
                  <a:srgbClr val="002C6C"/>
                </a:solidFill>
                <a:latin typeface="Verdana Pro" panose="020B0604030504040204" pitchFamily="34" charset="0"/>
                <a:cs typeface="Verdana Pro Semibold" panose="020F0502020204030204" pitchFamily="34" charset="0"/>
              </a:rPr>
              <a:t>) </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266700"/>
            <a:r>
              <a:rPr lang="en-US" sz="900" b="1"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Important</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Collaborate with your solution provider</a:t>
            </a:r>
            <a:r>
              <a:rPr lang="en-US" sz="900" i="1"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to perform an accurate evaluation of your current printing capabilities and, if a change is required, identify available options in the market.</a:t>
            </a:r>
            <a:b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br>
            <a:endPar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endParaRPr>
          </a:p>
          <a:p>
            <a:pPr marL="266700"/>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sym typeface="Wingdings" panose="05000000000000000000" pitchFamily="2" charset="2"/>
              </a:rPr>
              <a:t>Refer to </a:t>
            </a:r>
            <a:r>
              <a:rPr lang="en-US" sz="900" u="sng" dirty="0">
                <a:solidFill>
                  <a:srgbClr val="008DBD"/>
                </a:solidFill>
                <a:latin typeface="Verdana Pro" panose="020B0604030504040204" pitchFamily="34" charset="0"/>
                <a:sym typeface="Wingdings" panose="05000000000000000000" pitchFamily="2" charset="2"/>
                <a:hlinkClick r:id="rId3"/>
              </a:rPr>
              <a:t>Retail POS Guide – section 8</a:t>
            </a:r>
            <a:r>
              <a:rPr lang="en-US" sz="900" dirty="0">
                <a:solidFill>
                  <a:srgbClr val="008DBD"/>
                </a:solidFill>
                <a:latin typeface="Verdana Pro" panose="020B0604030504040204" pitchFamily="34" charset="0"/>
                <a:sym typeface="Wingdings" panose="05000000000000000000" pitchFamily="2" charset="2"/>
              </a:rPr>
              <a:t> </a:t>
            </a:r>
            <a:r>
              <a:rPr lang="en-US" sz="900" dirty="0">
                <a:solidFill>
                  <a:srgbClr val="002C6C"/>
                </a:solidFill>
                <a:latin typeface="Verdana Pro" panose="020B0604030504040204" pitchFamily="34" charset="0"/>
                <a:sym typeface="Wingdings" panose="05000000000000000000" pitchFamily="2" charset="2"/>
              </a:rPr>
              <a:t>to access a list of common printers and requirements for each, which could be useful as a basis for assessing your existing printing capabilities.</a:t>
            </a:r>
            <a:endParaRPr lang="en-US" sz="900" dirty="0">
              <a:solidFill>
                <a:srgbClr val="002C6C"/>
              </a:solidFill>
              <a:latin typeface="Verdana Pro" panose="020B0604030504040204" pitchFamily="34" charset="0"/>
            </a:endParaRPr>
          </a:p>
          <a:p>
            <a:pPr marL="266700"/>
            <a:endParaRPr lang="en-US" sz="900" dirty="0">
              <a:solidFill>
                <a:srgbClr val="002C6C"/>
              </a:solidFill>
              <a:latin typeface="Verdana Pro" panose="020B0604030504040204" pitchFamily="34" charset="0"/>
            </a:endParaRPr>
          </a:p>
          <a:p>
            <a:pPr marL="266700"/>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12</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2.2</a:t>
            </a:r>
            <a:r>
              <a:rPr lang="en-US" sz="1400" dirty="0">
                <a:solidFill>
                  <a:srgbClr val="002C6C"/>
                </a:solidFill>
                <a:latin typeface="Verdana Pro" panose="020B0704030504040204" pitchFamily="34" charset="0"/>
              </a:rPr>
              <a:t> – Evaluate printing capabilities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C6C"/>
                </a:solidFill>
                <a:latin typeface="Verdana Pro" panose="020B0604030504040204" pitchFamily="34" charset="0"/>
                <a:cs typeface="Verdana Pro Semibold" panose="020F0502020204030204" pitchFamily="34" charset="0"/>
              </a:rPr>
              <a:t>Why</a:t>
            </a:r>
            <a:r>
              <a:rPr lang="en-US" sz="1100">
                <a:solidFill>
                  <a:srgbClr val="002C6C"/>
                </a:solidFill>
                <a:latin typeface="Verdana Pro" panose="020B0604030504040204" pitchFamily="34" charset="0"/>
                <a:cs typeface="Verdana Pro Semibold" panose="020F0502020204030204" pitchFamily="34" charset="0"/>
              </a:rPr>
              <a:t> - </a:t>
            </a:r>
            <a:r>
              <a:rPr lang="en-US" sz="1000">
                <a:solidFill>
                  <a:srgbClr val="002C6C"/>
                </a:solidFill>
                <a:latin typeface="Verdana Pro" panose="020B0604030504040204" pitchFamily="34" charset="0"/>
                <a:cs typeface="Verdana Pro Semibold" panose="020F0502020204030204" pitchFamily="34" charset="0"/>
              </a:rPr>
              <a:t>Assessing current printing capabilities is important as input to decide whether any upgrades are necessary.</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sp>
        <p:nvSpPr>
          <p:cNvPr id="7" name="Oval 6">
            <a:extLst>
              <a:ext uri="{FF2B5EF4-FFF2-40B4-BE49-F238E27FC236}">
                <a16:creationId xmlns:a16="http://schemas.microsoft.com/office/drawing/2014/main" id="{9733D6A5-CB2F-B71F-35D4-86E29F963A53}"/>
              </a:ext>
            </a:extLst>
          </p:cNvPr>
          <p:cNvSpPr/>
          <p:nvPr/>
        </p:nvSpPr>
        <p:spPr>
          <a:xfrm>
            <a:off x="431428" y="3387310"/>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2" name="Picture 8">
            <a:hlinkClick r:id="" action="ppaction://hlinkshowjump?jump=nextslide"/>
            <a:extLst>
              <a:ext uri="{FF2B5EF4-FFF2-40B4-BE49-F238E27FC236}">
                <a16:creationId xmlns:a16="http://schemas.microsoft.com/office/drawing/2014/main" id="{40DBCF36-83CF-450C-2E3F-8B9EEC9C0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240EFF72-950A-DBF6-2676-EB64D47700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4" name="Graphic 13">
            <a:hlinkClick r:id="rId8" action="ppaction://hlinksldjump"/>
            <a:extLst>
              <a:ext uri="{FF2B5EF4-FFF2-40B4-BE49-F238E27FC236}">
                <a16:creationId xmlns:a16="http://schemas.microsoft.com/office/drawing/2014/main" id="{BB9A5A98-28CB-8EF5-848F-5231E41941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16" name="Graphic 15">
            <a:extLst>
              <a:ext uri="{FF2B5EF4-FFF2-40B4-BE49-F238E27FC236}">
                <a16:creationId xmlns:a16="http://schemas.microsoft.com/office/drawing/2014/main" id="{8436598D-95B7-AF71-4616-902596A63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70328" y="2428200"/>
            <a:ext cx="399600" cy="399600"/>
          </a:xfrm>
          <a:prstGeom prst="rect">
            <a:avLst/>
          </a:prstGeom>
        </p:spPr>
      </p:pic>
      <p:pic>
        <p:nvPicPr>
          <p:cNvPr id="20" name="Graphic 19">
            <a:extLst>
              <a:ext uri="{FF2B5EF4-FFF2-40B4-BE49-F238E27FC236}">
                <a16:creationId xmlns:a16="http://schemas.microsoft.com/office/drawing/2014/main" id="{F21CBF03-0FE3-82F9-D8CB-E54C85ABD7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70328" y="2855992"/>
            <a:ext cx="399600" cy="399600"/>
          </a:xfrm>
          <a:prstGeom prst="rect">
            <a:avLst/>
          </a:prstGeom>
        </p:spPr>
      </p:pic>
      <p:grpSp>
        <p:nvGrpSpPr>
          <p:cNvPr id="18" name="Group 17">
            <a:extLst>
              <a:ext uri="{FF2B5EF4-FFF2-40B4-BE49-F238E27FC236}">
                <a16:creationId xmlns:a16="http://schemas.microsoft.com/office/drawing/2014/main" id="{9CDE0047-40A9-2A50-A14F-FB9EB7EFCB7A}"/>
              </a:ext>
            </a:extLst>
          </p:cNvPr>
          <p:cNvGrpSpPr/>
          <p:nvPr/>
        </p:nvGrpSpPr>
        <p:grpSpPr>
          <a:xfrm>
            <a:off x="-1" y="819151"/>
            <a:ext cx="9144000" cy="414970"/>
            <a:chOff x="-1" y="819151"/>
            <a:chExt cx="9144000" cy="414970"/>
          </a:xfrm>
        </p:grpSpPr>
        <p:sp>
          <p:nvSpPr>
            <p:cNvPr id="19" name="Rectangle 18">
              <a:extLst>
                <a:ext uri="{FF2B5EF4-FFF2-40B4-BE49-F238E27FC236}">
                  <a16:creationId xmlns:a16="http://schemas.microsoft.com/office/drawing/2014/main" id="{FC42197C-BF83-7375-923F-AC91030018E6}"/>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1">
              <a:extLst>
                <a:ext uri="{FF2B5EF4-FFF2-40B4-BE49-F238E27FC236}">
                  <a16:creationId xmlns:a16="http://schemas.microsoft.com/office/drawing/2014/main" id="{9F8E1A1B-E123-FB42-2D21-7E9A098DA19D}"/>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7D4377A2-1525-76D0-12B7-92B986E6BA51}"/>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FBB034"/>
                  </a:solidFill>
                </a:rPr>
                <a:t>Evaluate current state</a:t>
              </a:r>
            </a:p>
          </p:txBody>
        </p:sp>
        <p:sp>
          <p:nvSpPr>
            <p:cNvPr id="23" name="Rounded Rectangle 22">
              <a:extLst>
                <a:ext uri="{FF2B5EF4-FFF2-40B4-BE49-F238E27FC236}">
                  <a16:creationId xmlns:a16="http://schemas.microsoft.com/office/drawing/2014/main" id="{A4DA6782-730F-D612-37E6-7FC7F34DC37A}"/>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D29B1927-254D-2C3B-E33A-1B54ECF2D17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5" name="Rounded Rectangle 24">
              <a:extLst>
                <a:ext uri="{FF2B5EF4-FFF2-40B4-BE49-F238E27FC236}">
                  <a16:creationId xmlns:a16="http://schemas.microsoft.com/office/drawing/2014/main" id="{B85DC61D-BC07-DD66-32C6-0316771D7AD3}"/>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1">
              <a:extLst>
                <a:ext uri="{FF2B5EF4-FFF2-40B4-BE49-F238E27FC236}">
                  <a16:creationId xmlns:a16="http://schemas.microsoft.com/office/drawing/2014/main" id="{48F02168-F240-2A31-9F78-8B691D1B7D5B}"/>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8" name="Rounded Rectangle 21">
              <a:extLst>
                <a:ext uri="{FF2B5EF4-FFF2-40B4-BE49-F238E27FC236}">
                  <a16:creationId xmlns:a16="http://schemas.microsoft.com/office/drawing/2014/main" id="{221D2E5E-B41D-FFE8-45CF-3D132FAA3DDF}"/>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9" name="Rounded Rectangle 21">
              <a:extLst>
                <a:ext uri="{FF2B5EF4-FFF2-40B4-BE49-F238E27FC236}">
                  <a16:creationId xmlns:a16="http://schemas.microsoft.com/office/drawing/2014/main" id="{0FF593EC-D80B-7D8A-3C4E-8FB1D05399F5}"/>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0" name="Oval 29">
              <a:extLst>
                <a:ext uri="{FF2B5EF4-FFF2-40B4-BE49-F238E27FC236}">
                  <a16:creationId xmlns:a16="http://schemas.microsoft.com/office/drawing/2014/main" id="{384CBAAB-B8AE-BCDC-E0CD-C2788AC37846}"/>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1" name="Oval 30">
              <a:extLst>
                <a:ext uri="{FF2B5EF4-FFF2-40B4-BE49-F238E27FC236}">
                  <a16:creationId xmlns:a16="http://schemas.microsoft.com/office/drawing/2014/main" id="{4080A6D1-00E0-B0C4-C9B2-B7CEB3D3FDD4}"/>
                </a:ext>
              </a:extLst>
            </p:cNvPr>
            <p:cNvSpPr/>
            <p:nvPr/>
          </p:nvSpPr>
          <p:spPr>
            <a:xfrm>
              <a:off x="1398830"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2" name="Straight Connector 31">
              <a:extLst>
                <a:ext uri="{FF2B5EF4-FFF2-40B4-BE49-F238E27FC236}">
                  <a16:creationId xmlns:a16="http://schemas.microsoft.com/office/drawing/2014/main" id="{A913BC57-8CEF-6507-84ED-81B184FB87B5}"/>
                </a:ext>
              </a:extLst>
            </p:cNvPr>
            <p:cNvCxnSpPr>
              <a:stCxn id="31" idx="2"/>
            </p:cNvCxnSpPr>
            <p:nvPr/>
          </p:nvCxnSpPr>
          <p:spPr>
            <a:xfrm flipH="1">
              <a:off x="1156771" y="1026459"/>
              <a:ext cx="242059"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FA1C416D-B5F9-FC59-A6CE-BF9B6AE389E4}"/>
                </a:ext>
              </a:extLst>
            </p:cNvPr>
            <p:cNvGrpSpPr/>
            <p:nvPr/>
          </p:nvGrpSpPr>
          <p:grpSpPr>
            <a:xfrm>
              <a:off x="2241933" y="888920"/>
              <a:ext cx="517137" cy="275078"/>
              <a:chOff x="2241933" y="888920"/>
              <a:chExt cx="517137" cy="275078"/>
            </a:xfrm>
          </p:grpSpPr>
          <p:sp>
            <p:nvSpPr>
              <p:cNvPr id="58" name="Oval 57">
                <a:extLst>
                  <a:ext uri="{FF2B5EF4-FFF2-40B4-BE49-F238E27FC236}">
                    <a16:creationId xmlns:a16="http://schemas.microsoft.com/office/drawing/2014/main" id="{4568FDCE-445F-A396-FBC1-6F990A2B37D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E98BC9E7-BE04-434B-5790-25E13C31B4A5}"/>
                  </a:ext>
                </a:extLst>
              </p:cNvPr>
              <p:cNvCxnSpPr>
                <a:stCxn id="58"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B1415191-8055-2900-5BD2-DAD1428D4294}"/>
                </a:ext>
              </a:extLst>
            </p:cNvPr>
            <p:cNvGrpSpPr/>
            <p:nvPr/>
          </p:nvGrpSpPr>
          <p:grpSpPr>
            <a:xfrm>
              <a:off x="7700790" y="888920"/>
              <a:ext cx="449198" cy="275078"/>
              <a:chOff x="2309872" y="888920"/>
              <a:chExt cx="449198" cy="275078"/>
            </a:xfrm>
          </p:grpSpPr>
          <p:sp>
            <p:nvSpPr>
              <p:cNvPr id="55" name="Oval 54">
                <a:extLst>
                  <a:ext uri="{FF2B5EF4-FFF2-40B4-BE49-F238E27FC236}">
                    <a16:creationId xmlns:a16="http://schemas.microsoft.com/office/drawing/2014/main" id="{AA0F6393-17A4-5493-2871-768B1A55DE8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6" name="Straight Connector 55">
                <a:extLst>
                  <a:ext uri="{FF2B5EF4-FFF2-40B4-BE49-F238E27FC236}">
                    <a16:creationId xmlns:a16="http://schemas.microsoft.com/office/drawing/2014/main" id="{11C10D89-DE96-77B7-374D-B6E36EC47E14}"/>
                  </a:ext>
                </a:extLst>
              </p:cNvPr>
              <p:cNvCxnSpPr>
                <a:cxnSpLocks/>
                <a:stCxn id="5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C631A231-D6EF-AE4C-FCFD-D01AEDCF93F3}"/>
                </a:ext>
              </a:extLst>
            </p:cNvPr>
            <p:cNvGrpSpPr/>
            <p:nvPr/>
          </p:nvGrpSpPr>
          <p:grpSpPr>
            <a:xfrm>
              <a:off x="6863508" y="888920"/>
              <a:ext cx="412785" cy="275078"/>
              <a:chOff x="2346285" y="888920"/>
              <a:chExt cx="412785" cy="275078"/>
            </a:xfrm>
          </p:grpSpPr>
          <p:sp>
            <p:nvSpPr>
              <p:cNvPr id="47" name="Oval 46">
                <a:extLst>
                  <a:ext uri="{FF2B5EF4-FFF2-40B4-BE49-F238E27FC236}">
                    <a16:creationId xmlns:a16="http://schemas.microsoft.com/office/drawing/2014/main" id="{508759C8-F41A-CC42-52D2-AABB481886F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8" name="Straight Connector 47">
                <a:extLst>
                  <a:ext uri="{FF2B5EF4-FFF2-40B4-BE49-F238E27FC236}">
                    <a16:creationId xmlns:a16="http://schemas.microsoft.com/office/drawing/2014/main" id="{1CBB7B39-9680-55F0-C6A6-B06F5BD432EE}"/>
                  </a:ext>
                </a:extLst>
              </p:cNvPr>
              <p:cNvCxnSpPr>
                <a:cxnSpLocks/>
                <a:stCxn id="47"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B8366101-2FA2-9ECA-4C14-D427CFB03BD3}"/>
                </a:ext>
              </a:extLst>
            </p:cNvPr>
            <p:cNvGrpSpPr/>
            <p:nvPr/>
          </p:nvGrpSpPr>
          <p:grpSpPr>
            <a:xfrm>
              <a:off x="5690212" y="888920"/>
              <a:ext cx="417664" cy="275078"/>
              <a:chOff x="2341406" y="888920"/>
              <a:chExt cx="417664" cy="275078"/>
            </a:xfrm>
          </p:grpSpPr>
          <p:sp>
            <p:nvSpPr>
              <p:cNvPr id="45" name="Oval 44">
                <a:extLst>
                  <a:ext uri="{FF2B5EF4-FFF2-40B4-BE49-F238E27FC236}">
                    <a16:creationId xmlns:a16="http://schemas.microsoft.com/office/drawing/2014/main" id="{F14D38F4-175A-5B42-B51F-BBCA5D12E92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6" name="Straight Connector 45">
                <a:extLst>
                  <a:ext uri="{FF2B5EF4-FFF2-40B4-BE49-F238E27FC236}">
                    <a16:creationId xmlns:a16="http://schemas.microsoft.com/office/drawing/2014/main" id="{7EB31678-697D-D52D-3A6A-A7F16D53270E}"/>
                  </a:ext>
                </a:extLst>
              </p:cNvPr>
              <p:cNvCxnSpPr>
                <a:cxnSpLocks/>
                <a:stCxn id="45"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70513952-9181-30AF-986C-D81B4C95D62A}"/>
                </a:ext>
              </a:extLst>
            </p:cNvPr>
            <p:cNvGrpSpPr/>
            <p:nvPr/>
          </p:nvGrpSpPr>
          <p:grpSpPr>
            <a:xfrm>
              <a:off x="4411504" y="888920"/>
              <a:ext cx="438181" cy="275078"/>
              <a:chOff x="2320889" y="888920"/>
              <a:chExt cx="438181" cy="275078"/>
            </a:xfrm>
          </p:grpSpPr>
          <p:sp>
            <p:nvSpPr>
              <p:cNvPr id="43" name="Oval 42">
                <a:extLst>
                  <a:ext uri="{FF2B5EF4-FFF2-40B4-BE49-F238E27FC236}">
                    <a16:creationId xmlns:a16="http://schemas.microsoft.com/office/drawing/2014/main" id="{87A996A0-2B9D-34A1-FA98-DA56BA9EF0C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4" name="Straight Connector 43">
                <a:extLst>
                  <a:ext uri="{FF2B5EF4-FFF2-40B4-BE49-F238E27FC236}">
                    <a16:creationId xmlns:a16="http://schemas.microsoft.com/office/drawing/2014/main" id="{CB08BE0E-6F22-A4AD-BF63-724A1F2A4A0F}"/>
                  </a:ext>
                </a:extLst>
              </p:cNvPr>
              <p:cNvCxnSpPr>
                <a:cxnSpLocks/>
                <a:stCxn id="43"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1795AC9B-5B63-43C2-8B64-10825926FAE5}"/>
                </a:ext>
              </a:extLst>
            </p:cNvPr>
            <p:cNvGrpSpPr/>
            <p:nvPr/>
          </p:nvGrpSpPr>
          <p:grpSpPr>
            <a:xfrm>
              <a:off x="3403904" y="888920"/>
              <a:ext cx="405130" cy="275078"/>
              <a:chOff x="2353940" y="888920"/>
              <a:chExt cx="405130" cy="275078"/>
            </a:xfrm>
          </p:grpSpPr>
          <p:sp>
            <p:nvSpPr>
              <p:cNvPr id="39" name="Oval 38">
                <a:extLst>
                  <a:ext uri="{FF2B5EF4-FFF2-40B4-BE49-F238E27FC236}">
                    <a16:creationId xmlns:a16="http://schemas.microsoft.com/office/drawing/2014/main" id="{4823603A-32DE-2CF8-279D-04509FB40B4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2" name="Straight Connector 41">
                <a:extLst>
                  <a:ext uri="{FF2B5EF4-FFF2-40B4-BE49-F238E27FC236}">
                    <a16:creationId xmlns:a16="http://schemas.microsoft.com/office/drawing/2014/main" id="{06341385-719B-E800-89D4-11DA9CB8ACAB}"/>
                  </a:ext>
                </a:extLst>
              </p:cNvPr>
              <p:cNvCxnSpPr>
                <a:cxnSpLocks/>
                <a:stCxn id="39"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56965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29030"/>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13</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2.3</a:t>
            </a:r>
            <a:r>
              <a:rPr lang="en-US" sz="1400" dirty="0">
                <a:solidFill>
                  <a:srgbClr val="002C6C"/>
                </a:solidFill>
                <a:latin typeface="Verdana Pro" panose="020B0704030504040204" pitchFamily="34" charset="0"/>
              </a:rPr>
              <a:t> – Evaluate regulatory requirements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2932"/>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lang="en-US" sz="1000">
                <a:solidFill>
                  <a:srgbClr val="002C6C"/>
                </a:solidFill>
                <a:latin typeface="Verdana Pro" panose="020B0604030504040204" pitchFamily="34" charset="0"/>
              </a:rPr>
              <a:t>Ensuring compliance with industry-specific regulations and guidelines is critical for your business. Unlocking access to increased product information via 2D can help. </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2932"/>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033387"/>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3412"/>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8327"/>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107" name="TextBox 106">
            <a:extLst>
              <a:ext uri="{FF2B5EF4-FFF2-40B4-BE49-F238E27FC236}">
                <a16:creationId xmlns:a16="http://schemas.microsoft.com/office/drawing/2014/main" id="{14CD54C2-FA6D-EECA-60A4-FF229EB56BDE}"/>
              </a:ext>
            </a:extLst>
          </p:cNvPr>
          <p:cNvSpPr txBox="1"/>
          <p:nvPr/>
        </p:nvSpPr>
        <p:spPr>
          <a:xfrm>
            <a:off x="392446" y="2356756"/>
            <a:ext cx="8243155" cy="272062"/>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rPr>
              <a:t>Taking into consideration specific regulations based on industry, product category or target market</a:t>
            </a:r>
          </a:p>
        </p:txBody>
      </p:sp>
      <p:pic>
        <p:nvPicPr>
          <p:cNvPr id="18" name="Picture 17">
            <a:extLst>
              <a:ext uri="{FF2B5EF4-FFF2-40B4-BE49-F238E27FC236}">
                <a16:creationId xmlns:a16="http://schemas.microsoft.com/office/drawing/2014/main" id="{08462EC3-EA28-D22C-4A53-E622CCF482CC}"/>
              </a:ext>
            </a:extLst>
          </p:cNvPr>
          <p:cNvPicPr>
            <a:picLocks noChangeAspect="1"/>
          </p:cNvPicPr>
          <p:nvPr/>
        </p:nvPicPr>
        <p:blipFill rotWithShape="1">
          <a:blip r:embed="rId5"/>
          <a:srcRect l="9070" t="16247" r="68705" b="55655"/>
          <a:stretch/>
        </p:blipFill>
        <p:spPr>
          <a:xfrm>
            <a:off x="1610364" y="3421979"/>
            <a:ext cx="852327" cy="852327"/>
          </a:xfrm>
          <a:prstGeom prst="ellipse">
            <a:avLst/>
          </a:prstGeom>
        </p:spPr>
      </p:pic>
      <p:pic>
        <p:nvPicPr>
          <p:cNvPr id="19" name="Picture 18">
            <a:extLst>
              <a:ext uri="{FF2B5EF4-FFF2-40B4-BE49-F238E27FC236}">
                <a16:creationId xmlns:a16="http://schemas.microsoft.com/office/drawing/2014/main" id="{33638D85-0E51-FD48-EA56-B9B0CCDEFBE4}"/>
              </a:ext>
            </a:extLst>
          </p:cNvPr>
          <p:cNvPicPr>
            <a:picLocks noChangeAspect="1"/>
          </p:cNvPicPr>
          <p:nvPr/>
        </p:nvPicPr>
        <p:blipFill rotWithShape="1">
          <a:blip r:embed="rId6"/>
          <a:srcRect l="8869" t="15891" r="68845" b="55934"/>
          <a:stretch/>
        </p:blipFill>
        <p:spPr>
          <a:xfrm>
            <a:off x="3684657" y="3421106"/>
            <a:ext cx="853200" cy="853200"/>
          </a:xfrm>
          <a:prstGeom prst="ellipse">
            <a:avLst/>
          </a:prstGeom>
        </p:spPr>
      </p:pic>
      <p:pic>
        <p:nvPicPr>
          <p:cNvPr id="20" name="Picture 19">
            <a:extLst>
              <a:ext uri="{FF2B5EF4-FFF2-40B4-BE49-F238E27FC236}">
                <a16:creationId xmlns:a16="http://schemas.microsoft.com/office/drawing/2014/main" id="{EE0E1F60-C78B-C8D5-6415-1AE0653A393D}"/>
              </a:ext>
            </a:extLst>
          </p:cNvPr>
          <p:cNvPicPr>
            <a:picLocks noChangeAspect="1"/>
          </p:cNvPicPr>
          <p:nvPr/>
        </p:nvPicPr>
        <p:blipFill rotWithShape="1">
          <a:blip r:embed="rId7"/>
          <a:srcRect l="8861" t="15961" r="68696" b="55666"/>
          <a:stretch/>
        </p:blipFill>
        <p:spPr>
          <a:xfrm>
            <a:off x="7827552" y="3421106"/>
            <a:ext cx="853200" cy="853200"/>
          </a:xfrm>
          <a:prstGeom prst="ellipse">
            <a:avLst/>
          </a:prstGeom>
        </p:spPr>
      </p:pic>
      <p:pic>
        <p:nvPicPr>
          <p:cNvPr id="21" name="Picture 20">
            <a:extLst>
              <a:ext uri="{FF2B5EF4-FFF2-40B4-BE49-F238E27FC236}">
                <a16:creationId xmlns:a16="http://schemas.microsoft.com/office/drawing/2014/main" id="{9130D2CD-EA81-432D-FE9D-09C75D930223}"/>
              </a:ext>
            </a:extLst>
          </p:cNvPr>
          <p:cNvPicPr>
            <a:picLocks noChangeAspect="1"/>
          </p:cNvPicPr>
          <p:nvPr/>
        </p:nvPicPr>
        <p:blipFill rotWithShape="1">
          <a:blip r:embed="rId8"/>
          <a:srcRect l="8931" t="16107" r="68818" b="55761"/>
          <a:stretch/>
        </p:blipFill>
        <p:spPr>
          <a:xfrm>
            <a:off x="5748411" y="3421106"/>
            <a:ext cx="853200" cy="853200"/>
          </a:xfrm>
          <a:prstGeom prst="ellipse">
            <a:avLst/>
          </a:prstGeom>
        </p:spPr>
      </p:pic>
      <p:sp>
        <p:nvSpPr>
          <p:cNvPr id="22" name="Content Placeholder 2">
            <a:extLst>
              <a:ext uri="{FF2B5EF4-FFF2-40B4-BE49-F238E27FC236}">
                <a16:creationId xmlns:a16="http://schemas.microsoft.com/office/drawing/2014/main" id="{14467580-1C43-7EF3-1580-AA86093AE2A2}"/>
              </a:ext>
            </a:extLst>
          </p:cNvPr>
          <p:cNvSpPr txBox="1">
            <a:spLocks/>
          </p:cNvSpPr>
          <p:nvPr/>
        </p:nvSpPr>
        <p:spPr>
          <a:xfrm>
            <a:off x="463248" y="2794519"/>
            <a:ext cx="2000149" cy="1479787"/>
          </a:xfrm>
          <a:prstGeom prst="rect">
            <a:avLst/>
          </a:prstGeom>
          <a:solidFill>
            <a:srgbClr val="F4F4F4">
              <a:alpha val="85098"/>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i="0" dirty="0">
              <a:solidFill>
                <a:srgbClr val="002C6C"/>
              </a:solidFill>
              <a:effectLst/>
              <a:latin typeface="+mj-lt"/>
            </a:endParaRPr>
          </a:p>
          <a:p>
            <a:pPr marL="98998" indent="0" algn="l">
              <a:buNone/>
            </a:pPr>
            <a:r>
              <a:rPr lang="en-GB" sz="700" b="1" i="0" dirty="0">
                <a:solidFill>
                  <a:srgbClr val="002C6C"/>
                </a:solidFill>
                <a:effectLst/>
                <a:latin typeface="+mj-lt"/>
              </a:rPr>
              <a:t>Circularity</a:t>
            </a:r>
          </a:p>
          <a:p>
            <a:pPr marL="98998" indent="0" algn="l">
              <a:buNone/>
            </a:pPr>
            <a:r>
              <a:rPr lang="en-US" sz="700" b="0" i="0" dirty="0">
                <a:solidFill>
                  <a:srgbClr val="002C6C"/>
                </a:solidFill>
                <a:effectLst/>
                <a:latin typeface="+mj-lt"/>
              </a:rPr>
              <a:t>The global shift towards a circular economy is gaining momentum in the fight against climate change, particularly evident in the European Union’s legislative efforts to introduce a Digital Product Passport (DPP). </a:t>
            </a:r>
            <a:endParaRPr lang="en-GB" sz="700" b="0" i="0" dirty="0">
              <a:solidFill>
                <a:srgbClr val="002C6C"/>
              </a:solidFill>
              <a:effectLst/>
              <a:latin typeface="+mj-lt"/>
            </a:endParaRPr>
          </a:p>
        </p:txBody>
      </p:sp>
      <p:sp>
        <p:nvSpPr>
          <p:cNvPr id="23" name="Content Placeholder 2">
            <a:extLst>
              <a:ext uri="{FF2B5EF4-FFF2-40B4-BE49-F238E27FC236}">
                <a16:creationId xmlns:a16="http://schemas.microsoft.com/office/drawing/2014/main" id="{08D0DDB5-D061-8C51-C2E2-A88B6D496601}"/>
              </a:ext>
            </a:extLst>
          </p:cNvPr>
          <p:cNvSpPr txBox="1">
            <a:spLocks/>
          </p:cNvSpPr>
          <p:nvPr/>
        </p:nvSpPr>
        <p:spPr>
          <a:xfrm>
            <a:off x="2532355" y="2794518"/>
            <a:ext cx="2000149" cy="1479787"/>
          </a:xfrm>
          <a:prstGeom prst="rect">
            <a:avLst/>
          </a:prstGeom>
          <a:solidFill>
            <a:srgbClr val="F4F4F4">
              <a:alpha val="85098"/>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i="0" dirty="0">
              <a:solidFill>
                <a:srgbClr val="002C6C"/>
              </a:solidFill>
              <a:effectLst/>
              <a:latin typeface="+mj-lt"/>
            </a:endParaRPr>
          </a:p>
          <a:p>
            <a:pPr marL="98998" indent="0" algn="l">
              <a:buNone/>
            </a:pPr>
            <a:r>
              <a:rPr lang="en-GB" sz="700" b="1" i="0" dirty="0">
                <a:solidFill>
                  <a:srgbClr val="002C6C"/>
                </a:solidFill>
                <a:effectLst/>
                <a:latin typeface="+mj-lt"/>
              </a:rPr>
              <a:t>Product safety</a:t>
            </a:r>
          </a:p>
          <a:p>
            <a:pPr marL="98998" indent="0" algn="l">
              <a:buNone/>
            </a:pPr>
            <a:r>
              <a:rPr lang="en-US" sz="700" b="0" i="0" dirty="0">
                <a:solidFill>
                  <a:srgbClr val="002C6C"/>
                </a:solidFill>
                <a:effectLst/>
                <a:latin typeface="+mj-lt"/>
              </a:rPr>
              <a:t>Today, it is crucial to enable the instant sharing of reliable product information among all participants in the supply chain, while also ensuring that consumers have easy access to safety-related data about products. </a:t>
            </a:r>
            <a:endParaRPr lang="en-GB" sz="700" b="0" i="0" dirty="0">
              <a:solidFill>
                <a:srgbClr val="002C6C"/>
              </a:solidFill>
              <a:effectLst/>
              <a:latin typeface="+mj-lt"/>
            </a:endParaRPr>
          </a:p>
        </p:txBody>
      </p:sp>
      <p:sp>
        <p:nvSpPr>
          <p:cNvPr id="24" name="Content Placeholder 2">
            <a:extLst>
              <a:ext uri="{FF2B5EF4-FFF2-40B4-BE49-F238E27FC236}">
                <a16:creationId xmlns:a16="http://schemas.microsoft.com/office/drawing/2014/main" id="{956E9B45-197B-2B23-3CA3-735664D38A9A}"/>
              </a:ext>
            </a:extLst>
          </p:cNvPr>
          <p:cNvSpPr txBox="1">
            <a:spLocks/>
          </p:cNvSpPr>
          <p:nvPr/>
        </p:nvSpPr>
        <p:spPr>
          <a:xfrm>
            <a:off x="4601462" y="2785678"/>
            <a:ext cx="2000149" cy="1479787"/>
          </a:xfrm>
          <a:prstGeom prst="rect">
            <a:avLst/>
          </a:prstGeom>
          <a:solidFill>
            <a:srgbClr val="F4F4F4">
              <a:alpha val="85098"/>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i="0" dirty="0">
              <a:solidFill>
                <a:srgbClr val="002C6C"/>
              </a:solidFill>
              <a:effectLst/>
              <a:latin typeface="+mj-lt"/>
            </a:endParaRPr>
          </a:p>
          <a:p>
            <a:pPr marL="98998" indent="0" algn="l">
              <a:buNone/>
            </a:pPr>
            <a:r>
              <a:rPr lang="en-GB" sz="700" b="1" i="0" dirty="0">
                <a:solidFill>
                  <a:srgbClr val="002C6C"/>
                </a:solidFill>
                <a:effectLst/>
                <a:latin typeface="+mj-lt"/>
              </a:rPr>
              <a:t>Food safety</a:t>
            </a:r>
          </a:p>
          <a:p>
            <a:pPr marL="98998" indent="0" algn="l">
              <a:buNone/>
            </a:pPr>
            <a:r>
              <a:rPr lang="en-US" sz="700" dirty="0">
                <a:solidFill>
                  <a:srgbClr val="002C6C"/>
                </a:solidFill>
                <a:latin typeface="+mj-lt"/>
              </a:rPr>
              <a:t>Regulators are asking food companies to share more details about safety, quality, where food comes from, and how it is grown. </a:t>
            </a:r>
            <a:r>
              <a:rPr lang="en-US" sz="700" b="0" i="0" dirty="0">
                <a:solidFill>
                  <a:srgbClr val="002C6C"/>
                </a:solidFill>
                <a:effectLst/>
                <a:latin typeface="+mj-lt"/>
              </a:rPr>
              <a:t>2D barcodes bring nutritional and safety-related information to the hands of the consumer.</a:t>
            </a:r>
            <a:endParaRPr lang="en-GB" sz="700" b="0" i="0" dirty="0">
              <a:solidFill>
                <a:srgbClr val="002C6C"/>
              </a:solidFill>
              <a:effectLst/>
              <a:latin typeface="+mj-lt"/>
            </a:endParaRPr>
          </a:p>
        </p:txBody>
      </p:sp>
      <p:sp>
        <p:nvSpPr>
          <p:cNvPr id="25" name="Content Placeholder 2">
            <a:extLst>
              <a:ext uri="{FF2B5EF4-FFF2-40B4-BE49-F238E27FC236}">
                <a16:creationId xmlns:a16="http://schemas.microsoft.com/office/drawing/2014/main" id="{BFA45C05-6294-8C40-77A8-3D242ADFCA66}"/>
              </a:ext>
            </a:extLst>
          </p:cNvPr>
          <p:cNvSpPr txBox="1">
            <a:spLocks/>
          </p:cNvSpPr>
          <p:nvPr/>
        </p:nvSpPr>
        <p:spPr>
          <a:xfrm>
            <a:off x="6665216" y="2785679"/>
            <a:ext cx="2000149" cy="1479786"/>
          </a:xfrm>
          <a:prstGeom prst="rect">
            <a:avLst/>
          </a:prstGeom>
          <a:solidFill>
            <a:srgbClr val="F4F4F4">
              <a:alpha val="85098"/>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i="0">
              <a:solidFill>
                <a:srgbClr val="002C6C"/>
              </a:solidFill>
              <a:effectLst/>
              <a:latin typeface="+mj-lt"/>
            </a:endParaRPr>
          </a:p>
          <a:p>
            <a:pPr marL="98998" indent="0" algn="l">
              <a:buNone/>
            </a:pPr>
            <a:r>
              <a:rPr lang="en-GB" sz="700" b="1" i="0">
                <a:solidFill>
                  <a:srgbClr val="002C6C"/>
                </a:solidFill>
                <a:effectLst/>
                <a:latin typeface="+mj-lt"/>
              </a:rPr>
              <a:t>Packaging</a:t>
            </a:r>
          </a:p>
          <a:p>
            <a:pPr marL="98998" indent="0" algn="l">
              <a:buNone/>
            </a:pPr>
            <a:r>
              <a:rPr lang="en-US" sz="700">
                <a:solidFill>
                  <a:srgbClr val="002C6C"/>
                </a:solidFill>
                <a:latin typeface="+mj-lt"/>
              </a:rPr>
              <a:t>Sustainable packaging is </a:t>
            </a:r>
            <a:r>
              <a:rPr lang="en-US" sz="700" err="1">
                <a:solidFill>
                  <a:srgbClr val="002C6C"/>
                </a:solidFill>
                <a:latin typeface="+mj-lt"/>
              </a:rPr>
              <a:t>recognised</a:t>
            </a:r>
            <a:r>
              <a:rPr lang="en-US" sz="700">
                <a:solidFill>
                  <a:srgbClr val="002C6C"/>
                </a:solidFill>
                <a:latin typeface="+mj-lt"/>
              </a:rPr>
              <a:t> as a key factor in advancing toward a more sustainable business model. Empowering consumers with the right information encourages environmentally conscious choices, contributing to a more sustainable future. </a:t>
            </a:r>
            <a:endParaRPr lang="en-GB" sz="700" b="0" i="0">
              <a:solidFill>
                <a:srgbClr val="002C6C"/>
              </a:solidFill>
              <a:effectLst/>
              <a:latin typeface="+mj-lt"/>
            </a:endParaRPr>
          </a:p>
        </p:txBody>
      </p:sp>
      <p:sp>
        <p:nvSpPr>
          <p:cNvPr id="15" name="TextBox 14">
            <a:extLst>
              <a:ext uri="{FF2B5EF4-FFF2-40B4-BE49-F238E27FC236}">
                <a16:creationId xmlns:a16="http://schemas.microsoft.com/office/drawing/2014/main" id="{E46A6D4C-BBB9-6D49-E84A-70162BE7906B}"/>
              </a:ext>
            </a:extLst>
          </p:cNvPr>
          <p:cNvSpPr txBox="1"/>
          <p:nvPr/>
        </p:nvSpPr>
        <p:spPr>
          <a:xfrm>
            <a:off x="532645" y="4238483"/>
            <a:ext cx="8132720" cy="272062"/>
          </a:xfrm>
          <a:prstGeom prst="rect">
            <a:avLst/>
          </a:prstGeom>
          <a:noFill/>
        </p:spPr>
        <p:txBody>
          <a:bodyPr wrap="square">
            <a:spAutoFit/>
          </a:bodyPr>
          <a:lstStyle/>
          <a:p>
            <a:pPr marL="182563" marR="0" lvl="0" indent="0" algn="l" defTabSz="6858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Important</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Consider: all relevant regulations for </a:t>
            </a:r>
            <a:r>
              <a:rPr lang="en-US" sz="900" dirty="0">
                <a:solidFill>
                  <a:srgbClr val="002C6C"/>
                </a:solidFill>
                <a:latin typeface="Verdana Pro" panose="020B0604030504040204" pitchFamily="34" charset="0"/>
                <a:cs typeface="Verdana Pro Semibold" panose="020F0502020204030204" pitchFamily="34" charset="0"/>
              </a:rPr>
              <a:t>your industry, as it might impact the ability to list in certain markets.</a:t>
            </a:r>
            <a:endPar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endParaRPr>
          </a:p>
        </p:txBody>
      </p:sp>
      <p:sp>
        <p:nvSpPr>
          <p:cNvPr id="28" name="Oval 27">
            <a:extLst>
              <a:ext uri="{FF2B5EF4-FFF2-40B4-BE49-F238E27FC236}">
                <a16:creationId xmlns:a16="http://schemas.microsoft.com/office/drawing/2014/main" id="{949288C7-4C5C-F1ED-7425-C7E51F3EAD50}"/>
              </a:ext>
            </a:extLst>
          </p:cNvPr>
          <p:cNvSpPr/>
          <p:nvPr/>
        </p:nvSpPr>
        <p:spPr>
          <a:xfrm>
            <a:off x="532645" y="4301250"/>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4" name="Picture 8">
            <a:hlinkClick r:id="" action="ppaction://hlinkshowjump?jump=nextslide"/>
            <a:extLst>
              <a:ext uri="{FF2B5EF4-FFF2-40B4-BE49-F238E27FC236}">
                <a16:creationId xmlns:a16="http://schemas.microsoft.com/office/drawing/2014/main" id="{FC05B109-BF3B-2299-F2F0-0C48FCFBD1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3C91594F-292F-A120-3760-2266364113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29" name="Graphic 28">
            <a:hlinkClick r:id="rId11" action="ppaction://hlinksldjump"/>
            <a:extLst>
              <a:ext uri="{FF2B5EF4-FFF2-40B4-BE49-F238E27FC236}">
                <a16:creationId xmlns:a16="http://schemas.microsoft.com/office/drawing/2014/main" id="{3F3862D5-4E11-30B9-30AC-D6F658C84C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1220FEF8-E906-7E87-2E35-0EBB546B7D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22414" y="2312950"/>
            <a:ext cx="399600" cy="399600"/>
          </a:xfrm>
          <a:prstGeom prst="rect">
            <a:avLst/>
          </a:prstGeom>
        </p:spPr>
      </p:pic>
      <p:grpSp>
        <p:nvGrpSpPr>
          <p:cNvPr id="12" name="Group 11">
            <a:extLst>
              <a:ext uri="{FF2B5EF4-FFF2-40B4-BE49-F238E27FC236}">
                <a16:creationId xmlns:a16="http://schemas.microsoft.com/office/drawing/2014/main" id="{81D3EA9D-DAF7-67A6-D0B6-512238CFBEDA}"/>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C0E6FCE5-F5DA-F575-E7F7-819F511DDE6E}"/>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Rounded Rectangle 21">
              <a:extLst>
                <a:ext uri="{FF2B5EF4-FFF2-40B4-BE49-F238E27FC236}">
                  <a16:creationId xmlns:a16="http://schemas.microsoft.com/office/drawing/2014/main" id="{D35F6622-B635-B8C1-50D4-B860858B579D}"/>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0" name="Rounded Rectangle 21">
              <a:extLst>
                <a:ext uri="{FF2B5EF4-FFF2-40B4-BE49-F238E27FC236}">
                  <a16:creationId xmlns:a16="http://schemas.microsoft.com/office/drawing/2014/main" id="{36044E73-B4B1-50D1-3440-AF5AAF85C877}"/>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FBB034"/>
                  </a:solidFill>
                </a:rPr>
                <a:t>Evaluate current state</a:t>
              </a:r>
            </a:p>
          </p:txBody>
        </p:sp>
        <p:sp>
          <p:nvSpPr>
            <p:cNvPr id="31" name="Rounded Rectangle 30">
              <a:extLst>
                <a:ext uri="{FF2B5EF4-FFF2-40B4-BE49-F238E27FC236}">
                  <a16:creationId xmlns:a16="http://schemas.microsoft.com/office/drawing/2014/main" id="{DA566891-542F-3EA6-3529-2395C7297BF9}"/>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32" name="Rounded Rectangle 31">
              <a:extLst>
                <a:ext uri="{FF2B5EF4-FFF2-40B4-BE49-F238E27FC236}">
                  <a16:creationId xmlns:a16="http://schemas.microsoft.com/office/drawing/2014/main" id="{A012A9C9-7510-F2DE-FD03-E097A55C770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33" name="Rounded Rectangle 32">
              <a:extLst>
                <a:ext uri="{FF2B5EF4-FFF2-40B4-BE49-F238E27FC236}">
                  <a16:creationId xmlns:a16="http://schemas.microsoft.com/office/drawing/2014/main" id="{73D6BAE0-BF95-C858-F9C1-301C6AF655FF}"/>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4" name="Rounded Rectangle 21">
              <a:extLst>
                <a:ext uri="{FF2B5EF4-FFF2-40B4-BE49-F238E27FC236}">
                  <a16:creationId xmlns:a16="http://schemas.microsoft.com/office/drawing/2014/main" id="{9CE37687-8A3E-4FB0-227A-C37242463AA0}"/>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35" name="Rounded Rectangle 21">
              <a:extLst>
                <a:ext uri="{FF2B5EF4-FFF2-40B4-BE49-F238E27FC236}">
                  <a16:creationId xmlns:a16="http://schemas.microsoft.com/office/drawing/2014/main" id="{9765CB67-2DB1-B7FB-124B-B440C276D9C7}"/>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6" name="Rounded Rectangle 21">
              <a:extLst>
                <a:ext uri="{FF2B5EF4-FFF2-40B4-BE49-F238E27FC236}">
                  <a16:creationId xmlns:a16="http://schemas.microsoft.com/office/drawing/2014/main" id="{E297F510-809A-9F98-EA13-4489FD2990DC}"/>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7" name="Oval 36">
              <a:extLst>
                <a:ext uri="{FF2B5EF4-FFF2-40B4-BE49-F238E27FC236}">
                  <a16:creationId xmlns:a16="http://schemas.microsoft.com/office/drawing/2014/main" id="{CD4BB606-6A16-B62D-F1CD-E9BCC35DF9AF}"/>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8" name="Oval 37">
              <a:extLst>
                <a:ext uri="{FF2B5EF4-FFF2-40B4-BE49-F238E27FC236}">
                  <a16:creationId xmlns:a16="http://schemas.microsoft.com/office/drawing/2014/main" id="{381FA26A-9B19-8506-7BD5-0CC7D4BB0C41}"/>
                </a:ext>
              </a:extLst>
            </p:cNvPr>
            <p:cNvSpPr/>
            <p:nvPr/>
          </p:nvSpPr>
          <p:spPr>
            <a:xfrm>
              <a:off x="1398830"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9" name="Straight Connector 38">
              <a:extLst>
                <a:ext uri="{FF2B5EF4-FFF2-40B4-BE49-F238E27FC236}">
                  <a16:creationId xmlns:a16="http://schemas.microsoft.com/office/drawing/2014/main" id="{0FB397CB-F169-C7F0-6D28-C42FB96453CC}"/>
                </a:ext>
              </a:extLst>
            </p:cNvPr>
            <p:cNvCxnSpPr>
              <a:stCxn id="38" idx="2"/>
            </p:cNvCxnSpPr>
            <p:nvPr/>
          </p:nvCxnSpPr>
          <p:spPr>
            <a:xfrm flipH="1">
              <a:off x="1156771" y="1026459"/>
              <a:ext cx="242059"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6B082B5A-15DC-7C17-D09C-866C2FFD75D9}"/>
                </a:ext>
              </a:extLst>
            </p:cNvPr>
            <p:cNvGrpSpPr/>
            <p:nvPr/>
          </p:nvGrpSpPr>
          <p:grpSpPr>
            <a:xfrm>
              <a:off x="2241933" y="888920"/>
              <a:ext cx="517137" cy="275078"/>
              <a:chOff x="2241933" y="888920"/>
              <a:chExt cx="517137" cy="275078"/>
            </a:xfrm>
          </p:grpSpPr>
          <p:sp>
            <p:nvSpPr>
              <p:cNvPr id="69" name="Oval 68">
                <a:extLst>
                  <a:ext uri="{FF2B5EF4-FFF2-40B4-BE49-F238E27FC236}">
                    <a16:creationId xmlns:a16="http://schemas.microsoft.com/office/drawing/2014/main" id="{56E48611-FFBB-8CD7-1A86-B7CBF3C4E2F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70" name="Straight Connector 69">
                <a:extLst>
                  <a:ext uri="{FF2B5EF4-FFF2-40B4-BE49-F238E27FC236}">
                    <a16:creationId xmlns:a16="http://schemas.microsoft.com/office/drawing/2014/main" id="{86FB6F86-9154-6D2D-83D1-6652331E0C24}"/>
                  </a:ext>
                </a:extLst>
              </p:cNvPr>
              <p:cNvCxnSpPr>
                <a:stCxn id="69"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529DD179-6ABE-EAD1-6C0B-3C19401D522D}"/>
                </a:ext>
              </a:extLst>
            </p:cNvPr>
            <p:cNvGrpSpPr/>
            <p:nvPr/>
          </p:nvGrpSpPr>
          <p:grpSpPr>
            <a:xfrm>
              <a:off x="7700790" y="888920"/>
              <a:ext cx="449198" cy="275078"/>
              <a:chOff x="2309872" y="888920"/>
              <a:chExt cx="449198" cy="275078"/>
            </a:xfrm>
          </p:grpSpPr>
          <p:sp>
            <p:nvSpPr>
              <p:cNvPr id="65" name="Oval 64">
                <a:extLst>
                  <a:ext uri="{FF2B5EF4-FFF2-40B4-BE49-F238E27FC236}">
                    <a16:creationId xmlns:a16="http://schemas.microsoft.com/office/drawing/2014/main" id="{C0ADD7F3-31F9-40C5-64D5-CD98CAEC804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6" name="Straight Connector 65">
                <a:extLst>
                  <a:ext uri="{FF2B5EF4-FFF2-40B4-BE49-F238E27FC236}">
                    <a16:creationId xmlns:a16="http://schemas.microsoft.com/office/drawing/2014/main" id="{4514D9AB-EF02-1895-4AB5-13BAADC7CE52}"/>
                  </a:ext>
                </a:extLst>
              </p:cNvPr>
              <p:cNvCxnSpPr>
                <a:cxnSpLocks/>
                <a:stCxn id="6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726A3BEC-EA8E-4A6C-2ADF-D8F7F869CEC1}"/>
                </a:ext>
              </a:extLst>
            </p:cNvPr>
            <p:cNvGrpSpPr/>
            <p:nvPr/>
          </p:nvGrpSpPr>
          <p:grpSpPr>
            <a:xfrm>
              <a:off x="6863508" y="888920"/>
              <a:ext cx="412785" cy="275078"/>
              <a:chOff x="2346285" y="888920"/>
              <a:chExt cx="412785" cy="275078"/>
            </a:xfrm>
          </p:grpSpPr>
          <p:sp>
            <p:nvSpPr>
              <p:cNvPr id="60" name="Oval 59">
                <a:extLst>
                  <a:ext uri="{FF2B5EF4-FFF2-40B4-BE49-F238E27FC236}">
                    <a16:creationId xmlns:a16="http://schemas.microsoft.com/office/drawing/2014/main" id="{5296ED99-0469-DC49-F248-C03635209DB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4" name="Straight Connector 63">
                <a:extLst>
                  <a:ext uri="{FF2B5EF4-FFF2-40B4-BE49-F238E27FC236}">
                    <a16:creationId xmlns:a16="http://schemas.microsoft.com/office/drawing/2014/main" id="{D422D6BC-ABC8-6279-24DE-E556129549D9}"/>
                  </a:ext>
                </a:extLst>
              </p:cNvPr>
              <p:cNvCxnSpPr>
                <a:cxnSpLocks/>
                <a:stCxn id="60"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ACB8E99B-4426-A75B-3BF3-7A713510F131}"/>
                </a:ext>
              </a:extLst>
            </p:cNvPr>
            <p:cNvGrpSpPr/>
            <p:nvPr/>
          </p:nvGrpSpPr>
          <p:grpSpPr>
            <a:xfrm>
              <a:off x="5690212" y="888920"/>
              <a:ext cx="417664" cy="275078"/>
              <a:chOff x="2341406" y="888920"/>
              <a:chExt cx="417664" cy="275078"/>
            </a:xfrm>
          </p:grpSpPr>
          <p:sp>
            <p:nvSpPr>
              <p:cNvPr id="58" name="Oval 57">
                <a:extLst>
                  <a:ext uri="{FF2B5EF4-FFF2-40B4-BE49-F238E27FC236}">
                    <a16:creationId xmlns:a16="http://schemas.microsoft.com/office/drawing/2014/main" id="{C7E1418F-731A-767C-9282-50709E259DE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9" name="Straight Connector 58">
                <a:extLst>
                  <a:ext uri="{FF2B5EF4-FFF2-40B4-BE49-F238E27FC236}">
                    <a16:creationId xmlns:a16="http://schemas.microsoft.com/office/drawing/2014/main" id="{3B71AA24-71D5-E250-C953-7877B809A7F8}"/>
                  </a:ext>
                </a:extLst>
              </p:cNvPr>
              <p:cNvCxnSpPr>
                <a:cxnSpLocks/>
                <a:stCxn id="58"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5FD2EE8E-8398-21FE-562D-0B2C47886001}"/>
                </a:ext>
              </a:extLst>
            </p:cNvPr>
            <p:cNvGrpSpPr/>
            <p:nvPr/>
          </p:nvGrpSpPr>
          <p:grpSpPr>
            <a:xfrm>
              <a:off x="4411504" y="888920"/>
              <a:ext cx="438181" cy="275078"/>
              <a:chOff x="2320889" y="888920"/>
              <a:chExt cx="438181" cy="275078"/>
            </a:xfrm>
          </p:grpSpPr>
          <p:sp>
            <p:nvSpPr>
              <p:cNvPr id="55" name="Oval 54">
                <a:extLst>
                  <a:ext uri="{FF2B5EF4-FFF2-40B4-BE49-F238E27FC236}">
                    <a16:creationId xmlns:a16="http://schemas.microsoft.com/office/drawing/2014/main" id="{1AFA5DA7-95E6-1C2E-D259-E6B5A5D80EB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6" name="Straight Connector 55">
                <a:extLst>
                  <a:ext uri="{FF2B5EF4-FFF2-40B4-BE49-F238E27FC236}">
                    <a16:creationId xmlns:a16="http://schemas.microsoft.com/office/drawing/2014/main" id="{A33DCCB0-A6AD-8029-01AD-0C993A620327}"/>
                  </a:ext>
                </a:extLst>
              </p:cNvPr>
              <p:cNvCxnSpPr>
                <a:cxnSpLocks/>
                <a:stCxn id="55"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D4D35724-99BF-6A96-149F-3B4ACD8A3F4E}"/>
                </a:ext>
              </a:extLst>
            </p:cNvPr>
            <p:cNvGrpSpPr/>
            <p:nvPr/>
          </p:nvGrpSpPr>
          <p:grpSpPr>
            <a:xfrm>
              <a:off x="3403904" y="888920"/>
              <a:ext cx="405130" cy="275078"/>
              <a:chOff x="2353940" y="888920"/>
              <a:chExt cx="405130" cy="275078"/>
            </a:xfrm>
          </p:grpSpPr>
          <p:sp>
            <p:nvSpPr>
              <p:cNvPr id="47" name="Oval 46">
                <a:extLst>
                  <a:ext uri="{FF2B5EF4-FFF2-40B4-BE49-F238E27FC236}">
                    <a16:creationId xmlns:a16="http://schemas.microsoft.com/office/drawing/2014/main" id="{6FEF8C93-192B-5A97-052C-EF6E861EF84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8" name="Straight Connector 47">
                <a:extLst>
                  <a:ext uri="{FF2B5EF4-FFF2-40B4-BE49-F238E27FC236}">
                    <a16:creationId xmlns:a16="http://schemas.microsoft.com/office/drawing/2014/main" id="{5BA87D27-6AE5-A54D-E42D-2624AA0CFFB0}"/>
                  </a:ext>
                </a:extLst>
              </p:cNvPr>
              <p:cNvCxnSpPr>
                <a:cxnSpLocks/>
                <a:stCxn id="47"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02027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575"/>
            <a:ext cx="8249438" cy="1520544"/>
          </a:xfrm>
          <a:prstGeom prst="rect">
            <a:avLst/>
          </a:prstGeom>
          <a:noFill/>
        </p:spPr>
        <p:txBody>
          <a:bodyPr wrap="square">
            <a:spAutoFit/>
          </a:bodyPr>
          <a:lstStyle/>
          <a:p>
            <a:pPr marL="341263" indent="-304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Upgrading existing, non-standardised  2D barcodes (for consumer engagement) to also be scannable at point-of-sale</a:t>
            </a:r>
          </a:p>
          <a:p>
            <a:pPr marL="341263" indent="-304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341263" indent="-304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Ensuring dual marking (of both 1D and 2D barcodes) to ensure </a:t>
            </a:r>
            <a:r>
              <a:rPr lang="en-US" sz="900" b="1" dirty="0" err="1">
                <a:solidFill>
                  <a:srgbClr val="002C6C"/>
                </a:solidFill>
                <a:latin typeface="Verdana Pro" panose="020B0604030504040204" pitchFamily="34" charset="0"/>
                <a:cs typeface="Verdana Pro Semibold" panose="020F0502020204030204" pitchFamily="34" charset="0"/>
              </a:rPr>
              <a:t>scanability</a:t>
            </a:r>
            <a:r>
              <a:rPr lang="en-US" sz="900" b="1" dirty="0">
                <a:solidFill>
                  <a:srgbClr val="002C6C"/>
                </a:solidFill>
                <a:latin typeface="Verdana Pro" panose="020B0604030504040204" pitchFamily="34" charset="0"/>
                <a:cs typeface="Verdana Pro Semibold" panose="020F0502020204030204" pitchFamily="34" charset="0"/>
              </a:rPr>
              <a:t> before global readiness</a:t>
            </a:r>
          </a:p>
          <a:p>
            <a:pPr marL="341263" indent="-304238">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341263" indent="-304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Evaluating data that is currently encoded in the 2D barcode</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panose="020B0604030504040204" pitchFamily="34" charset="0"/>
                <a:sym typeface="Wingdings" panose="05000000000000000000" pitchFamily="2" charset="2"/>
                <a:hlinkClick r:id="rId3"/>
              </a:rPr>
              <a:t>Retail POS Guide – section 5.3.7</a:t>
            </a:r>
            <a:r>
              <a:rPr lang="en-US" sz="900" dirty="0">
                <a:solidFill>
                  <a:srgbClr val="008DBD"/>
                </a:solidFill>
                <a:latin typeface="Verdana Pro" panose="020B060403050404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for more information about transitioning to 2D barcodes. </a:t>
            </a: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2522"/>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14</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2.4</a:t>
            </a:r>
            <a:r>
              <a:rPr lang="en-US" sz="1400" dirty="0">
                <a:solidFill>
                  <a:srgbClr val="002C6C"/>
                </a:solidFill>
                <a:latin typeface="Verdana Pro" panose="020B0704030504040204" pitchFamily="34" charset="0"/>
              </a:rPr>
              <a:t> – Evaluate existing codes on pack</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6424"/>
            <a:ext cx="5900804"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It is helpful to evaluate the existing codes on pack since some brand owners might already have 2D barcodes on their packaging for consumer engagement or other purposes. This will impact whether your printing capability requires an upgrade or not.</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6424"/>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671"/>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904"/>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819"/>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pic>
        <p:nvPicPr>
          <p:cNvPr id="14" name="Picture 8">
            <a:hlinkClick r:id="" action="ppaction://hlinkshowjump?jump=nextslide"/>
            <a:extLst>
              <a:ext uri="{FF2B5EF4-FFF2-40B4-BE49-F238E27FC236}">
                <a16:creationId xmlns:a16="http://schemas.microsoft.com/office/drawing/2014/main" id="{79087A4F-0C67-B72E-E328-216AFB2D55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FBF338E8-E479-55AB-6F62-1821143582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8" name="Graphic 17">
            <a:hlinkClick r:id="rId8" action="ppaction://hlinksldjump"/>
            <a:extLst>
              <a:ext uri="{FF2B5EF4-FFF2-40B4-BE49-F238E27FC236}">
                <a16:creationId xmlns:a16="http://schemas.microsoft.com/office/drawing/2014/main" id="{7811C3AB-87FA-D542-37A0-58672EC041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CD9C343B-D4FD-02DC-AC32-A710B171A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70328" y="2428769"/>
            <a:ext cx="399600" cy="399600"/>
          </a:xfrm>
          <a:prstGeom prst="rect">
            <a:avLst/>
          </a:prstGeom>
        </p:spPr>
      </p:pic>
      <p:pic>
        <p:nvPicPr>
          <p:cNvPr id="12" name="Graphic 11">
            <a:extLst>
              <a:ext uri="{FF2B5EF4-FFF2-40B4-BE49-F238E27FC236}">
                <a16:creationId xmlns:a16="http://schemas.microsoft.com/office/drawing/2014/main" id="{545CB3CE-77A4-64DC-6C23-44370CFA00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70328" y="2856561"/>
            <a:ext cx="399600" cy="399600"/>
          </a:xfrm>
          <a:prstGeom prst="rect">
            <a:avLst/>
          </a:prstGeom>
        </p:spPr>
      </p:pic>
      <p:pic>
        <p:nvPicPr>
          <p:cNvPr id="13" name="Graphic 12">
            <a:extLst>
              <a:ext uri="{FF2B5EF4-FFF2-40B4-BE49-F238E27FC236}">
                <a16:creationId xmlns:a16="http://schemas.microsoft.com/office/drawing/2014/main" id="{9752899C-FCEE-4D35-FAE0-5A217A2FAF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70328" y="3284354"/>
            <a:ext cx="399600" cy="399600"/>
          </a:xfrm>
          <a:prstGeom prst="rect">
            <a:avLst/>
          </a:prstGeom>
        </p:spPr>
      </p:pic>
      <p:grpSp>
        <p:nvGrpSpPr>
          <p:cNvPr id="15" name="Group 14">
            <a:extLst>
              <a:ext uri="{FF2B5EF4-FFF2-40B4-BE49-F238E27FC236}">
                <a16:creationId xmlns:a16="http://schemas.microsoft.com/office/drawing/2014/main" id="{7164915A-3F09-EC0F-C085-E998EC408537}"/>
              </a:ext>
            </a:extLst>
          </p:cNvPr>
          <p:cNvGrpSpPr/>
          <p:nvPr/>
        </p:nvGrpSpPr>
        <p:grpSpPr>
          <a:xfrm>
            <a:off x="-1" y="819151"/>
            <a:ext cx="9144000" cy="414970"/>
            <a:chOff x="-1" y="819151"/>
            <a:chExt cx="9144000" cy="414970"/>
          </a:xfrm>
        </p:grpSpPr>
        <p:sp>
          <p:nvSpPr>
            <p:cNvPr id="19" name="Rectangle 18">
              <a:extLst>
                <a:ext uri="{FF2B5EF4-FFF2-40B4-BE49-F238E27FC236}">
                  <a16:creationId xmlns:a16="http://schemas.microsoft.com/office/drawing/2014/main" id="{6F6760A4-641E-F919-5327-32464A7D1F5E}"/>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ounded Rectangle 21">
              <a:extLst>
                <a:ext uri="{FF2B5EF4-FFF2-40B4-BE49-F238E27FC236}">
                  <a16:creationId xmlns:a16="http://schemas.microsoft.com/office/drawing/2014/main" id="{A5997627-C769-29FE-EF6C-EFD99B865EA1}"/>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1" name="Rounded Rectangle 21">
              <a:extLst>
                <a:ext uri="{FF2B5EF4-FFF2-40B4-BE49-F238E27FC236}">
                  <a16:creationId xmlns:a16="http://schemas.microsoft.com/office/drawing/2014/main" id="{4B592A7D-DD4D-24C1-7974-40E9AEF3956E}"/>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FBB034"/>
                  </a:solidFill>
                </a:rPr>
                <a:t>Evaluate current state</a:t>
              </a:r>
            </a:p>
          </p:txBody>
        </p:sp>
        <p:sp>
          <p:nvSpPr>
            <p:cNvPr id="22" name="Rounded Rectangle 21">
              <a:extLst>
                <a:ext uri="{FF2B5EF4-FFF2-40B4-BE49-F238E27FC236}">
                  <a16:creationId xmlns:a16="http://schemas.microsoft.com/office/drawing/2014/main" id="{85F72078-E4E0-6CB7-2D79-7C4BF11B5424}"/>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2DB6E135-1941-D87E-30D0-678E82E668F8}"/>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4" name="Rounded Rectangle 23">
              <a:extLst>
                <a:ext uri="{FF2B5EF4-FFF2-40B4-BE49-F238E27FC236}">
                  <a16:creationId xmlns:a16="http://schemas.microsoft.com/office/drawing/2014/main" id="{736E0FE2-A23B-838A-7079-ABA70192A292}"/>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9DB4FFAF-9992-1E2F-A7E3-9D3C07A6B4E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7" name="Rounded Rectangle 21">
              <a:extLst>
                <a:ext uri="{FF2B5EF4-FFF2-40B4-BE49-F238E27FC236}">
                  <a16:creationId xmlns:a16="http://schemas.microsoft.com/office/drawing/2014/main" id="{021982B0-925A-90E0-82FF-95A95CAD72E8}"/>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CE71C443-1A97-1EDB-7293-3866920B154E}"/>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BED6EF12-9657-D570-ED9F-7AE1F56BF6A9}"/>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B1F88A6A-D93C-9E0A-BC4B-C79DC93A588C}"/>
                </a:ext>
              </a:extLst>
            </p:cNvPr>
            <p:cNvSpPr/>
            <p:nvPr/>
          </p:nvSpPr>
          <p:spPr>
            <a:xfrm>
              <a:off x="1398830"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1" name="Straight Connector 30">
              <a:extLst>
                <a:ext uri="{FF2B5EF4-FFF2-40B4-BE49-F238E27FC236}">
                  <a16:creationId xmlns:a16="http://schemas.microsoft.com/office/drawing/2014/main" id="{3BF61FC2-9EAE-6FFF-4ED6-08A227825F27}"/>
                </a:ext>
              </a:extLst>
            </p:cNvPr>
            <p:cNvCxnSpPr>
              <a:stCxn id="30" idx="2"/>
            </p:cNvCxnSpPr>
            <p:nvPr/>
          </p:nvCxnSpPr>
          <p:spPr>
            <a:xfrm flipH="1">
              <a:off x="1156771" y="1026459"/>
              <a:ext cx="242059"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1FC6DAF0-EB8F-0AA0-D243-D7BBF6216A60}"/>
                </a:ext>
              </a:extLst>
            </p:cNvPr>
            <p:cNvGrpSpPr/>
            <p:nvPr/>
          </p:nvGrpSpPr>
          <p:grpSpPr>
            <a:xfrm>
              <a:off x="2241933" y="888920"/>
              <a:ext cx="517137" cy="275078"/>
              <a:chOff x="2241933" y="888920"/>
              <a:chExt cx="517137" cy="275078"/>
            </a:xfrm>
          </p:grpSpPr>
          <p:sp>
            <p:nvSpPr>
              <p:cNvPr id="56" name="Oval 55">
                <a:extLst>
                  <a:ext uri="{FF2B5EF4-FFF2-40B4-BE49-F238E27FC236}">
                    <a16:creationId xmlns:a16="http://schemas.microsoft.com/office/drawing/2014/main" id="{9580459E-E590-AA03-0C34-D224BC0FC77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6DD5A8B5-09D2-9025-899D-27874E1CDE4D}"/>
                  </a:ext>
                </a:extLst>
              </p:cNvPr>
              <p:cNvCxnSpPr>
                <a:stCxn id="56"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FB31020-2128-EEFB-4267-89600E6B74FF}"/>
                </a:ext>
              </a:extLst>
            </p:cNvPr>
            <p:cNvGrpSpPr/>
            <p:nvPr/>
          </p:nvGrpSpPr>
          <p:grpSpPr>
            <a:xfrm>
              <a:off x="7700790" y="888920"/>
              <a:ext cx="449198" cy="275078"/>
              <a:chOff x="2309872" y="888920"/>
              <a:chExt cx="449198" cy="275078"/>
            </a:xfrm>
          </p:grpSpPr>
          <p:sp>
            <p:nvSpPr>
              <p:cNvPr id="48" name="Oval 47">
                <a:extLst>
                  <a:ext uri="{FF2B5EF4-FFF2-40B4-BE49-F238E27FC236}">
                    <a16:creationId xmlns:a16="http://schemas.microsoft.com/office/drawing/2014/main" id="{420386C8-898B-0C9A-AE33-BBC287CC6DF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5" name="Straight Connector 54">
                <a:extLst>
                  <a:ext uri="{FF2B5EF4-FFF2-40B4-BE49-F238E27FC236}">
                    <a16:creationId xmlns:a16="http://schemas.microsoft.com/office/drawing/2014/main" id="{F4795089-127D-E953-E012-AF3719D115B8}"/>
                  </a:ext>
                </a:extLst>
              </p:cNvPr>
              <p:cNvCxnSpPr>
                <a:cxnSpLocks/>
                <a:stCxn id="4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A16D90E9-E236-3E35-AF9F-39BD62E2C14F}"/>
                </a:ext>
              </a:extLst>
            </p:cNvPr>
            <p:cNvGrpSpPr/>
            <p:nvPr/>
          </p:nvGrpSpPr>
          <p:grpSpPr>
            <a:xfrm>
              <a:off x="6863508" y="888920"/>
              <a:ext cx="412785" cy="275078"/>
              <a:chOff x="2346285" y="888920"/>
              <a:chExt cx="412785" cy="275078"/>
            </a:xfrm>
          </p:grpSpPr>
          <p:sp>
            <p:nvSpPr>
              <p:cNvPr id="46" name="Oval 45">
                <a:extLst>
                  <a:ext uri="{FF2B5EF4-FFF2-40B4-BE49-F238E27FC236}">
                    <a16:creationId xmlns:a16="http://schemas.microsoft.com/office/drawing/2014/main" id="{851BFC03-1C61-BB7D-202A-4CF7D02E174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7" name="Straight Connector 46">
                <a:extLst>
                  <a:ext uri="{FF2B5EF4-FFF2-40B4-BE49-F238E27FC236}">
                    <a16:creationId xmlns:a16="http://schemas.microsoft.com/office/drawing/2014/main" id="{D06FCB08-27E8-EEAF-9A8F-2E50679723B5}"/>
                  </a:ext>
                </a:extLst>
              </p:cNvPr>
              <p:cNvCxnSpPr>
                <a:cxnSpLocks/>
                <a:stCxn id="46"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1B2D2E26-762F-C9CB-320D-21F1EF592F56}"/>
                </a:ext>
              </a:extLst>
            </p:cNvPr>
            <p:cNvGrpSpPr/>
            <p:nvPr/>
          </p:nvGrpSpPr>
          <p:grpSpPr>
            <a:xfrm>
              <a:off x="5690212" y="888920"/>
              <a:ext cx="417664" cy="275078"/>
              <a:chOff x="2341406" y="888920"/>
              <a:chExt cx="417664" cy="275078"/>
            </a:xfrm>
          </p:grpSpPr>
          <p:sp>
            <p:nvSpPr>
              <p:cNvPr id="44" name="Oval 43">
                <a:extLst>
                  <a:ext uri="{FF2B5EF4-FFF2-40B4-BE49-F238E27FC236}">
                    <a16:creationId xmlns:a16="http://schemas.microsoft.com/office/drawing/2014/main" id="{84458218-60BD-6E5E-A227-78D64730B7A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5" name="Straight Connector 44">
                <a:extLst>
                  <a:ext uri="{FF2B5EF4-FFF2-40B4-BE49-F238E27FC236}">
                    <a16:creationId xmlns:a16="http://schemas.microsoft.com/office/drawing/2014/main" id="{0AB0BFD9-2EDC-75FF-823A-A5DE517C3CDE}"/>
                  </a:ext>
                </a:extLst>
              </p:cNvPr>
              <p:cNvCxnSpPr>
                <a:cxnSpLocks/>
                <a:stCxn id="44"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19CE286A-F173-D73A-2FCC-29E1B5B1CE47}"/>
                </a:ext>
              </a:extLst>
            </p:cNvPr>
            <p:cNvGrpSpPr/>
            <p:nvPr/>
          </p:nvGrpSpPr>
          <p:grpSpPr>
            <a:xfrm>
              <a:off x="4411504" y="888920"/>
              <a:ext cx="438181" cy="275078"/>
              <a:chOff x="2320889" y="888920"/>
              <a:chExt cx="438181" cy="275078"/>
            </a:xfrm>
          </p:grpSpPr>
          <p:sp>
            <p:nvSpPr>
              <p:cNvPr id="42" name="Oval 41">
                <a:extLst>
                  <a:ext uri="{FF2B5EF4-FFF2-40B4-BE49-F238E27FC236}">
                    <a16:creationId xmlns:a16="http://schemas.microsoft.com/office/drawing/2014/main" id="{7ED562A6-1F25-FEC7-FD43-2C0E3570532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3" name="Straight Connector 42">
                <a:extLst>
                  <a:ext uri="{FF2B5EF4-FFF2-40B4-BE49-F238E27FC236}">
                    <a16:creationId xmlns:a16="http://schemas.microsoft.com/office/drawing/2014/main" id="{1B9E05DB-5491-798C-8033-538812D8A860}"/>
                  </a:ext>
                </a:extLst>
              </p:cNvPr>
              <p:cNvCxnSpPr>
                <a:cxnSpLocks/>
                <a:stCxn id="42"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307912CF-1DBF-B8F6-DAD1-92C626ADECF3}"/>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EEECAB8F-7F0C-68C3-81E2-63A237F3932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46E9CDFB-643D-E16F-B404-CAA06B2F8378}"/>
                  </a:ext>
                </a:extLst>
              </p:cNvPr>
              <p:cNvCxnSpPr>
                <a:cxnSpLocks/>
                <a:stCxn id="3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52" name="Group 51">
            <a:extLst>
              <a:ext uri="{FF2B5EF4-FFF2-40B4-BE49-F238E27FC236}">
                <a16:creationId xmlns:a16="http://schemas.microsoft.com/office/drawing/2014/main" id="{523A807B-3A12-DAAC-3896-434B249284B1}"/>
              </a:ext>
            </a:extLst>
          </p:cNvPr>
          <p:cNvGrpSpPr/>
          <p:nvPr/>
        </p:nvGrpSpPr>
        <p:grpSpPr>
          <a:xfrm>
            <a:off x="412821" y="4088427"/>
            <a:ext cx="8300511" cy="369332"/>
            <a:chOff x="412821" y="4088427"/>
            <a:chExt cx="8300511" cy="369332"/>
          </a:xfrm>
        </p:grpSpPr>
        <p:sp>
          <p:nvSpPr>
            <p:cNvPr id="11" name="Oval 10">
              <a:extLst>
                <a:ext uri="{FF2B5EF4-FFF2-40B4-BE49-F238E27FC236}">
                  <a16:creationId xmlns:a16="http://schemas.microsoft.com/office/drawing/2014/main" id="{E4ABBF1C-8787-496D-D95A-3027301084F3}"/>
                </a:ext>
              </a:extLst>
            </p:cNvPr>
            <p:cNvSpPr/>
            <p:nvPr/>
          </p:nvSpPr>
          <p:spPr>
            <a:xfrm>
              <a:off x="412821" y="4180760"/>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dirty="0"/>
                <a:t>!</a:t>
              </a:r>
            </a:p>
          </p:txBody>
        </p:sp>
        <p:sp>
          <p:nvSpPr>
            <p:cNvPr id="51" name="TextBox 50">
              <a:extLst>
                <a:ext uri="{FF2B5EF4-FFF2-40B4-BE49-F238E27FC236}">
                  <a16:creationId xmlns:a16="http://schemas.microsoft.com/office/drawing/2014/main" id="{125E4A21-0582-FF81-E3E0-A6BF13BE3D53}"/>
                </a:ext>
              </a:extLst>
            </p:cNvPr>
            <p:cNvSpPr txBox="1"/>
            <p:nvPr/>
          </p:nvSpPr>
          <p:spPr>
            <a:xfrm>
              <a:off x="597487" y="4088427"/>
              <a:ext cx="8115845" cy="369332"/>
            </a:xfrm>
            <a:prstGeom prst="rect">
              <a:avLst/>
            </a:prstGeom>
            <a:noFill/>
          </p:spPr>
          <p:txBody>
            <a:bodyPr wrap="square">
              <a:spAutoFit/>
            </a:bodyPr>
            <a:lstStyle/>
            <a:p>
              <a:pPr marL="0" marR="0" lvl="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C6C"/>
                  </a:solidFill>
                  <a:effectLst/>
                  <a:uLnTx/>
                  <a:uFillTx/>
                  <a:latin typeface="Verdana Pro" panose="020B0704030504040204" pitchFamily="34" charset="0"/>
                  <a:ea typeface="+mn-ea"/>
                  <a:cs typeface="+mn-cs"/>
                </a:rPr>
                <a:t>Important</a:t>
              </a:r>
              <a:r>
                <a:rPr kumimoji="0" lang="en-US" sz="900" b="0" i="0" u="none" strike="noStrike" kern="1200" cap="none" spc="0" normalizeH="0" baseline="0" noProof="0" dirty="0">
                  <a:ln>
                    <a:noFill/>
                  </a:ln>
                  <a:solidFill>
                    <a:srgbClr val="002C6C"/>
                  </a:solidFill>
                  <a:effectLst/>
                  <a:uLnTx/>
                  <a:uFillTx/>
                  <a:latin typeface="Verdana Pro" panose="020B0704030504040204" pitchFamily="34" charset="0"/>
                  <a:ea typeface="+mn-ea"/>
                  <a:cs typeface="+mn-cs"/>
                </a:rPr>
                <a:t>: For products carrying RFID tags (such as Apparel), consider if the additional 2D barcode should go on the permanent mediums (typically part of the product), or time-limited use mediums (like a hang-tag or sticker).</a:t>
              </a:r>
            </a:p>
          </p:txBody>
        </p:sp>
      </p:grpSp>
    </p:spTree>
    <p:extLst>
      <p:ext uri="{BB962C8B-B14F-4D97-AF65-F5344CB8AC3E}">
        <p14:creationId xmlns:p14="http://schemas.microsoft.com/office/powerpoint/2010/main" val="262324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3</a:t>
            </a:r>
            <a:r>
              <a:rPr lang="en-US" sz="1400" dirty="0">
                <a:latin typeface="Verdana Pro" panose="020B0704030504040204" pitchFamily="34" charset="0"/>
              </a:rPr>
              <a:t> – Design future state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3.1</a:t>
            </a:r>
            <a:r>
              <a:rPr lang="en-US" sz="1400" dirty="0">
                <a:latin typeface="Verdana Pro" panose="020B0704030504040204" pitchFamily="34" charset="0"/>
              </a:rPr>
              <a:t> – Select the right data to be encoded</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Define the essential information that needs to be encoded in the 2D barcode based on your business objectives.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602419"/>
            <a:ext cx="4017168" cy="895310"/>
          </a:xfrm>
          <a:prstGeom prst="rect">
            <a:avLst/>
          </a:prstGeom>
          <a:noFill/>
        </p:spPr>
        <p:txBody>
          <a:bodyPr wrap="square" rIns="36000">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Starting by using the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GTIN</a:t>
            </a:r>
            <a:r>
              <a:rPr lang="en-US" sz="900" b="1" dirty="0">
                <a:solidFill>
                  <a:schemeClr val="tx2"/>
                </a:solidFill>
                <a:latin typeface="Verdana Pro" panose="020B0604030504040204" pitchFamily="34" charset="0"/>
                <a:cs typeface="Verdana Pro Semibold" panose="020F0502020204030204" pitchFamily="34" charset="0"/>
              </a:rPr>
              <a:t> and optionally Consumer Product Variant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CPV</a:t>
            </a:r>
            <a:r>
              <a:rPr lang="en-US" sz="900" b="1" dirty="0">
                <a:solidFill>
                  <a:schemeClr val="tx2"/>
                </a:solidFill>
                <a:latin typeface="Verdana Pro" panose="020B0604030504040204" pitchFamily="34" charset="0"/>
                <a:cs typeface="Verdana Pro Semibold" panose="020F0502020204030204" pitchFamily="34" charset="0"/>
              </a:rPr>
              <a:t>) data to unlock the use case value</a:t>
            </a: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6">
                  <a:extLst>
                    <a:ext uri="{A12FA001-AC4F-418D-AE19-62706E023703}">
                      <ahyp:hlinkClr xmlns:ahyp="http://schemas.microsoft.com/office/drawing/2018/hyperlinkcolor" val="tx"/>
                    </a:ext>
                  </a:extLst>
                </a:hlinkClick>
              </a:rPr>
              <a:t>2D Pilot Toolkit - Slide 41</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hlinkClick r:id="rId6">
                  <a:extLst>
                    <a:ext uri="{A12FA001-AC4F-418D-AE19-62706E023703}">
                      <ahyp:hlinkClr xmlns:ahyp="http://schemas.microsoft.com/office/drawing/2018/hyperlinkcolor" val="tx"/>
                    </a:ext>
                  </a:extLst>
                </a:hlinkClick>
              </a:rPr>
              <a:t> </a:t>
            </a:r>
            <a:r>
              <a:rPr lang="en-US" sz="900" dirty="0">
                <a:solidFill>
                  <a:schemeClr val="tx2"/>
                </a:solidFill>
                <a:latin typeface="Verdana Pro" panose="020B0604030504040204" pitchFamily="34" charset="0"/>
                <a:cs typeface="Verdana Pro Semibold" panose="020F0502020204030204" pitchFamily="34" charset="0"/>
              </a:rPr>
              <a:t>for more information.</a:t>
            </a:r>
          </a:p>
        </p:txBody>
      </p:sp>
      <p:sp>
        <p:nvSpPr>
          <p:cNvPr id="14" name="TextBox 13">
            <a:extLst>
              <a:ext uri="{FF2B5EF4-FFF2-40B4-BE49-F238E27FC236}">
                <a16:creationId xmlns:a16="http://schemas.microsoft.com/office/drawing/2014/main" id="{0479CCDA-EAA2-6D84-9568-E436E8519D31}"/>
              </a:ext>
            </a:extLst>
          </p:cNvPr>
          <p:cNvSpPr txBox="1"/>
          <p:nvPr/>
        </p:nvSpPr>
        <p:spPr>
          <a:xfrm>
            <a:off x="4565427" y="2617659"/>
            <a:ext cx="4273773" cy="2169825"/>
          </a:xfrm>
          <a:prstGeom prst="rect">
            <a:avLst/>
          </a:prstGeom>
          <a:noFill/>
        </p:spPr>
        <p:txBody>
          <a:bodyPr wrap="square" rIns="36000">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Choosing right data attributes (e.g., GTIN, batch #, …)</a:t>
            </a:r>
            <a:br>
              <a:rPr lang="en-US" sz="900" b="1" dirty="0">
                <a:solidFill>
                  <a:schemeClr val="tx2"/>
                </a:solidFill>
                <a:latin typeface="Verdana Pro" panose="020B0604030504040204" pitchFamily="34" charset="0"/>
                <a:cs typeface="Verdana Pro Semibold" panose="020F0502020204030204" pitchFamily="34" charset="0"/>
              </a:rPr>
            </a:b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a:t>
            </a:r>
            <a:r>
              <a:rPr lang="en-US" sz="900" u="sng" dirty="0">
                <a:solidFill>
                  <a:srgbClr val="008DBD"/>
                </a:solidFill>
                <a:latin typeface="Verdana Pro" panose="020B0604030504040204" pitchFamily="34" charset="0"/>
                <a:cs typeface="Verdana Pro Semibold" panose="020F0502020204030204" pitchFamily="34" charset="0"/>
                <a:hlinkClick r:id="rId6"/>
              </a:rPr>
              <a:t>2D Pilot Toolkit - slide 41</a:t>
            </a:r>
            <a:r>
              <a:rPr lang="en-US" sz="900" dirty="0">
                <a:solidFill>
                  <a:srgbClr val="008DBD"/>
                </a:solidFill>
                <a:latin typeface="Verdana Pro" panose="020B0604030504040204" pitchFamily="34" charset="0"/>
                <a:cs typeface="Verdana Pro Semibold" panose="020F0502020204030204" pitchFamily="34" charset="0"/>
                <a:hlinkClick r:id="rId6"/>
              </a:rPr>
              <a:t> </a:t>
            </a:r>
            <a:r>
              <a:rPr lang="en-US" sz="900" dirty="0">
                <a:solidFill>
                  <a:schemeClr val="tx2"/>
                </a:solidFill>
                <a:latin typeface="Verdana Pro" panose="020B0604030504040204" pitchFamily="34" charset="0"/>
                <a:cs typeface="Verdana Pro Semibold" panose="020F0502020204030204" pitchFamily="34" charset="0"/>
              </a:rPr>
              <a:t>for all necessary information.</a:t>
            </a:r>
          </a:p>
          <a:p>
            <a:pPr marL="358775" indent="-2857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Browsing the list of </a:t>
            </a:r>
            <a:r>
              <a:rPr lang="en-US" sz="900" b="1" dirty="0">
                <a:solidFill>
                  <a:schemeClr val="tx2"/>
                </a:solidFill>
                <a:latin typeface="Verdana Pro" panose="020B0604030504040204" pitchFamily="34" charset="0"/>
                <a:cs typeface="Verdana Pro Semibold" panose="020F0502020204030204" pitchFamily="34" charset="0"/>
                <a:hlinkClick r:id="rId7"/>
              </a:rPr>
              <a:t>Application Identifiers</a:t>
            </a: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8"/>
              </a:rPr>
              <a:t>Retail POS Guide – section 4.4.2</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and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hlinkClick r:id="rId9"/>
              </a:rPr>
              <a:t>section 5.4.1</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or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10"/>
              </a:rPr>
              <a:t>GS1 general specifications – section 3</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all necessary information.</a:t>
            </a:r>
            <a:endParaRPr lang="en-US" sz="900" dirty="0">
              <a:solidFill>
                <a:schemeClr val="tx2"/>
              </a:solidFill>
              <a:latin typeface="Verdana Pro" panose="020B0604030504040204" pitchFamily="34" charset="0"/>
              <a:cs typeface="Verdana Pro Semibold" panose="020F0502020204030204" pitchFamily="34" charset="0"/>
            </a:endParaRPr>
          </a:p>
          <a:p>
            <a:pPr marL="358775" indent="-2857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lnSpc>
                <a:spcPct val="150000"/>
              </a:lnSpc>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Consider: the minimal amount of data needed</a:t>
            </a:r>
          </a:p>
          <a:p>
            <a:pPr marL="358775" indent="-2857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11"/>
              </a:rPr>
              <a:t>Retail POS Guide – section 5.3</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for use case examples with the correct data attributes.</a:t>
            </a: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rPr>
              <a:t>Your local </a:t>
            </a:r>
            <a:r>
              <a:rPr lang="en-US" sz="900" u="sng" dirty="0">
                <a:solidFill>
                  <a:srgbClr val="008DBD"/>
                </a:solidFill>
                <a:latin typeface="Verdana Pro" panose="020B0604030504040204" pitchFamily="34" charset="0"/>
                <a:cs typeface="Verdana Pro Semibold" panose="020F0502020204030204" pitchFamily="34" charset="0"/>
                <a:hlinkClick r:id="rId12"/>
              </a:rPr>
              <a:t>GS1 office</a:t>
            </a:r>
            <a:r>
              <a:rPr lang="en-US" sz="900" dirty="0">
                <a:solidFill>
                  <a:srgbClr val="008DBD"/>
                </a:solidFill>
                <a:latin typeface="Verdana Pro" panose="020B0604030504040204" pitchFamily="34" charset="0"/>
                <a:cs typeface="Verdana Pro Semibold" panose="020F0502020204030204" pitchFamily="34" charset="0"/>
                <a:hlinkClick r:id="rId12"/>
              </a:rPr>
              <a:t> </a:t>
            </a:r>
            <a:r>
              <a:rPr lang="en-US" sz="900" dirty="0">
                <a:solidFill>
                  <a:schemeClr val="tx2"/>
                </a:solidFill>
                <a:latin typeface="Verdana Pro" panose="020B0604030504040204" pitchFamily="34" charset="0"/>
                <a:cs typeface="Verdana Pro Semibold" panose="020F0502020204030204" pitchFamily="34" charset="0"/>
              </a:rPr>
              <a:t>can help with data selection.</a:t>
            </a:r>
          </a:p>
        </p:txBody>
      </p:sp>
      <p:sp>
        <p:nvSpPr>
          <p:cNvPr id="15" name="TextBox 5">
            <a:extLst>
              <a:ext uri="{FF2B5EF4-FFF2-40B4-BE49-F238E27FC236}">
                <a16:creationId xmlns:a16="http://schemas.microsoft.com/office/drawing/2014/main" id="{D746D0F2-414F-350B-3A8D-F88D20C2DC67}"/>
              </a:ext>
            </a:extLst>
          </p:cNvPr>
          <p:cNvSpPr txBox="1"/>
          <p:nvPr/>
        </p:nvSpPr>
        <p:spPr>
          <a:xfrm>
            <a:off x="2604773" y="1997478"/>
            <a:ext cx="3839435"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i="1">
                <a:solidFill>
                  <a:schemeClr val="tx2"/>
                </a:solidFill>
              </a:rPr>
              <a:t>What is your </a:t>
            </a:r>
            <a:r>
              <a:rPr lang="en-US" sz="900" b="1" i="1">
                <a:solidFill>
                  <a:schemeClr val="tx2"/>
                </a:solidFill>
                <a:hlinkClick r:id="rId13" action="ppaction://hlinksldjump"/>
              </a:rPr>
              <a:t>key driver</a:t>
            </a:r>
            <a:r>
              <a:rPr lang="en-US" sz="900" b="1" i="1" baseline="30000">
                <a:solidFill>
                  <a:schemeClr val="tx2"/>
                </a:solidFill>
              </a:rPr>
              <a:t>1</a:t>
            </a:r>
            <a:r>
              <a:rPr lang="en-US" sz="900" b="1" i="1">
                <a:solidFill>
                  <a:schemeClr val="tx2"/>
                </a:solidFill>
              </a:rPr>
              <a:t>?</a:t>
            </a:r>
            <a:endParaRPr lang="en-US" sz="900" b="1" i="1" baseline="30000">
              <a:solidFill>
                <a:schemeClr val="tx2"/>
              </a:solidFill>
            </a:endParaRPr>
          </a:p>
        </p:txBody>
      </p:sp>
      <p:cxnSp>
        <p:nvCxnSpPr>
          <p:cNvPr id="22" name="Connector: Elbow 21">
            <a:extLst>
              <a:ext uri="{FF2B5EF4-FFF2-40B4-BE49-F238E27FC236}">
                <a16:creationId xmlns:a16="http://schemas.microsoft.com/office/drawing/2014/main" id="{56A3868F-D4C0-F2BA-0C7F-86FFEB2DD58B}"/>
              </a:ext>
            </a:extLst>
          </p:cNvPr>
          <p:cNvCxnSpPr>
            <a:cxnSpLocks/>
            <a:stCxn id="15" idx="2"/>
          </p:cNvCxnSpPr>
          <p:nvPr/>
        </p:nvCxnSpPr>
        <p:spPr>
          <a:xfrm rot="16200000" flipH="1">
            <a:off x="5426348" y="1326452"/>
            <a:ext cx="374109" cy="2177823"/>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E360198B-FF19-03B3-26D1-3FA11516626C}"/>
              </a:ext>
            </a:extLst>
          </p:cNvPr>
          <p:cNvCxnSpPr>
            <a:cxnSpLocks/>
            <a:stCxn id="15" idx="2"/>
            <a:endCxn id="7" idx="0"/>
          </p:cNvCxnSpPr>
          <p:nvPr/>
        </p:nvCxnSpPr>
        <p:spPr>
          <a:xfrm rot="5400000">
            <a:off x="3301750" y="1379677"/>
            <a:ext cx="374109" cy="2071374"/>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E11FF34-E6D5-21E5-C011-BCCA4C538B37}"/>
              </a:ext>
            </a:extLst>
          </p:cNvPr>
          <p:cNvSpPr txBox="1"/>
          <p:nvPr/>
        </p:nvSpPr>
        <p:spPr>
          <a:xfrm>
            <a:off x="1640540" y="2186332"/>
            <a:ext cx="2732815" cy="200055"/>
          </a:xfrm>
          <a:prstGeom prst="rect">
            <a:avLst/>
          </a:prstGeom>
          <a:noFill/>
        </p:spPr>
        <p:txBody>
          <a:bodyPr wrap="square" rtlCol="0">
            <a:spAutoFit/>
          </a:bodyPr>
          <a:lstStyle/>
          <a:p>
            <a:pPr algn="ctr"/>
            <a:r>
              <a:rPr lang="en-US" sz="700" i="1" dirty="0"/>
              <a:t>Only consumer engagement and/or improved packaging</a:t>
            </a:r>
          </a:p>
        </p:txBody>
      </p:sp>
      <p:sp>
        <p:nvSpPr>
          <p:cNvPr id="35" name="TextBox 34">
            <a:extLst>
              <a:ext uri="{FF2B5EF4-FFF2-40B4-BE49-F238E27FC236}">
                <a16:creationId xmlns:a16="http://schemas.microsoft.com/office/drawing/2014/main" id="{4725731A-2AD2-7C76-960C-BB9E5ECD01F1}"/>
              </a:ext>
            </a:extLst>
          </p:cNvPr>
          <p:cNvSpPr txBox="1"/>
          <p:nvPr/>
        </p:nvSpPr>
        <p:spPr>
          <a:xfrm>
            <a:off x="4461936" y="2186332"/>
            <a:ext cx="3743831" cy="200055"/>
          </a:xfrm>
          <a:prstGeom prst="rect">
            <a:avLst/>
          </a:prstGeom>
          <a:noFill/>
        </p:spPr>
        <p:txBody>
          <a:bodyPr wrap="square" rtlCol="0">
            <a:spAutoFit/>
          </a:bodyPr>
          <a:lstStyle/>
          <a:p>
            <a:pPr algn="ctr"/>
            <a:r>
              <a:rPr lang="en-US" sz="700" i="1"/>
              <a:t>Also/only Traceability/Safety/Inventory management/Sustainability</a:t>
            </a:r>
          </a:p>
        </p:txBody>
      </p:sp>
      <p:sp>
        <p:nvSpPr>
          <p:cNvPr id="12" name="TextBox 11">
            <a:extLst>
              <a:ext uri="{FF2B5EF4-FFF2-40B4-BE49-F238E27FC236}">
                <a16:creationId xmlns:a16="http://schemas.microsoft.com/office/drawing/2014/main" id="{8CD7BD8A-A9DF-98DA-9EEF-5EF41FB5064F}"/>
              </a:ext>
            </a:extLst>
          </p:cNvPr>
          <p:cNvSpPr txBox="1"/>
          <p:nvPr/>
        </p:nvSpPr>
        <p:spPr>
          <a:xfrm>
            <a:off x="1302839" y="4624218"/>
            <a:ext cx="2486993" cy="477054"/>
          </a:xfrm>
          <a:prstGeom prst="rect">
            <a:avLst/>
          </a:prstGeom>
          <a:noFill/>
        </p:spPr>
        <p:txBody>
          <a:bodyPr wrap="square">
            <a:spAutoFit/>
          </a:bodyPr>
          <a:lstStyle/>
          <a:p>
            <a:pPr marL="228600" indent="-228600">
              <a:buAutoNum type="arabicParenR"/>
            </a:pPr>
            <a:r>
              <a:rPr lang="nl-NL" sz="500" dirty="0"/>
              <a:t>Key drivers traceability, sustainability, safety and inventory management require encoding of dynamic data and require different considerations In case consumer engagement/improved packaging are the only key drivers, there are less considerations.</a:t>
            </a:r>
          </a:p>
        </p:txBody>
      </p:sp>
      <p:pic>
        <p:nvPicPr>
          <p:cNvPr id="16" name="Picture 8">
            <a:hlinkClick r:id="" action="ppaction://hlinkshowjump?jump=nextslide"/>
            <a:extLst>
              <a:ext uri="{FF2B5EF4-FFF2-40B4-BE49-F238E27FC236}">
                <a16:creationId xmlns:a16="http://schemas.microsoft.com/office/drawing/2014/main" id="{20E3A08D-2B91-EE8B-CBC6-64189B622F1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C394CA9F-8573-43DB-57C5-B986661EDC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rot="10800000" flipH="1">
            <a:off x="7992616" y="236054"/>
            <a:ext cx="375396" cy="375396"/>
          </a:xfrm>
          <a:prstGeom prst="rect">
            <a:avLst/>
          </a:prstGeom>
          <a:noFill/>
          <a:ln>
            <a:noFill/>
          </a:ln>
        </p:spPr>
      </p:pic>
      <p:pic>
        <p:nvPicPr>
          <p:cNvPr id="19" name="Graphic 18">
            <a:hlinkClick r:id="rId16" action="ppaction://hlinksldjump"/>
            <a:extLst>
              <a:ext uri="{FF2B5EF4-FFF2-40B4-BE49-F238E27FC236}">
                <a16:creationId xmlns:a16="http://schemas.microsoft.com/office/drawing/2014/main" id="{84380D41-1614-FCFB-D819-343E1760E5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C7BC84B0-5689-8D5D-DAFA-867D2373A71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364541" y="2538159"/>
            <a:ext cx="399600" cy="399600"/>
          </a:xfrm>
          <a:prstGeom prst="rect">
            <a:avLst/>
          </a:prstGeom>
        </p:spPr>
      </p:pic>
      <p:pic>
        <p:nvPicPr>
          <p:cNvPr id="21" name="Graphic 20">
            <a:extLst>
              <a:ext uri="{FF2B5EF4-FFF2-40B4-BE49-F238E27FC236}">
                <a16:creationId xmlns:a16="http://schemas.microsoft.com/office/drawing/2014/main" id="{2FE28495-84F2-0B94-DB58-3D51A4A392E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4495800" y="2538159"/>
            <a:ext cx="399600" cy="399600"/>
          </a:xfrm>
          <a:prstGeom prst="rect">
            <a:avLst/>
          </a:prstGeom>
        </p:spPr>
      </p:pic>
      <p:pic>
        <p:nvPicPr>
          <p:cNvPr id="23" name="Graphic 22">
            <a:extLst>
              <a:ext uri="{FF2B5EF4-FFF2-40B4-BE49-F238E27FC236}">
                <a16:creationId xmlns:a16="http://schemas.microsoft.com/office/drawing/2014/main" id="{37F0B0C8-54DB-D6EC-DE95-E784B8F03BD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495800" y="3096964"/>
            <a:ext cx="399600" cy="399600"/>
          </a:xfrm>
          <a:prstGeom prst="rect">
            <a:avLst/>
          </a:prstGeom>
        </p:spPr>
      </p:pic>
      <p:pic>
        <p:nvPicPr>
          <p:cNvPr id="24" name="Graphic 23">
            <a:extLst>
              <a:ext uri="{FF2B5EF4-FFF2-40B4-BE49-F238E27FC236}">
                <a16:creationId xmlns:a16="http://schemas.microsoft.com/office/drawing/2014/main" id="{A940D6B0-016A-7ACB-33A8-3A42FB5BB17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502490" y="3659962"/>
            <a:ext cx="399600" cy="399600"/>
          </a:xfrm>
          <a:prstGeom prst="rect">
            <a:avLst/>
          </a:prstGeom>
        </p:spPr>
      </p:pic>
      <p:grpSp>
        <p:nvGrpSpPr>
          <p:cNvPr id="13" name="Group 12">
            <a:extLst>
              <a:ext uri="{FF2B5EF4-FFF2-40B4-BE49-F238E27FC236}">
                <a16:creationId xmlns:a16="http://schemas.microsoft.com/office/drawing/2014/main" id="{A1B9B02A-60E6-E409-0BE2-3B55328B67A7}"/>
              </a:ext>
            </a:extLst>
          </p:cNvPr>
          <p:cNvGrpSpPr/>
          <p:nvPr/>
        </p:nvGrpSpPr>
        <p:grpSpPr>
          <a:xfrm>
            <a:off x="-1" y="819151"/>
            <a:ext cx="9144000" cy="414970"/>
            <a:chOff x="-1" y="819151"/>
            <a:chExt cx="9144000" cy="414970"/>
          </a:xfrm>
        </p:grpSpPr>
        <p:sp>
          <p:nvSpPr>
            <p:cNvPr id="25" name="Rectangle 24">
              <a:extLst>
                <a:ext uri="{FF2B5EF4-FFF2-40B4-BE49-F238E27FC236}">
                  <a16:creationId xmlns:a16="http://schemas.microsoft.com/office/drawing/2014/main" id="{86CA9634-7AEE-7C44-7BB1-521EBFC78CEC}"/>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ounded Rectangle 21">
              <a:extLst>
                <a:ext uri="{FF2B5EF4-FFF2-40B4-BE49-F238E27FC236}">
                  <a16:creationId xmlns:a16="http://schemas.microsoft.com/office/drawing/2014/main" id="{0B39A6BF-C111-4F39-539B-93187FC843B1}"/>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9" name="Rounded Rectangle 21">
              <a:extLst>
                <a:ext uri="{FF2B5EF4-FFF2-40B4-BE49-F238E27FC236}">
                  <a16:creationId xmlns:a16="http://schemas.microsoft.com/office/drawing/2014/main" id="{3BA5BAC3-9983-7A58-824D-5A6830D960B4}"/>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0" name="Rounded Rectangle 29">
              <a:extLst>
                <a:ext uri="{FF2B5EF4-FFF2-40B4-BE49-F238E27FC236}">
                  <a16:creationId xmlns:a16="http://schemas.microsoft.com/office/drawing/2014/main" id="{0B4C2839-240E-9CCB-3D86-A321BD4A5FF9}"/>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31" name="Rounded Rectangle 30">
              <a:extLst>
                <a:ext uri="{FF2B5EF4-FFF2-40B4-BE49-F238E27FC236}">
                  <a16:creationId xmlns:a16="http://schemas.microsoft.com/office/drawing/2014/main" id="{54A71E21-81DF-B84A-BC26-C1FB7D27EA9C}"/>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32" name="Rounded Rectangle 31">
              <a:extLst>
                <a:ext uri="{FF2B5EF4-FFF2-40B4-BE49-F238E27FC236}">
                  <a16:creationId xmlns:a16="http://schemas.microsoft.com/office/drawing/2014/main" id="{D87A4AFB-ECC1-A486-2C59-EF825B6EBAFE}"/>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3" name="Rounded Rectangle 21">
              <a:extLst>
                <a:ext uri="{FF2B5EF4-FFF2-40B4-BE49-F238E27FC236}">
                  <a16:creationId xmlns:a16="http://schemas.microsoft.com/office/drawing/2014/main" id="{980B1E21-679A-E469-9092-A09098A9FC7F}"/>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36" name="Rounded Rectangle 21">
              <a:extLst>
                <a:ext uri="{FF2B5EF4-FFF2-40B4-BE49-F238E27FC236}">
                  <a16:creationId xmlns:a16="http://schemas.microsoft.com/office/drawing/2014/main" id="{0CE678E8-4567-7D2B-EB87-2A58F0EDF14C}"/>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7" name="Rounded Rectangle 21">
              <a:extLst>
                <a:ext uri="{FF2B5EF4-FFF2-40B4-BE49-F238E27FC236}">
                  <a16:creationId xmlns:a16="http://schemas.microsoft.com/office/drawing/2014/main" id="{A8F16DDC-31E8-5BFE-4CC1-72C0C8D20720}"/>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rPr>
                <a:t>Design </a:t>
              </a:r>
              <a:r>
                <a:rPr lang="nl-NL" sz="600" b="1" dirty="0" err="1">
                  <a:solidFill>
                    <a:srgbClr val="FBB034"/>
                  </a:solidFill>
                </a:rPr>
                <a:t>future</a:t>
              </a:r>
              <a:r>
                <a:rPr lang="nl-NL" sz="600" b="1" dirty="0">
                  <a:solidFill>
                    <a:srgbClr val="FBB034"/>
                  </a:solidFill>
                </a:rPr>
                <a:t> state</a:t>
              </a:r>
            </a:p>
          </p:txBody>
        </p:sp>
        <p:sp>
          <p:nvSpPr>
            <p:cNvPr id="38" name="Oval 37">
              <a:extLst>
                <a:ext uri="{FF2B5EF4-FFF2-40B4-BE49-F238E27FC236}">
                  <a16:creationId xmlns:a16="http://schemas.microsoft.com/office/drawing/2014/main" id="{C9E91BE7-0348-8E34-13CB-FD1C3F98B0E4}"/>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9" name="Oval 38">
              <a:extLst>
                <a:ext uri="{FF2B5EF4-FFF2-40B4-BE49-F238E27FC236}">
                  <a16:creationId xmlns:a16="http://schemas.microsoft.com/office/drawing/2014/main" id="{B481755E-7C44-465B-C2DA-00F3CEDBCA47}"/>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1" name="Straight Connector 40">
              <a:extLst>
                <a:ext uri="{FF2B5EF4-FFF2-40B4-BE49-F238E27FC236}">
                  <a16:creationId xmlns:a16="http://schemas.microsoft.com/office/drawing/2014/main" id="{23CF01E7-A3EA-224E-5AF0-870EA175164D}"/>
                </a:ext>
              </a:extLst>
            </p:cNvPr>
            <p:cNvCxnSpPr>
              <a:stCxn id="39"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2D5619DF-1279-B45C-2DD5-0A419770F7E8}"/>
                </a:ext>
              </a:extLst>
            </p:cNvPr>
            <p:cNvGrpSpPr/>
            <p:nvPr/>
          </p:nvGrpSpPr>
          <p:grpSpPr>
            <a:xfrm>
              <a:off x="2241933" y="888920"/>
              <a:ext cx="517137" cy="275078"/>
              <a:chOff x="2241933" y="888920"/>
              <a:chExt cx="517137" cy="275078"/>
            </a:xfrm>
          </p:grpSpPr>
          <p:sp>
            <p:nvSpPr>
              <p:cNvPr id="70" name="Oval 69">
                <a:extLst>
                  <a:ext uri="{FF2B5EF4-FFF2-40B4-BE49-F238E27FC236}">
                    <a16:creationId xmlns:a16="http://schemas.microsoft.com/office/drawing/2014/main" id="{07641E7D-77FE-23AF-B77E-DBDA8C2AAE39}"/>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71" name="Straight Connector 70">
                <a:extLst>
                  <a:ext uri="{FF2B5EF4-FFF2-40B4-BE49-F238E27FC236}">
                    <a16:creationId xmlns:a16="http://schemas.microsoft.com/office/drawing/2014/main" id="{B28050C4-213D-66AF-DF98-DE1A1E3C8E24}"/>
                  </a:ext>
                </a:extLst>
              </p:cNvPr>
              <p:cNvCxnSpPr>
                <a:stCxn id="70" idx="2"/>
              </p:cNvCxnSpPr>
              <p:nvPr/>
            </p:nvCxnSpPr>
            <p:spPr>
              <a:xfrm flipH="1">
                <a:off x="2241933" y="1026459"/>
                <a:ext cx="242059"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50A77CA0-D2EA-6F7D-6C34-5FC5CD143795}"/>
                </a:ext>
              </a:extLst>
            </p:cNvPr>
            <p:cNvGrpSpPr/>
            <p:nvPr/>
          </p:nvGrpSpPr>
          <p:grpSpPr>
            <a:xfrm>
              <a:off x="7700790" y="888920"/>
              <a:ext cx="449198" cy="275078"/>
              <a:chOff x="2309872" y="888920"/>
              <a:chExt cx="449198" cy="275078"/>
            </a:xfrm>
          </p:grpSpPr>
          <p:sp>
            <p:nvSpPr>
              <p:cNvPr id="66" name="Oval 65">
                <a:extLst>
                  <a:ext uri="{FF2B5EF4-FFF2-40B4-BE49-F238E27FC236}">
                    <a16:creationId xmlns:a16="http://schemas.microsoft.com/office/drawing/2014/main" id="{281235B4-1B71-B3CE-BE3C-6FBA8D48662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9" name="Straight Connector 68">
                <a:extLst>
                  <a:ext uri="{FF2B5EF4-FFF2-40B4-BE49-F238E27FC236}">
                    <a16:creationId xmlns:a16="http://schemas.microsoft.com/office/drawing/2014/main" id="{F0FFF391-BE57-7343-CE83-EAEF546A811E}"/>
                  </a:ext>
                </a:extLst>
              </p:cNvPr>
              <p:cNvCxnSpPr>
                <a:cxnSpLocks/>
                <a:stCxn id="6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BB3C14E8-AA02-F784-CD61-BCD1F489945F}"/>
                </a:ext>
              </a:extLst>
            </p:cNvPr>
            <p:cNvGrpSpPr/>
            <p:nvPr/>
          </p:nvGrpSpPr>
          <p:grpSpPr>
            <a:xfrm>
              <a:off x="6863508" y="888920"/>
              <a:ext cx="412785" cy="275078"/>
              <a:chOff x="2346285" y="888920"/>
              <a:chExt cx="412785" cy="275078"/>
            </a:xfrm>
          </p:grpSpPr>
          <p:sp>
            <p:nvSpPr>
              <p:cNvPr id="64" name="Oval 63">
                <a:extLst>
                  <a:ext uri="{FF2B5EF4-FFF2-40B4-BE49-F238E27FC236}">
                    <a16:creationId xmlns:a16="http://schemas.microsoft.com/office/drawing/2014/main" id="{AAD3DAE0-AD24-30A3-1ADD-3BF7C66FDC5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5" name="Straight Connector 64">
                <a:extLst>
                  <a:ext uri="{FF2B5EF4-FFF2-40B4-BE49-F238E27FC236}">
                    <a16:creationId xmlns:a16="http://schemas.microsoft.com/office/drawing/2014/main" id="{F70245C1-4A59-C8D1-6137-2E81E5A90117}"/>
                  </a:ext>
                </a:extLst>
              </p:cNvPr>
              <p:cNvCxnSpPr>
                <a:cxnSpLocks/>
                <a:stCxn id="64"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9F980811-B4E2-23EF-46E0-F2BA925BAED7}"/>
                </a:ext>
              </a:extLst>
            </p:cNvPr>
            <p:cNvGrpSpPr/>
            <p:nvPr/>
          </p:nvGrpSpPr>
          <p:grpSpPr>
            <a:xfrm>
              <a:off x="5690212" y="888920"/>
              <a:ext cx="417664" cy="275078"/>
              <a:chOff x="2341406" y="888920"/>
              <a:chExt cx="417664" cy="275078"/>
            </a:xfrm>
          </p:grpSpPr>
          <p:sp>
            <p:nvSpPr>
              <p:cNvPr id="59" name="Oval 58">
                <a:extLst>
                  <a:ext uri="{FF2B5EF4-FFF2-40B4-BE49-F238E27FC236}">
                    <a16:creationId xmlns:a16="http://schemas.microsoft.com/office/drawing/2014/main" id="{E786B5B7-6C77-32C8-FCEF-2D1F3D489E2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60" name="Straight Connector 59">
                <a:extLst>
                  <a:ext uri="{FF2B5EF4-FFF2-40B4-BE49-F238E27FC236}">
                    <a16:creationId xmlns:a16="http://schemas.microsoft.com/office/drawing/2014/main" id="{CCE1B221-0535-9EC8-9EE8-40316F5EDDD6}"/>
                  </a:ext>
                </a:extLst>
              </p:cNvPr>
              <p:cNvCxnSpPr>
                <a:cxnSpLocks/>
                <a:stCxn id="59"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FB705769-1605-EF24-DEF2-8EB895FD2826}"/>
                </a:ext>
              </a:extLst>
            </p:cNvPr>
            <p:cNvGrpSpPr/>
            <p:nvPr/>
          </p:nvGrpSpPr>
          <p:grpSpPr>
            <a:xfrm>
              <a:off x="4411504" y="888920"/>
              <a:ext cx="438181" cy="275078"/>
              <a:chOff x="2320889" y="888920"/>
              <a:chExt cx="438181" cy="275078"/>
            </a:xfrm>
          </p:grpSpPr>
          <p:sp>
            <p:nvSpPr>
              <p:cNvPr id="56" name="Oval 55">
                <a:extLst>
                  <a:ext uri="{FF2B5EF4-FFF2-40B4-BE49-F238E27FC236}">
                    <a16:creationId xmlns:a16="http://schemas.microsoft.com/office/drawing/2014/main" id="{B5A6702D-3B2E-C865-6C1C-A7128552774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8" name="Straight Connector 57">
                <a:extLst>
                  <a:ext uri="{FF2B5EF4-FFF2-40B4-BE49-F238E27FC236}">
                    <a16:creationId xmlns:a16="http://schemas.microsoft.com/office/drawing/2014/main" id="{EA90C2B5-9D0A-CA5A-D5DA-0995E13668A1}"/>
                  </a:ext>
                </a:extLst>
              </p:cNvPr>
              <p:cNvCxnSpPr>
                <a:cxnSpLocks/>
                <a:stCxn id="56"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09983061-B27F-F739-1DF7-5C780C65F6FD}"/>
                </a:ext>
              </a:extLst>
            </p:cNvPr>
            <p:cNvGrpSpPr/>
            <p:nvPr/>
          </p:nvGrpSpPr>
          <p:grpSpPr>
            <a:xfrm>
              <a:off x="3403904" y="888920"/>
              <a:ext cx="405130" cy="275078"/>
              <a:chOff x="2353940" y="888920"/>
              <a:chExt cx="405130" cy="275078"/>
            </a:xfrm>
          </p:grpSpPr>
          <p:sp>
            <p:nvSpPr>
              <p:cNvPr id="48" name="Oval 47">
                <a:extLst>
                  <a:ext uri="{FF2B5EF4-FFF2-40B4-BE49-F238E27FC236}">
                    <a16:creationId xmlns:a16="http://schemas.microsoft.com/office/drawing/2014/main" id="{3CE37C12-8E53-8833-A109-3B30779FC5D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5" name="Straight Connector 54">
                <a:extLst>
                  <a:ext uri="{FF2B5EF4-FFF2-40B4-BE49-F238E27FC236}">
                    <a16:creationId xmlns:a16="http://schemas.microsoft.com/office/drawing/2014/main" id="{3B7247EB-893C-5DF5-EC98-3AB426B6EC92}"/>
                  </a:ext>
                </a:extLst>
              </p:cNvPr>
              <p:cNvCxnSpPr>
                <a:cxnSpLocks/>
                <a:stCxn id="4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1874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11E47499-769D-DC72-E7B7-7E00D7996E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6" name="think-cell data - do not delete" hidden="1">
                        <a:extLst>
                          <a:ext uri="{FF2B5EF4-FFF2-40B4-BE49-F238E27FC236}">
                            <a16:creationId xmlns:a16="http://schemas.microsoft.com/office/drawing/2014/main" id="{11E47499-769D-DC72-E7B7-7E00D7996E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C644CF2E-7BA4-B521-5462-88764CCE1C80}"/>
              </a:ext>
            </a:extLst>
          </p:cNvPr>
          <p:cNvSpPr txBox="1"/>
          <p:nvPr/>
        </p:nvSpPr>
        <p:spPr>
          <a:xfrm>
            <a:off x="444533" y="2368004"/>
            <a:ext cx="8466762" cy="2143792"/>
          </a:xfrm>
          <a:prstGeom prst="rect">
            <a:avLst/>
          </a:prstGeom>
          <a:noFill/>
        </p:spPr>
        <p:txBody>
          <a:bodyPr wrap="square" lIns="91440" tIns="45720" rIns="91440" bIns="45720" anchor="t">
            <a:spAutoFit/>
          </a:bodyPr>
          <a:lstStyle/>
          <a:p>
            <a:pPr marL="449263" indent="-376238">
              <a:lnSpc>
                <a:spcPct val="150000"/>
              </a:lnSpc>
              <a:buFont typeface="Arial" panose="020B0604020202020204" pitchFamily="34" charset="0"/>
              <a:buChar char="•"/>
            </a:pPr>
            <a:r>
              <a:rPr lang="en-US" sz="900" b="1" dirty="0">
                <a:solidFill>
                  <a:schemeClr val="tx2"/>
                </a:solidFill>
                <a:latin typeface="Verdana Pro"/>
                <a:cs typeface="Verdana Pro Semibold" panose="020F0502020204030204" pitchFamily="34" charset="0"/>
              </a:rPr>
              <a:t>Choosing one of three possible 2D barcode types, which determines the right syntax</a:t>
            </a:r>
            <a:endParaRPr lang="en-US" dirty="0">
              <a:solidFill>
                <a:schemeClr val="tx2"/>
              </a:solidFill>
              <a:latin typeface="Verdana Pro"/>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92075" indent="-19050">
              <a:lnSpc>
                <a:spcPct val="150000"/>
              </a:lnSpc>
              <a:buFont typeface="Wingdings" panose="05000000000000000000" pitchFamily="2" charset="2"/>
              <a:buChar char="à"/>
            </a:pPr>
            <a:r>
              <a:rPr lang="en-US" sz="900" dirty="0">
                <a:solidFill>
                  <a:schemeClr val="tx2"/>
                </a:solidFill>
                <a:latin typeface="Verdana Pro"/>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6"/>
              </a:rPr>
              <a:t>2D Barcodes Factsheet</a:t>
            </a:r>
            <a:r>
              <a:rPr lang="en-US" sz="900" dirty="0">
                <a:solidFill>
                  <a:schemeClr val="tx2"/>
                </a:solidFill>
                <a:latin typeface="Verdana Pro"/>
                <a:cs typeface="Verdana Pro Semibold" panose="020F0502020204030204" pitchFamily="34" charset="0"/>
                <a:sym typeface="Wingdings" panose="05000000000000000000" pitchFamily="2" charset="2"/>
              </a:rPr>
              <a:t>,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7"/>
              </a:rPr>
              <a:t>Barcode Explorer</a:t>
            </a:r>
            <a:r>
              <a:rPr lang="en-US" sz="900" dirty="0">
                <a:solidFill>
                  <a:schemeClr val="tx2"/>
                </a:solidFill>
                <a:latin typeface="Verdana Pro"/>
                <a:cs typeface="Verdana Pro Semibold" panose="020F0502020204030204" pitchFamily="34" charset="0"/>
                <a:sym typeface="Wingdings" panose="05000000000000000000" pitchFamily="2" charset="2"/>
              </a:rPr>
              <a:t> and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8"/>
              </a:rPr>
              <a:t>Retail POS Guide– section 4.5</a:t>
            </a:r>
            <a:r>
              <a:rPr lang="en-US" sz="900" dirty="0">
                <a:solidFill>
                  <a:schemeClr val="tx2"/>
                </a:solidFill>
                <a:latin typeface="Verdana Pro"/>
                <a:cs typeface="Verdana Pro Semibold" panose="020F0502020204030204" pitchFamily="34" charset="0"/>
                <a:sym typeface="Wingdings" panose="05000000000000000000" pitchFamily="2" charset="2"/>
              </a:rPr>
              <a:t> for more information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on</a:t>
            </a:r>
            <a:r>
              <a:rPr lang="en-US" sz="900" dirty="0">
                <a:solidFill>
                  <a:schemeClr val="tx2"/>
                </a:solidFill>
                <a:latin typeface="Verdana Pro"/>
                <a:cs typeface="Verdana Pro Semibold" panose="020F0502020204030204" pitchFamily="34" charset="0"/>
                <a:sym typeface="Wingdings" panose="05000000000000000000" pitchFamily="2" charset="2"/>
              </a:rPr>
              <a:t> barcode types.</a:t>
            </a:r>
            <a:endParaRPr lang="en-US" sz="900" dirty="0">
              <a:solidFill>
                <a:schemeClr val="tx2"/>
              </a:solidFill>
              <a:latin typeface="Verdana Pro"/>
              <a:cs typeface="Verdana Pro Semibold" panose="020F0502020204030204" pitchFamily="34" charset="0"/>
            </a:endParaRPr>
          </a:p>
          <a:p>
            <a:pPr marL="92075" indent="-19050">
              <a:lnSpc>
                <a:spcPct val="150000"/>
              </a:lnSpc>
            </a:pPr>
            <a:r>
              <a:rPr lang="en-US" sz="900" dirty="0">
                <a:solidFill>
                  <a:schemeClr val="tx2"/>
                </a:solidFill>
                <a:latin typeface="Verdana Pro"/>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9"/>
              </a:rPr>
              <a:t>GS1 General Specifications - sections 5.6-5.10</a:t>
            </a:r>
            <a:r>
              <a:rPr lang="en-US" sz="900" dirty="0">
                <a:solidFill>
                  <a:schemeClr val="tx2"/>
                </a:solidFill>
                <a:latin typeface="Verdana Pro"/>
                <a:cs typeface="Verdana Pro Semibold" panose="020F0502020204030204" pitchFamily="34" charset="0"/>
                <a:sym typeface="Wingdings" panose="05000000000000000000" pitchFamily="2" charset="2"/>
              </a:rPr>
              <a:t> for more information about 2D features and symbology.</a:t>
            </a:r>
            <a:endParaRPr lang="en-US" sz="900" dirty="0">
              <a:solidFill>
                <a:schemeClr val="tx2"/>
              </a:solidFill>
              <a:latin typeface="Verdana Pro" panose="020B0604030504040204" pitchFamily="34" charset="0"/>
              <a:cs typeface="Verdana Pro Semibold" panose="020F0502020204030204" pitchFamily="34" charset="0"/>
            </a:endParaRPr>
          </a:p>
        </p:txBody>
      </p:sp>
      <p:grpSp>
        <p:nvGrpSpPr>
          <p:cNvPr id="38" name="Group 37">
            <a:extLst>
              <a:ext uri="{FF2B5EF4-FFF2-40B4-BE49-F238E27FC236}">
                <a16:creationId xmlns:a16="http://schemas.microsoft.com/office/drawing/2014/main" id="{D0F271AB-B17E-B10C-7EFB-1AF5BF33F4A7}"/>
              </a:ext>
            </a:extLst>
          </p:cNvPr>
          <p:cNvGrpSpPr/>
          <p:nvPr/>
        </p:nvGrpSpPr>
        <p:grpSpPr>
          <a:xfrm>
            <a:off x="6217207" y="2733097"/>
            <a:ext cx="2607740" cy="1121997"/>
            <a:chOff x="5148023" y="2482872"/>
            <a:chExt cx="2607740" cy="1121997"/>
          </a:xfrm>
        </p:grpSpPr>
        <p:sp>
          <p:nvSpPr>
            <p:cNvPr id="21" name="Text Placeholder 5">
              <a:extLst>
                <a:ext uri="{FF2B5EF4-FFF2-40B4-BE49-F238E27FC236}">
                  <a16:creationId xmlns:a16="http://schemas.microsoft.com/office/drawing/2014/main" id="{60C45669-EFE0-32C6-D4F8-26A174F03348}"/>
                </a:ext>
              </a:extLst>
            </p:cNvPr>
            <p:cNvSpPr txBox="1">
              <a:spLocks noChangeAspect="1"/>
            </p:cNvSpPr>
            <p:nvPr/>
          </p:nvSpPr>
          <p:spPr>
            <a:xfrm flipH="1">
              <a:off x="5148023" y="2993498"/>
              <a:ext cx="2607740" cy="611371"/>
            </a:xfrm>
            <a:prstGeom prst="rect">
              <a:avLst/>
            </a:prstGeom>
          </p:spPr>
          <p:txBody>
            <a:bodyPr/>
            <a:lstStyle>
              <a:defPPr>
                <a:defRPr lang="en-US"/>
              </a:defPPr>
              <a:lvl1pPr marL="171450" marR="0" indent="-171450" defTabSz="609525" fontAlgn="base">
                <a:lnSpc>
                  <a:spcPct val="110000"/>
                </a:lnSpc>
                <a:spcBef>
                  <a:spcPts val="533"/>
                </a:spcBef>
                <a:spcAft>
                  <a:spcPct val="0"/>
                </a:spcAft>
                <a:buClr>
                  <a:schemeClr val="tx2"/>
                </a:buClr>
                <a:buSzTx/>
                <a:buFont typeface="Wingdings" panose="05000000000000000000" pitchFamily="2" charset="2"/>
                <a:buChar char="§"/>
                <a:tabLst/>
                <a:defRPr sz="825" b="0" i="0" baseline="0">
                  <a:solidFill>
                    <a:schemeClr val="tx2"/>
                  </a:solidFill>
                  <a:latin typeface="Verdana"/>
                  <a:ea typeface="ＭＳ Ｐゴシック" charset="0"/>
                  <a:cs typeface="Verdana"/>
                </a:defRPr>
              </a:lvl1pPr>
              <a:lvl2pPr marL="743981" marR="0" indent="-380990" defTabSz="609525" fontAlgn="base">
                <a:lnSpc>
                  <a:spcPct val="110000"/>
                </a:lnSpc>
                <a:spcBef>
                  <a:spcPts val="533"/>
                </a:spcBef>
                <a:spcAft>
                  <a:spcPct val="0"/>
                </a:spcAft>
                <a:buClr>
                  <a:schemeClr val="accent1"/>
                </a:buClr>
                <a:buSzTx/>
                <a:buFont typeface="Lucida Grande"/>
                <a:buChar char="­"/>
                <a:tabLst/>
                <a:defRPr sz="2267" b="0" i="0">
                  <a:solidFill>
                    <a:schemeClr val="tx2"/>
                  </a:solidFill>
                  <a:latin typeface="Verdana"/>
                  <a:ea typeface="ＭＳ Ｐゴシック" charset="0"/>
                  <a:cs typeface="Verdana"/>
                </a:defRPr>
              </a:lvl2pPr>
              <a:lvl3pPr marL="1099173" indent="-380990" defTabSz="609525" fontAlgn="base">
                <a:lnSpc>
                  <a:spcPct val="110000"/>
                </a:lnSpc>
                <a:spcBef>
                  <a:spcPts val="533"/>
                </a:spcBef>
                <a:spcAft>
                  <a:spcPct val="0"/>
                </a:spcAft>
                <a:buClr>
                  <a:schemeClr val="accent1"/>
                </a:buClr>
                <a:buFont typeface="Arial"/>
                <a:buChar char="•"/>
                <a:defRPr sz="2267" b="0" i="0">
                  <a:solidFill>
                    <a:schemeClr val="tx2"/>
                  </a:solidFill>
                  <a:latin typeface="Verdana"/>
                  <a:ea typeface="ＭＳ Ｐゴシック" charset="0"/>
                  <a:cs typeface="Verdana"/>
                </a:defRPr>
              </a:lvl3pPr>
              <a:lvl4pPr marL="1401565" indent="-304763" defTabSz="609525" fontAlgn="base">
                <a:lnSpc>
                  <a:spcPct val="110000"/>
                </a:lnSpc>
                <a:spcBef>
                  <a:spcPts val="533"/>
                </a:spcBef>
                <a:spcAft>
                  <a:spcPct val="0"/>
                </a:spcAft>
                <a:buClr>
                  <a:schemeClr val="accent1"/>
                </a:buClr>
                <a:buFont typeface="Lucida Grande"/>
                <a:buChar char="­"/>
                <a:defRPr sz="2267" b="0" i="0">
                  <a:solidFill>
                    <a:schemeClr val="tx2"/>
                  </a:solidFill>
                  <a:latin typeface="Verdana"/>
                  <a:ea typeface="ＭＳ Ｐゴシック" charset="0"/>
                  <a:cs typeface="Verdana"/>
                </a:defRPr>
              </a:lvl4pPr>
              <a:lvl5pPr marL="1689558" indent="-304763" defTabSz="609525" fontAlgn="base">
                <a:lnSpc>
                  <a:spcPct val="110000"/>
                </a:lnSpc>
                <a:spcBef>
                  <a:spcPts val="533"/>
                </a:spcBef>
                <a:spcAft>
                  <a:spcPct val="0"/>
                </a:spcAft>
                <a:buClr>
                  <a:schemeClr val="accent1"/>
                </a:buClr>
                <a:buSzPct val="100000"/>
                <a:buFont typeface="Arial"/>
                <a:buChar char="•"/>
                <a:defRPr sz="2267" b="0" i="0">
                  <a:solidFill>
                    <a:schemeClr val="tx2"/>
                  </a:solidFill>
                  <a:latin typeface="Verdana"/>
                  <a:ea typeface="ＭＳ Ｐゴシック" charset="0"/>
                  <a:cs typeface="Verdana"/>
                </a:defRPr>
              </a:lvl5pPr>
              <a:lvl6pPr marL="3352388" indent="-304763" defTabSz="609525">
                <a:spcBef>
                  <a:spcPct val="20000"/>
                </a:spcBef>
                <a:buFont typeface="Arial"/>
                <a:buChar char="•"/>
                <a:defRPr sz="2667"/>
              </a:lvl6pPr>
              <a:lvl7pPr marL="3961913" indent="-304763" defTabSz="609525">
                <a:spcBef>
                  <a:spcPct val="20000"/>
                </a:spcBef>
                <a:buFont typeface="Arial"/>
                <a:buChar char="•"/>
                <a:defRPr sz="2667"/>
              </a:lvl7pPr>
              <a:lvl8pPr marL="4571439" indent="-304763" defTabSz="609525">
                <a:spcBef>
                  <a:spcPct val="20000"/>
                </a:spcBef>
                <a:buFont typeface="Arial"/>
                <a:buChar char="•"/>
                <a:defRPr sz="2667"/>
              </a:lvl8pPr>
              <a:lvl9pPr marL="5180965" indent="-304763" defTabSz="609525">
                <a:spcBef>
                  <a:spcPct val="20000"/>
                </a:spcBef>
                <a:buFont typeface="Arial"/>
                <a:buChar char="•"/>
                <a:defRPr sz="2667"/>
              </a:lvl9pPr>
            </a:lstStyle>
            <a:p>
              <a:r>
                <a:rPr lang="en-US" sz="700" dirty="0"/>
                <a:t>Useful in supply chain applications where consumer engagement is not a requirement.</a:t>
              </a:r>
            </a:p>
            <a:p>
              <a:r>
                <a:rPr lang="en-US" sz="700" dirty="0"/>
                <a:t>Requires an app to scan with a smartphone</a:t>
              </a:r>
            </a:p>
            <a:p>
              <a:endParaRPr lang="en-US" dirty="0"/>
            </a:p>
          </p:txBody>
        </p:sp>
        <p:sp>
          <p:nvSpPr>
            <p:cNvPr id="31" name="Text Placeholder 4">
              <a:extLst>
                <a:ext uri="{FF2B5EF4-FFF2-40B4-BE49-F238E27FC236}">
                  <a16:creationId xmlns:a16="http://schemas.microsoft.com/office/drawing/2014/main" id="{C053AA84-E49A-AC65-BD48-779AB25FD2BF}"/>
                </a:ext>
              </a:extLst>
            </p:cNvPr>
            <p:cNvSpPr txBox="1">
              <a:spLocks noChangeAspect="1"/>
            </p:cNvSpPr>
            <p:nvPr/>
          </p:nvSpPr>
          <p:spPr>
            <a:xfrm flipH="1">
              <a:off x="5596062" y="2765196"/>
              <a:ext cx="1589242"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latin typeface="Verdana Pro"/>
                  <a:ea typeface="+mn-ea"/>
                </a:rPr>
                <a:t>GS1 </a:t>
              </a:r>
              <a:r>
                <a:rPr lang="en-US" sz="900" b="1" err="1">
                  <a:latin typeface="Verdana Pro"/>
                  <a:ea typeface="+mn-ea"/>
                </a:rPr>
                <a:t>DataMatrix</a:t>
              </a:r>
              <a:endParaRPr lang="en-US" sz="900" b="1">
                <a:latin typeface="Verdana Pro"/>
                <a:ea typeface="+mn-ea"/>
              </a:endParaRPr>
            </a:p>
          </p:txBody>
        </p:sp>
        <p:pic>
          <p:nvPicPr>
            <p:cNvPr id="37" name="Picture 36" descr="Shape&#10;&#10;Description automatically generated with medium confidence">
              <a:extLst>
                <a:ext uri="{FF2B5EF4-FFF2-40B4-BE49-F238E27FC236}">
                  <a16:creationId xmlns:a16="http://schemas.microsoft.com/office/drawing/2014/main" id="{14E41707-4C4B-57FC-3CFD-3F3A351FD1B9}"/>
                </a:ext>
              </a:extLst>
            </p:cNvPr>
            <p:cNvPicPr>
              <a:picLocks noChangeAspect="1"/>
            </p:cNvPicPr>
            <p:nvPr/>
          </p:nvPicPr>
          <p:blipFill rotWithShape="1">
            <a:blip r:embed="rId10">
              <a:extLst>
                <a:ext uri="{28A0092B-C50C-407E-A947-70E740481C1C}">
                  <a14:useLocalDpi xmlns:a14="http://schemas.microsoft.com/office/drawing/2010/main" val="0"/>
                </a:ext>
              </a:extLst>
            </a:blip>
            <a:srcRect b="34224"/>
            <a:stretch/>
          </p:blipFill>
          <p:spPr>
            <a:xfrm>
              <a:off x="6286606" y="2482872"/>
              <a:ext cx="516250" cy="271657"/>
            </a:xfrm>
            <a:prstGeom prst="rect">
              <a:avLst/>
            </a:prstGeom>
          </p:spPr>
        </p:pic>
      </p:grpSp>
      <p:sp>
        <p:nvSpPr>
          <p:cNvPr id="72" name="Rectangle 71">
            <a:extLst>
              <a:ext uri="{FF2B5EF4-FFF2-40B4-BE49-F238E27FC236}">
                <a16:creationId xmlns:a16="http://schemas.microsoft.com/office/drawing/2014/main" id="{5B81F2BA-F35B-CDF2-CF4C-0D81354A5A0F}"/>
              </a:ext>
            </a:extLst>
          </p:cNvPr>
          <p:cNvSpPr/>
          <p:nvPr/>
        </p:nvSpPr>
        <p:spPr>
          <a:xfrm>
            <a:off x="-1" y="1232997"/>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3</a:t>
            </a:r>
            <a:r>
              <a:rPr lang="en-US" sz="1400" dirty="0">
                <a:latin typeface="Verdana Pro" panose="020B0704030504040204" pitchFamily="34" charset="0"/>
              </a:rPr>
              <a:t> – Design future state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3.2</a:t>
            </a:r>
            <a:r>
              <a:rPr lang="en-US" sz="1400" dirty="0">
                <a:latin typeface="Verdana Pro" panose="020B0704030504040204" pitchFamily="34" charset="0"/>
              </a:rPr>
              <a:t> – Choose the right barcode and syntax</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6899"/>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Explore the different 2D barcodes to determine which one fits best with your selected business objectives. The choice of the barcode determines the right syntax.</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6899"/>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090305"/>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7379"/>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endPar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2294"/>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4197" y="941425"/>
              <a:ext cx="228600" cy="228600"/>
            </a:xfrm>
            <a:prstGeom prst="rect">
              <a:avLst/>
            </a:prstGeom>
          </p:spPr>
        </p:pic>
      </p:grpSp>
      <p:cxnSp>
        <p:nvCxnSpPr>
          <p:cNvPr id="19" name="Straight Connector 18">
            <a:extLst>
              <a:ext uri="{FF2B5EF4-FFF2-40B4-BE49-F238E27FC236}">
                <a16:creationId xmlns:a16="http://schemas.microsoft.com/office/drawing/2014/main" id="{24A5AF2D-3B1B-1398-EE53-9FF0CAD2AAD7}"/>
              </a:ext>
            </a:extLst>
          </p:cNvPr>
          <p:cNvCxnSpPr>
            <a:cxnSpLocks/>
          </p:cNvCxnSpPr>
          <p:nvPr/>
        </p:nvCxnSpPr>
        <p:spPr>
          <a:xfrm>
            <a:off x="582190" y="3891200"/>
            <a:ext cx="5693620" cy="0"/>
          </a:xfrm>
          <a:prstGeom prst="line">
            <a:avLst/>
          </a:prstGeom>
          <a:ln w="19050">
            <a:solidFill>
              <a:schemeClr val="tx1">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4F43C8-B14B-776D-696E-54592B31A56F}"/>
              </a:ext>
            </a:extLst>
          </p:cNvPr>
          <p:cNvCxnSpPr>
            <a:cxnSpLocks/>
          </p:cNvCxnSpPr>
          <p:nvPr/>
        </p:nvCxnSpPr>
        <p:spPr>
          <a:xfrm>
            <a:off x="6275810" y="3891200"/>
            <a:ext cx="2470196" cy="0"/>
          </a:xfrm>
          <a:prstGeom prst="line">
            <a:avLst/>
          </a:prstGeom>
          <a:ln w="19050">
            <a:solidFill>
              <a:schemeClr val="tx1">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EEF6361-F24F-33EF-5FB4-C08950EE5070}"/>
              </a:ext>
            </a:extLst>
          </p:cNvPr>
          <p:cNvSpPr/>
          <p:nvPr/>
        </p:nvSpPr>
        <p:spPr>
          <a:xfrm>
            <a:off x="2250476" y="3800202"/>
            <a:ext cx="1571586" cy="205995"/>
          </a:xfrm>
          <a:prstGeom prst="rect">
            <a:avLst/>
          </a:prstGeom>
          <a:solidFill>
            <a:schemeClr val="bg1"/>
          </a:solidFill>
        </p:spPr>
        <p:txBody>
          <a:bodyPr wrap="square" anchor="ctr">
            <a:noAutofit/>
          </a:bodyPr>
          <a:lstStyle/>
          <a:p>
            <a:pPr algn="ctr">
              <a:defRPr/>
            </a:pPr>
            <a:r>
              <a:rPr lang="en-US" altLang="nl-NL" sz="700" b="1">
                <a:solidFill>
                  <a:schemeClr val="tx1">
                    <a:lumMod val="40000"/>
                    <a:lumOff val="60000"/>
                  </a:schemeClr>
                </a:solidFill>
                <a:ea typeface="Times New Roman" panose="02020603050405020304" pitchFamily="18" charset="0"/>
              </a:rPr>
              <a:t>GS1 Digital Link syntax</a:t>
            </a:r>
          </a:p>
        </p:txBody>
      </p:sp>
      <p:sp>
        <p:nvSpPr>
          <p:cNvPr id="33" name="Rectangle 32">
            <a:extLst>
              <a:ext uri="{FF2B5EF4-FFF2-40B4-BE49-F238E27FC236}">
                <a16:creationId xmlns:a16="http://schemas.microsoft.com/office/drawing/2014/main" id="{973D3A52-CF71-8BC5-C6E2-058CB50DD2D7}"/>
              </a:ext>
            </a:extLst>
          </p:cNvPr>
          <p:cNvSpPr/>
          <p:nvPr/>
        </p:nvSpPr>
        <p:spPr>
          <a:xfrm>
            <a:off x="6726457" y="3768716"/>
            <a:ext cx="1589242" cy="237481"/>
          </a:xfrm>
          <a:prstGeom prst="rect">
            <a:avLst/>
          </a:prstGeom>
          <a:solidFill>
            <a:schemeClr val="bg1"/>
          </a:solidFill>
        </p:spPr>
        <p:txBody>
          <a:bodyPr wrap="square" anchor="ctr">
            <a:noAutofit/>
          </a:bodyPr>
          <a:lstStyle/>
          <a:p>
            <a:pPr algn="ctr">
              <a:defRPr/>
            </a:pPr>
            <a:r>
              <a:rPr lang="en-US" altLang="nl-NL" sz="700" b="1">
                <a:solidFill>
                  <a:schemeClr val="tx1">
                    <a:lumMod val="40000"/>
                    <a:lumOff val="60000"/>
                  </a:schemeClr>
                </a:solidFill>
                <a:ea typeface="Times New Roman" panose="02020603050405020304" pitchFamily="18" charset="0"/>
              </a:rPr>
              <a:t>GS1 element string syntax</a:t>
            </a:r>
          </a:p>
        </p:txBody>
      </p:sp>
      <p:grpSp>
        <p:nvGrpSpPr>
          <p:cNvPr id="42" name="Group 41">
            <a:extLst>
              <a:ext uri="{FF2B5EF4-FFF2-40B4-BE49-F238E27FC236}">
                <a16:creationId xmlns:a16="http://schemas.microsoft.com/office/drawing/2014/main" id="{4C632578-DEF1-9EED-A49C-F65B3283C449}"/>
              </a:ext>
            </a:extLst>
          </p:cNvPr>
          <p:cNvGrpSpPr/>
          <p:nvPr/>
        </p:nvGrpSpPr>
        <p:grpSpPr>
          <a:xfrm>
            <a:off x="440793" y="2733097"/>
            <a:ext cx="2485320" cy="1121997"/>
            <a:chOff x="987729" y="2485402"/>
            <a:chExt cx="2485320" cy="1121997"/>
          </a:xfrm>
        </p:grpSpPr>
        <p:sp>
          <p:nvSpPr>
            <p:cNvPr id="24" name="Text Placeholder 7">
              <a:extLst>
                <a:ext uri="{FF2B5EF4-FFF2-40B4-BE49-F238E27FC236}">
                  <a16:creationId xmlns:a16="http://schemas.microsoft.com/office/drawing/2014/main" id="{E89A8E00-1233-BC76-FA00-866192F50531}"/>
                </a:ext>
              </a:extLst>
            </p:cNvPr>
            <p:cNvSpPr txBox="1">
              <a:spLocks noChangeAspect="1"/>
            </p:cNvSpPr>
            <p:nvPr/>
          </p:nvSpPr>
          <p:spPr>
            <a:xfrm flipH="1">
              <a:off x="987729" y="2993498"/>
              <a:ext cx="2485320" cy="613901"/>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buClr>
                  <a:schemeClr val="tx2"/>
                </a:buClr>
                <a:buFont typeface="Wingdings" panose="05000000000000000000" pitchFamily="2" charset="2"/>
                <a:buChar char="§"/>
              </a:pPr>
              <a:r>
                <a:rPr lang="en-US" sz="700" dirty="0"/>
                <a:t>Only 2D barcode that can be scanned by consumers with all smartphone cameras.</a:t>
              </a:r>
            </a:p>
            <a:p>
              <a:pPr marL="171450" indent="-171450">
                <a:buClr>
                  <a:schemeClr val="tx2"/>
                </a:buClr>
                <a:buFont typeface="Wingdings" panose="05000000000000000000" pitchFamily="2" charset="2"/>
                <a:buChar char="§"/>
              </a:pPr>
              <a:r>
                <a:rPr lang="en-US" sz="700" dirty="0"/>
                <a:t>Connects to the web.</a:t>
              </a:r>
            </a:p>
          </p:txBody>
        </p:sp>
        <p:sp>
          <p:nvSpPr>
            <p:cNvPr id="25" name="Text Placeholder 4">
              <a:extLst>
                <a:ext uri="{FF2B5EF4-FFF2-40B4-BE49-F238E27FC236}">
                  <a16:creationId xmlns:a16="http://schemas.microsoft.com/office/drawing/2014/main" id="{FEBD43DC-4D86-A224-EED0-C954899D0E19}"/>
                </a:ext>
              </a:extLst>
            </p:cNvPr>
            <p:cNvSpPr txBox="1">
              <a:spLocks noChangeAspect="1"/>
            </p:cNvSpPr>
            <p:nvPr/>
          </p:nvSpPr>
          <p:spPr>
            <a:xfrm flipH="1">
              <a:off x="1617794" y="2765196"/>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latin typeface="Verdana Pro"/>
                  <a:ea typeface="+mn-ea"/>
                </a:rPr>
                <a:t>QR Code</a:t>
              </a:r>
            </a:p>
          </p:txBody>
        </p:sp>
        <p:pic>
          <p:nvPicPr>
            <p:cNvPr id="34" name="Picture 33" descr="Shape&#10;&#10;Description automatically generated with medium confidence">
              <a:extLst>
                <a:ext uri="{FF2B5EF4-FFF2-40B4-BE49-F238E27FC236}">
                  <a16:creationId xmlns:a16="http://schemas.microsoft.com/office/drawing/2014/main" id="{0D3AAF72-1243-CDAB-06EB-63414333FAD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37136" y="2485402"/>
              <a:ext cx="333249" cy="266599"/>
            </a:xfrm>
            <a:prstGeom prst="rect">
              <a:avLst/>
            </a:prstGeom>
          </p:spPr>
        </p:pic>
      </p:grpSp>
      <p:grpSp>
        <p:nvGrpSpPr>
          <p:cNvPr id="39" name="Group 38">
            <a:extLst>
              <a:ext uri="{FF2B5EF4-FFF2-40B4-BE49-F238E27FC236}">
                <a16:creationId xmlns:a16="http://schemas.microsoft.com/office/drawing/2014/main" id="{362025CA-B301-76DF-B1EE-E11B7F13BCBB}"/>
              </a:ext>
            </a:extLst>
          </p:cNvPr>
          <p:cNvGrpSpPr/>
          <p:nvPr/>
        </p:nvGrpSpPr>
        <p:grpSpPr>
          <a:xfrm>
            <a:off x="3329000" y="2733097"/>
            <a:ext cx="2485320" cy="1119470"/>
            <a:chOff x="2709540" y="2485401"/>
            <a:chExt cx="2485320" cy="1119470"/>
          </a:xfrm>
        </p:grpSpPr>
        <p:sp>
          <p:nvSpPr>
            <p:cNvPr id="23" name="Text Placeholder 6">
              <a:extLst>
                <a:ext uri="{FF2B5EF4-FFF2-40B4-BE49-F238E27FC236}">
                  <a16:creationId xmlns:a16="http://schemas.microsoft.com/office/drawing/2014/main" id="{CD23F7BF-B8D1-8AEC-A9FC-D742DB05FE26}"/>
                </a:ext>
              </a:extLst>
            </p:cNvPr>
            <p:cNvSpPr txBox="1">
              <a:spLocks noChangeAspect="1"/>
            </p:cNvSpPr>
            <p:nvPr/>
          </p:nvSpPr>
          <p:spPr>
            <a:xfrm flipH="1">
              <a:off x="2709540" y="2993499"/>
              <a:ext cx="2485320" cy="611372"/>
            </a:xfrm>
            <a:prstGeom prst="rect">
              <a:avLst/>
            </a:prstGeom>
          </p:spPr>
          <p:txBody>
            <a:bodyPr/>
            <a:lstStyle>
              <a:defPPr>
                <a:defRPr lang="en-US"/>
              </a:defPPr>
              <a:lvl1pPr marL="171450" marR="0" indent="-171450" defTabSz="609525" fontAlgn="base">
                <a:lnSpc>
                  <a:spcPct val="110000"/>
                </a:lnSpc>
                <a:spcBef>
                  <a:spcPts val="533"/>
                </a:spcBef>
                <a:spcAft>
                  <a:spcPct val="0"/>
                </a:spcAft>
                <a:buClr>
                  <a:schemeClr val="tx2"/>
                </a:buClr>
                <a:buSzTx/>
                <a:buFont typeface="Wingdings" panose="05000000000000000000" pitchFamily="2" charset="2"/>
                <a:buChar char="§"/>
                <a:tabLst/>
                <a:defRPr sz="825" b="0" i="0" baseline="0">
                  <a:solidFill>
                    <a:schemeClr val="tx2"/>
                  </a:solidFill>
                  <a:latin typeface="Verdana"/>
                  <a:ea typeface="ＭＳ Ｐゴシック" charset="0"/>
                  <a:cs typeface="Verdana"/>
                </a:defRPr>
              </a:lvl1pPr>
              <a:lvl2pPr marL="743981" marR="0" indent="-380990" defTabSz="609525" fontAlgn="base">
                <a:lnSpc>
                  <a:spcPct val="110000"/>
                </a:lnSpc>
                <a:spcBef>
                  <a:spcPts val="533"/>
                </a:spcBef>
                <a:spcAft>
                  <a:spcPct val="0"/>
                </a:spcAft>
                <a:buClr>
                  <a:schemeClr val="accent1"/>
                </a:buClr>
                <a:buSzTx/>
                <a:buFont typeface="Lucida Grande"/>
                <a:buChar char="­"/>
                <a:tabLst/>
                <a:defRPr sz="2267" b="0" i="0">
                  <a:solidFill>
                    <a:schemeClr val="tx2"/>
                  </a:solidFill>
                  <a:latin typeface="Verdana"/>
                  <a:ea typeface="ＭＳ Ｐゴシック" charset="0"/>
                  <a:cs typeface="Verdana"/>
                </a:defRPr>
              </a:lvl2pPr>
              <a:lvl3pPr marL="1099173" indent="-380990" defTabSz="609525" fontAlgn="base">
                <a:lnSpc>
                  <a:spcPct val="110000"/>
                </a:lnSpc>
                <a:spcBef>
                  <a:spcPts val="533"/>
                </a:spcBef>
                <a:spcAft>
                  <a:spcPct val="0"/>
                </a:spcAft>
                <a:buClr>
                  <a:schemeClr val="accent1"/>
                </a:buClr>
                <a:buFont typeface="Arial"/>
                <a:buChar char="•"/>
                <a:defRPr sz="2267" b="0" i="0">
                  <a:solidFill>
                    <a:schemeClr val="tx2"/>
                  </a:solidFill>
                  <a:latin typeface="Verdana"/>
                  <a:ea typeface="ＭＳ Ｐゴシック" charset="0"/>
                  <a:cs typeface="Verdana"/>
                </a:defRPr>
              </a:lvl3pPr>
              <a:lvl4pPr marL="1401565" indent="-304763" defTabSz="609525" fontAlgn="base">
                <a:lnSpc>
                  <a:spcPct val="110000"/>
                </a:lnSpc>
                <a:spcBef>
                  <a:spcPts val="533"/>
                </a:spcBef>
                <a:spcAft>
                  <a:spcPct val="0"/>
                </a:spcAft>
                <a:buClr>
                  <a:schemeClr val="accent1"/>
                </a:buClr>
                <a:buFont typeface="Lucida Grande"/>
                <a:buChar char="­"/>
                <a:defRPr sz="2267" b="0" i="0">
                  <a:solidFill>
                    <a:schemeClr val="tx2"/>
                  </a:solidFill>
                  <a:latin typeface="Verdana"/>
                  <a:ea typeface="ＭＳ Ｐゴシック" charset="0"/>
                  <a:cs typeface="Verdana"/>
                </a:defRPr>
              </a:lvl4pPr>
              <a:lvl5pPr marL="1689558" indent="-304763" defTabSz="609525" fontAlgn="base">
                <a:lnSpc>
                  <a:spcPct val="110000"/>
                </a:lnSpc>
                <a:spcBef>
                  <a:spcPts val="533"/>
                </a:spcBef>
                <a:spcAft>
                  <a:spcPct val="0"/>
                </a:spcAft>
                <a:buClr>
                  <a:schemeClr val="accent1"/>
                </a:buClr>
                <a:buSzPct val="100000"/>
                <a:buFont typeface="Arial"/>
                <a:buChar char="•"/>
                <a:defRPr sz="2267" b="0" i="0">
                  <a:solidFill>
                    <a:schemeClr val="tx2"/>
                  </a:solidFill>
                  <a:latin typeface="Verdana"/>
                  <a:ea typeface="ＭＳ Ｐゴシック" charset="0"/>
                  <a:cs typeface="Verdana"/>
                </a:defRPr>
              </a:lvl5pPr>
              <a:lvl6pPr marL="3352388" indent="-304763" defTabSz="609525">
                <a:spcBef>
                  <a:spcPct val="20000"/>
                </a:spcBef>
                <a:buFont typeface="Arial"/>
                <a:buChar char="•"/>
                <a:defRPr sz="2667"/>
              </a:lvl6pPr>
              <a:lvl7pPr marL="3961913" indent="-304763" defTabSz="609525">
                <a:spcBef>
                  <a:spcPct val="20000"/>
                </a:spcBef>
                <a:buFont typeface="Arial"/>
                <a:buChar char="•"/>
                <a:defRPr sz="2667"/>
              </a:lvl7pPr>
              <a:lvl8pPr marL="4571439" indent="-304763" defTabSz="609525">
                <a:spcBef>
                  <a:spcPct val="20000"/>
                </a:spcBef>
                <a:buFont typeface="Arial"/>
                <a:buChar char="•"/>
                <a:defRPr sz="2667"/>
              </a:lvl8pPr>
              <a:lvl9pPr marL="5180965" indent="-304763" defTabSz="609525">
                <a:spcBef>
                  <a:spcPct val="20000"/>
                </a:spcBef>
                <a:buFont typeface="Arial"/>
                <a:buChar char="•"/>
                <a:defRPr sz="2667"/>
              </a:lvl9pPr>
            </a:lstStyle>
            <a:p>
              <a:r>
                <a:rPr lang="en-US" sz="700" dirty="0"/>
                <a:t>Can connect to the web but requires an app to scan with a smartphone.</a:t>
              </a:r>
            </a:p>
            <a:p>
              <a:r>
                <a:rPr lang="en-US" sz="700" dirty="0"/>
                <a:t>Can be printed a little smaller than a QR Code.</a:t>
              </a:r>
            </a:p>
          </p:txBody>
        </p:sp>
        <p:sp>
          <p:nvSpPr>
            <p:cNvPr id="27" name="Text Placeholder 4">
              <a:extLst>
                <a:ext uri="{FF2B5EF4-FFF2-40B4-BE49-F238E27FC236}">
                  <a16:creationId xmlns:a16="http://schemas.microsoft.com/office/drawing/2014/main" id="{27613335-50B5-FF9C-C3E9-804233AC0581}"/>
                </a:ext>
              </a:extLst>
            </p:cNvPr>
            <p:cNvSpPr txBox="1">
              <a:spLocks noChangeAspect="1"/>
            </p:cNvSpPr>
            <p:nvPr/>
          </p:nvSpPr>
          <p:spPr>
            <a:xfrm flipH="1">
              <a:off x="3339605" y="2765196"/>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latin typeface="Verdana Pro"/>
                  <a:ea typeface="+mn-ea"/>
                </a:rPr>
                <a:t>Data Matrix</a:t>
              </a:r>
            </a:p>
          </p:txBody>
        </p:sp>
        <p:pic>
          <p:nvPicPr>
            <p:cNvPr id="35" name="Picture 34" descr="Shape&#10;&#10;Description automatically generated with medium confidence">
              <a:extLst>
                <a:ext uri="{FF2B5EF4-FFF2-40B4-BE49-F238E27FC236}">
                  <a16:creationId xmlns:a16="http://schemas.microsoft.com/office/drawing/2014/main" id="{6B0EA73E-95EE-FD89-705D-196FFA06F69C}"/>
                </a:ext>
              </a:extLst>
            </p:cNvPr>
            <p:cNvPicPr>
              <a:picLocks noChangeAspect="1"/>
            </p:cNvPicPr>
            <p:nvPr/>
          </p:nvPicPr>
          <p:blipFill rotWithShape="1">
            <a:blip r:embed="rId14">
              <a:extLst>
                <a:ext uri="{28A0092B-C50C-407E-A947-70E740481C1C}">
                  <a14:useLocalDpi xmlns:a14="http://schemas.microsoft.com/office/drawing/2010/main" val="0"/>
                </a:ext>
              </a:extLst>
            </a:blip>
            <a:srcRect b="12535"/>
            <a:stretch/>
          </p:blipFill>
          <p:spPr>
            <a:xfrm>
              <a:off x="3865642" y="2485401"/>
              <a:ext cx="381010" cy="266600"/>
            </a:xfrm>
            <a:prstGeom prst="rect">
              <a:avLst/>
            </a:prstGeom>
          </p:spPr>
        </p:pic>
      </p:grpSp>
      <p:pic>
        <p:nvPicPr>
          <p:cNvPr id="7" name="Picture 8">
            <a:hlinkClick r:id="" action="ppaction://hlinkshowjump?jump=nextslide"/>
            <a:extLst>
              <a:ext uri="{FF2B5EF4-FFF2-40B4-BE49-F238E27FC236}">
                <a16:creationId xmlns:a16="http://schemas.microsoft.com/office/drawing/2014/main" id="{AE610E27-60E8-2D70-FE15-23CB8C4000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flipH="1">
            <a:off x="8493031" y="236056"/>
            <a:ext cx="375396" cy="375396"/>
          </a:xfrm>
          <a:prstGeom prst="rect">
            <a:avLst/>
          </a:prstGeom>
        </p:spPr>
      </p:pic>
      <p:pic>
        <p:nvPicPr>
          <p:cNvPr id="12" name="Picture 9">
            <a:hlinkClick r:id="" action="ppaction://hlinkshowjump?jump=previousslide"/>
            <a:extLst>
              <a:ext uri="{FF2B5EF4-FFF2-40B4-BE49-F238E27FC236}">
                <a16:creationId xmlns:a16="http://schemas.microsoft.com/office/drawing/2014/main" id="{C59D81DE-4194-DBDD-F92C-96BF02874A3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10800000" flipH="1">
            <a:off x="7992616" y="236054"/>
            <a:ext cx="375396" cy="375396"/>
          </a:xfrm>
          <a:prstGeom prst="rect">
            <a:avLst/>
          </a:prstGeom>
          <a:noFill/>
          <a:ln>
            <a:noFill/>
          </a:ln>
        </p:spPr>
      </p:pic>
      <p:pic>
        <p:nvPicPr>
          <p:cNvPr id="13" name="Graphic 12">
            <a:hlinkClick r:id="rId17" action="ppaction://hlinksldjump"/>
            <a:extLst>
              <a:ext uri="{FF2B5EF4-FFF2-40B4-BE49-F238E27FC236}">
                <a16:creationId xmlns:a16="http://schemas.microsoft.com/office/drawing/2014/main" id="{44C5EB87-9E08-A748-D57C-D748925CC0E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7496037" y="237051"/>
            <a:ext cx="374400" cy="374400"/>
          </a:xfrm>
          <a:prstGeom prst="rect">
            <a:avLst/>
          </a:prstGeom>
        </p:spPr>
      </p:pic>
      <p:pic>
        <p:nvPicPr>
          <p:cNvPr id="16" name="Graphic 15">
            <a:extLst>
              <a:ext uri="{FF2B5EF4-FFF2-40B4-BE49-F238E27FC236}">
                <a16:creationId xmlns:a16="http://schemas.microsoft.com/office/drawing/2014/main" id="{7FF8C898-5E79-0D43-074D-D8B60B13A9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416627" y="2337104"/>
            <a:ext cx="399600" cy="399600"/>
          </a:xfrm>
          <a:prstGeom prst="rect">
            <a:avLst/>
          </a:prstGeom>
        </p:spPr>
      </p:pic>
      <p:grpSp>
        <p:nvGrpSpPr>
          <p:cNvPr id="14" name="Group 13">
            <a:extLst>
              <a:ext uri="{FF2B5EF4-FFF2-40B4-BE49-F238E27FC236}">
                <a16:creationId xmlns:a16="http://schemas.microsoft.com/office/drawing/2014/main" id="{6992B93A-2569-E780-FB05-936AAA9FA7D6}"/>
              </a:ext>
            </a:extLst>
          </p:cNvPr>
          <p:cNvGrpSpPr/>
          <p:nvPr/>
        </p:nvGrpSpPr>
        <p:grpSpPr>
          <a:xfrm>
            <a:off x="-1" y="819151"/>
            <a:ext cx="9144000" cy="414970"/>
            <a:chOff x="-1" y="819151"/>
            <a:chExt cx="9144000" cy="414970"/>
          </a:xfrm>
        </p:grpSpPr>
        <p:sp>
          <p:nvSpPr>
            <p:cNvPr id="15" name="Rectangle 14">
              <a:extLst>
                <a:ext uri="{FF2B5EF4-FFF2-40B4-BE49-F238E27FC236}">
                  <a16:creationId xmlns:a16="http://schemas.microsoft.com/office/drawing/2014/main" id="{16C18281-B8F4-6829-120B-0C8612DF5559}"/>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ounded Rectangle 21">
              <a:extLst>
                <a:ext uri="{FF2B5EF4-FFF2-40B4-BE49-F238E27FC236}">
                  <a16:creationId xmlns:a16="http://schemas.microsoft.com/office/drawing/2014/main" id="{3BB0DFF3-307E-FE0A-175F-93737D7CCD70}"/>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396BB710-493A-B780-B38B-FB17EE447FB3}"/>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8" name="Rounded Rectangle 27">
              <a:extLst>
                <a:ext uri="{FF2B5EF4-FFF2-40B4-BE49-F238E27FC236}">
                  <a16:creationId xmlns:a16="http://schemas.microsoft.com/office/drawing/2014/main" id="{72EDF19B-E265-F25B-75D8-A873C14269FC}"/>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9" name="Rounded Rectangle 28">
              <a:extLst>
                <a:ext uri="{FF2B5EF4-FFF2-40B4-BE49-F238E27FC236}">
                  <a16:creationId xmlns:a16="http://schemas.microsoft.com/office/drawing/2014/main" id="{1A534C10-33D2-8899-2444-5CEEA9D58345}"/>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30" name="Rounded Rectangle 29">
              <a:extLst>
                <a:ext uri="{FF2B5EF4-FFF2-40B4-BE49-F238E27FC236}">
                  <a16:creationId xmlns:a16="http://schemas.microsoft.com/office/drawing/2014/main" id="{1F0AC53B-7C53-2F53-A870-AA00CB63580B}"/>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6" name="Rounded Rectangle 21">
              <a:extLst>
                <a:ext uri="{FF2B5EF4-FFF2-40B4-BE49-F238E27FC236}">
                  <a16:creationId xmlns:a16="http://schemas.microsoft.com/office/drawing/2014/main" id="{BBC14494-0147-EE32-CC09-33F6C71D6842}"/>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43" name="Rounded Rectangle 21">
              <a:extLst>
                <a:ext uri="{FF2B5EF4-FFF2-40B4-BE49-F238E27FC236}">
                  <a16:creationId xmlns:a16="http://schemas.microsoft.com/office/drawing/2014/main" id="{FEB5DEAA-B54D-6534-B7A1-35F5CFA9E7CC}"/>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44" name="Rounded Rectangle 21">
              <a:extLst>
                <a:ext uri="{FF2B5EF4-FFF2-40B4-BE49-F238E27FC236}">
                  <a16:creationId xmlns:a16="http://schemas.microsoft.com/office/drawing/2014/main" id="{12B782C3-46F6-E705-4830-4F5C0B442E74}"/>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rPr>
                <a:t>Design </a:t>
              </a:r>
              <a:r>
                <a:rPr lang="nl-NL" sz="600" b="1" dirty="0" err="1">
                  <a:solidFill>
                    <a:srgbClr val="FBB034"/>
                  </a:solidFill>
                </a:rPr>
                <a:t>future</a:t>
              </a:r>
              <a:r>
                <a:rPr lang="nl-NL" sz="600" b="1" dirty="0">
                  <a:solidFill>
                    <a:srgbClr val="FBB034"/>
                  </a:solidFill>
                </a:rPr>
                <a:t> state</a:t>
              </a:r>
            </a:p>
          </p:txBody>
        </p:sp>
        <p:sp>
          <p:nvSpPr>
            <p:cNvPr id="45" name="Oval 44">
              <a:extLst>
                <a:ext uri="{FF2B5EF4-FFF2-40B4-BE49-F238E27FC236}">
                  <a16:creationId xmlns:a16="http://schemas.microsoft.com/office/drawing/2014/main" id="{238C0D46-30CA-C835-264E-475159561A54}"/>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47" name="Oval 46">
              <a:extLst>
                <a:ext uri="{FF2B5EF4-FFF2-40B4-BE49-F238E27FC236}">
                  <a16:creationId xmlns:a16="http://schemas.microsoft.com/office/drawing/2014/main" id="{42E8CA62-1D92-448C-2798-5918747F358A}"/>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8" name="Straight Connector 47">
              <a:extLst>
                <a:ext uri="{FF2B5EF4-FFF2-40B4-BE49-F238E27FC236}">
                  <a16:creationId xmlns:a16="http://schemas.microsoft.com/office/drawing/2014/main" id="{8CADCACA-25F6-FB51-6B8E-C827EB39B409}"/>
                </a:ext>
              </a:extLst>
            </p:cNvPr>
            <p:cNvCxnSpPr>
              <a:stCxn id="47"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B8C6C9B-F89E-AB70-D69C-D85AA0864C62}"/>
                </a:ext>
              </a:extLst>
            </p:cNvPr>
            <p:cNvGrpSpPr/>
            <p:nvPr/>
          </p:nvGrpSpPr>
          <p:grpSpPr>
            <a:xfrm>
              <a:off x="2241933" y="888920"/>
              <a:ext cx="517137" cy="275078"/>
              <a:chOff x="2241933" y="888920"/>
              <a:chExt cx="517137" cy="275078"/>
            </a:xfrm>
          </p:grpSpPr>
          <p:sp>
            <p:nvSpPr>
              <p:cNvPr id="78" name="Oval 77">
                <a:extLst>
                  <a:ext uri="{FF2B5EF4-FFF2-40B4-BE49-F238E27FC236}">
                    <a16:creationId xmlns:a16="http://schemas.microsoft.com/office/drawing/2014/main" id="{2C5EF50B-191C-32FE-2E99-A2C2F3EADB09}"/>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79" name="Straight Connector 78">
                <a:extLst>
                  <a:ext uri="{FF2B5EF4-FFF2-40B4-BE49-F238E27FC236}">
                    <a16:creationId xmlns:a16="http://schemas.microsoft.com/office/drawing/2014/main" id="{3D706716-2873-0319-4CFB-F5AB9A1667BC}"/>
                  </a:ext>
                </a:extLst>
              </p:cNvPr>
              <p:cNvCxnSpPr>
                <a:stCxn id="78" idx="2"/>
              </p:cNvCxnSpPr>
              <p:nvPr/>
            </p:nvCxnSpPr>
            <p:spPr>
              <a:xfrm flipH="1">
                <a:off x="2241933" y="1026459"/>
                <a:ext cx="242059"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88C931CD-F0E6-EE96-2D7E-828ECADC8589}"/>
                </a:ext>
              </a:extLst>
            </p:cNvPr>
            <p:cNvGrpSpPr/>
            <p:nvPr/>
          </p:nvGrpSpPr>
          <p:grpSpPr>
            <a:xfrm>
              <a:off x="7700790" y="888920"/>
              <a:ext cx="449198" cy="275078"/>
              <a:chOff x="2309872" y="888920"/>
              <a:chExt cx="449198" cy="275078"/>
            </a:xfrm>
          </p:grpSpPr>
          <p:sp>
            <p:nvSpPr>
              <p:cNvPr id="76" name="Oval 75">
                <a:extLst>
                  <a:ext uri="{FF2B5EF4-FFF2-40B4-BE49-F238E27FC236}">
                    <a16:creationId xmlns:a16="http://schemas.microsoft.com/office/drawing/2014/main" id="{98B0AC0A-E65D-5C10-2103-399B8BB74C7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77" name="Straight Connector 76">
                <a:extLst>
                  <a:ext uri="{FF2B5EF4-FFF2-40B4-BE49-F238E27FC236}">
                    <a16:creationId xmlns:a16="http://schemas.microsoft.com/office/drawing/2014/main" id="{DF6F190D-5CF7-90B1-8CA0-6A58B9027ADD}"/>
                  </a:ext>
                </a:extLst>
              </p:cNvPr>
              <p:cNvCxnSpPr>
                <a:cxnSpLocks/>
                <a:stCxn id="7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62A17661-BFF0-5228-FED6-03FA9296E139}"/>
                </a:ext>
              </a:extLst>
            </p:cNvPr>
            <p:cNvGrpSpPr/>
            <p:nvPr/>
          </p:nvGrpSpPr>
          <p:grpSpPr>
            <a:xfrm>
              <a:off x="6863508" y="888920"/>
              <a:ext cx="412785" cy="275078"/>
              <a:chOff x="2346285" y="888920"/>
              <a:chExt cx="412785" cy="275078"/>
            </a:xfrm>
          </p:grpSpPr>
          <p:sp>
            <p:nvSpPr>
              <p:cNvPr id="74" name="Oval 73">
                <a:extLst>
                  <a:ext uri="{FF2B5EF4-FFF2-40B4-BE49-F238E27FC236}">
                    <a16:creationId xmlns:a16="http://schemas.microsoft.com/office/drawing/2014/main" id="{CF9C80D0-F1E6-A938-4FC5-6A789305181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75" name="Straight Connector 74">
                <a:extLst>
                  <a:ext uri="{FF2B5EF4-FFF2-40B4-BE49-F238E27FC236}">
                    <a16:creationId xmlns:a16="http://schemas.microsoft.com/office/drawing/2014/main" id="{CC44C9D6-19A0-63E2-7EEB-DA218CA6F3F1}"/>
                  </a:ext>
                </a:extLst>
              </p:cNvPr>
              <p:cNvCxnSpPr>
                <a:cxnSpLocks/>
                <a:stCxn id="74"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A9E9E98E-7A07-66E0-12E3-8AA74C0321DD}"/>
                </a:ext>
              </a:extLst>
            </p:cNvPr>
            <p:cNvGrpSpPr/>
            <p:nvPr/>
          </p:nvGrpSpPr>
          <p:grpSpPr>
            <a:xfrm>
              <a:off x="5690212" y="888920"/>
              <a:ext cx="417664" cy="275078"/>
              <a:chOff x="2341406" y="888920"/>
              <a:chExt cx="417664" cy="275078"/>
            </a:xfrm>
          </p:grpSpPr>
          <p:sp>
            <p:nvSpPr>
              <p:cNvPr id="71" name="Oval 70">
                <a:extLst>
                  <a:ext uri="{FF2B5EF4-FFF2-40B4-BE49-F238E27FC236}">
                    <a16:creationId xmlns:a16="http://schemas.microsoft.com/office/drawing/2014/main" id="{0DBD135F-A3E3-E255-D538-73A39BC9D96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73" name="Straight Connector 72">
                <a:extLst>
                  <a:ext uri="{FF2B5EF4-FFF2-40B4-BE49-F238E27FC236}">
                    <a16:creationId xmlns:a16="http://schemas.microsoft.com/office/drawing/2014/main" id="{D1A01714-E95A-9C21-6A9D-232A1F14D400}"/>
                  </a:ext>
                </a:extLst>
              </p:cNvPr>
              <p:cNvCxnSpPr>
                <a:cxnSpLocks/>
                <a:stCxn id="71"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E03273F7-76B2-54E2-4765-8485B70EBA96}"/>
                </a:ext>
              </a:extLst>
            </p:cNvPr>
            <p:cNvGrpSpPr/>
            <p:nvPr/>
          </p:nvGrpSpPr>
          <p:grpSpPr>
            <a:xfrm>
              <a:off x="4411504" y="888920"/>
              <a:ext cx="438181" cy="275078"/>
              <a:chOff x="2320889" y="888920"/>
              <a:chExt cx="438181" cy="275078"/>
            </a:xfrm>
          </p:grpSpPr>
          <p:sp>
            <p:nvSpPr>
              <p:cNvPr id="69" name="Oval 68">
                <a:extLst>
                  <a:ext uri="{FF2B5EF4-FFF2-40B4-BE49-F238E27FC236}">
                    <a16:creationId xmlns:a16="http://schemas.microsoft.com/office/drawing/2014/main" id="{1FD9654E-FA04-C7CB-B426-FE5791E94B5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70" name="Straight Connector 69">
                <a:extLst>
                  <a:ext uri="{FF2B5EF4-FFF2-40B4-BE49-F238E27FC236}">
                    <a16:creationId xmlns:a16="http://schemas.microsoft.com/office/drawing/2014/main" id="{D2A6A777-3A96-2271-3D6D-B08255EB09A6}"/>
                  </a:ext>
                </a:extLst>
              </p:cNvPr>
              <p:cNvCxnSpPr>
                <a:cxnSpLocks/>
                <a:stCxn id="69"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Group 63">
              <a:extLst>
                <a:ext uri="{FF2B5EF4-FFF2-40B4-BE49-F238E27FC236}">
                  <a16:creationId xmlns:a16="http://schemas.microsoft.com/office/drawing/2014/main" id="{3179469B-C681-856D-CACD-B740CB9A4CEF}"/>
                </a:ext>
              </a:extLst>
            </p:cNvPr>
            <p:cNvGrpSpPr/>
            <p:nvPr/>
          </p:nvGrpSpPr>
          <p:grpSpPr>
            <a:xfrm>
              <a:off x="3403904" y="888920"/>
              <a:ext cx="405130" cy="275078"/>
              <a:chOff x="2353940" y="888920"/>
              <a:chExt cx="405130" cy="275078"/>
            </a:xfrm>
          </p:grpSpPr>
          <p:sp>
            <p:nvSpPr>
              <p:cNvPr id="65" name="Oval 64">
                <a:extLst>
                  <a:ext uri="{FF2B5EF4-FFF2-40B4-BE49-F238E27FC236}">
                    <a16:creationId xmlns:a16="http://schemas.microsoft.com/office/drawing/2014/main" id="{1A3458CE-1A6E-7E97-2887-A2817974101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66" name="Straight Connector 65">
                <a:extLst>
                  <a:ext uri="{FF2B5EF4-FFF2-40B4-BE49-F238E27FC236}">
                    <a16:creationId xmlns:a16="http://schemas.microsoft.com/office/drawing/2014/main" id="{C0BD00F9-0E87-1F26-1F11-EDD4D2E732D0}"/>
                  </a:ext>
                </a:extLst>
              </p:cNvPr>
              <p:cNvCxnSpPr>
                <a:cxnSpLocks/>
                <a:stCxn id="65"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3075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02F04B61-CD7E-0FB9-6BA0-BD8CD00D13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62" imgH="262" progId="TCLayout.ActiveDocument.1">
                  <p:embed/>
                </p:oleObj>
              </mc:Choice>
              <mc:Fallback>
                <p:oleObj name="think-cell Slide" r:id="rId4" imgW="262" imgH="262" progId="TCLayout.ActiveDocument.1">
                  <p:embed/>
                  <p:pic>
                    <p:nvPicPr>
                      <p:cNvPr id="16" name="think-cell data - do not delete" hidden="1">
                        <a:extLst>
                          <a:ext uri="{FF2B5EF4-FFF2-40B4-BE49-F238E27FC236}">
                            <a16:creationId xmlns:a16="http://schemas.microsoft.com/office/drawing/2014/main" id="{02F04B61-CD7E-0FB9-6BA0-BD8CD00D13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7AF02936-68E4-B28E-A9FA-0F37B3081CF1}"/>
              </a:ext>
            </a:extLst>
          </p:cNvPr>
          <p:cNvSpPr txBox="1"/>
          <p:nvPr/>
        </p:nvSpPr>
        <p:spPr>
          <a:xfrm>
            <a:off x="430886" y="3866584"/>
            <a:ext cx="3988713" cy="687561"/>
          </a:xfrm>
          <a:prstGeom prst="rect">
            <a:avLst/>
          </a:prstGeom>
          <a:noFill/>
        </p:spPr>
        <p:txBody>
          <a:bodyPr wrap="square">
            <a:spAutoFit/>
          </a:bodyPr>
          <a:lstStyle/>
          <a:p>
            <a:pPr marL="182563" marR="0" lvl="0" indent="0" algn="l" defTabSz="6858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Important</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If necessary, contact your solution provider to determine what equipment currently exists and what upgrades are required.</a:t>
            </a:r>
          </a:p>
        </p:txBody>
      </p:sp>
      <p:sp>
        <p:nvSpPr>
          <p:cNvPr id="41" name="TextBox 40">
            <a:extLst>
              <a:ext uri="{FF2B5EF4-FFF2-40B4-BE49-F238E27FC236}">
                <a16:creationId xmlns:a16="http://schemas.microsoft.com/office/drawing/2014/main" id="{C644CF2E-7BA4-B521-5462-88764CCE1C80}"/>
              </a:ext>
            </a:extLst>
          </p:cNvPr>
          <p:cNvSpPr txBox="1"/>
          <p:nvPr/>
        </p:nvSpPr>
        <p:spPr>
          <a:xfrm>
            <a:off x="376532" y="2472186"/>
            <a:ext cx="3960599" cy="1310808"/>
          </a:xfrm>
          <a:prstGeom prst="rect">
            <a:avLst/>
          </a:prstGeom>
          <a:noFill/>
        </p:spPr>
        <p:txBody>
          <a:bodyPr wrap="square" lIns="91440" tIns="45720" rIns="91440" bIns="45720" anchor="t">
            <a:spAutoFit/>
          </a:bodyPr>
          <a:lstStyle/>
          <a:p>
            <a:pPr marL="449263" indent="-340238">
              <a:buFont typeface="Arial" panose="020B0604020202020204" pitchFamily="34" charset="0"/>
              <a:buChar char="•"/>
            </a:pPr>
            <a:r>
              <a:rPr lang="en-US" sz="900" b="1" dirty="0">
                <a:solidFill>
                  <a:schemeClr val="tx2"/>
                </a:solidFill>
                <a:latin typeface="Verdana Pro"/>
                <a:cs typeface="Verdana Pro Semibold" panose="020F0502020204030204" pitchFamily="34" charset="0"/>
              </a:rPr>
              <a:t>Using a traditional pre-printing technique if the current processes allow for the data you require (e.g. only </a:t>
            </a:r>
            <a:r>
              <a:rPr lang="en-US" sz="900" b="1" dirty="0">
                <a:solidFill>
                  <a:schemeClr val="tx2"/>
                </a:solidFill>
                <a:latin typeface="Verdana Pro"/>
                <a:cs typeface="Verdana Pro Semibold" panose="020F0502020204030204" pitchFamily="34" charset="0"/>
                <a:hlinkClick r:id="rId6" action="ppaction://hlinksldjump"/>
              </a:rPr>
              <a:t>GTIN</a:t>
            </a:r>
            <a:r>
              <a:rPr lang="en-US" sz="900" b="1" dirty="0">
                <a:solidFill>
                  <a:schemeClr val="tx2"/>
                </a:solidFill>
                <a:latin typeface="Verdana Pro"/>
                <a:cs typeface="Verdana Pro Semibold" panose="020F0502020204030204" pitchFamily="34" charset="0"/>
              </a:rPr>
              <a:t>)</a:t>
            </a:r>
            <a:endParaRPr lang="en-US" dirty="0">
              <a:solidFill>
                <a:schemeClr val="tx2"/>
              </a:solidFill>
              <a:latin typeface="Verdana Pro"/>
            </a:endParaRPr>
          </a:p>
          <a:p>
            <a:pPr marL="537845" indent="-46482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dirty="0">
              <a:solidFill>
                <a:schemeClr val="tx2"/>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3</a:t>
            </a:r>
            <a:r>
              <a:rPr lang="en-US" sz="1400" dirty="0">
                <a:latin typeface="Verdana Pro" panose="020B0704030504040204" pitchFamily="34" charset="0"/>
              </a:rPr>
              <a:t> – Design future state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3.3</a:t>
            </a:r>
            <a:r>
              <a:rPr lang="en-US" sz="1400" dirty="0">
                <a:latin typeface="Verdana Pro" panose="020B0704030504040204" pitchFamily="34" charset="0"/>
              </a:rPr>
              <a:t> – Assess printing technology updates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6006759" cy="532550"/>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lang="en-US" sz="950" dirty="0">
                <a:latin typeface="Verdana Pro" panose="020B0604030504040204" pitchFamily="34" charset="0"/>
                <a:cs typeface="Verdana Pro Semibold" panose="020F0502020204030204" pitchFamily="34" charset="0"/>
              </a:rPr>
              <a:t>Assess whether changes need to be made to your current barcode printing technology to meet the future use case. Take into account the data and syntax that needs to be encoded (steps 3.1-3.2) and any existing 2D barcodes on your packaging (step 2.4).</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10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sp>
        <p:nvSpPr>
          <p:cNvPr id="28" name="Oval 27">
            <a:extLst>
              <a:ext uri="{FF2B5EF4-FFF2-40B4-BE49-F238E27FC236}">
                <a16:creationId xmlns:a16="http://schemas.microsoft.com/office/drawing/2014/main" id="{020B6C1B-7B28-0EFF-86D5-DA3543D8B0D6}"/>
              </a:ext>
            </a:extLst>
          </p:cNvPr>
          <p:cNvSpPr/>
          <p:nvPr/>
        </p:nvSpPr>
        <p:spPr>
          <a:xfrm>
            <a:off x="430886" y="3929351"/>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sp>
        <p:nvSpPr>
          <p:cNvPr id="32" name="TextBox 31">
            <a:extLst>
              <a:ext uri="{FF2B5EF4-FFF2-40B4-BE49-F238E27FC236}">
                <a16:creationId xmlns:a16="http://schemas.microsoft.com/office/drawing/2014/main" id="{F07AD277-0AF6-CC19-8B8A-33E4097E152A}"/>
              </a:ext>
            </a:extLst>
          </p:cNvPr>
          <p:cNvSpPr txBox="1"/>
          <p:nvPr/>
        </p:nvSpPr>
        <p:spPr>
          <a:xfrm>
            <a:off x="4759126" y="2472006"/>
            <a:ext cx="4186893" cy="1962076"/>
          </a:xfrm>
          <a:prstGeom prst="rect">
            <a:avLst/>
          </a:prstGeom>
          <a:noFill/>
        </p:spPr>
        <p:txBody>
          <a:bodyPr wrap="square">
            <a:spAutoFit/>
          </a:bodyPr>
          <a:lstStyle/>
          <a:p>
            <a:pPr marL="360000" indent="-3571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Using a digital production line printing technique</a:t>
            </a:r>
          </a:p>
          <a:p>
            <a:pPr marL="538163" indent="-357138">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538163" indent="-357138">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163" indent="-3571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All factors that determine the printing method</a:t>
            </a:r>
            <a:br>
              <a:rPr lang="en-US" sz="900" b="1" dirty="0">
                <a:solidFill>
                  <a:schemeClr val="tx2"/>
                </a:solidFill>
                <a:latin typeface="Verdana Pro" panose="020B0604030504040204" pitchFamily="34" charset="0"/>
                <a:cs typeface="Verdana Pro Semibold" panose="020F0502020204030204" pitchFamily="34" charset="0"/>
              </a:rPr>
            </a:br>
            <a:r>
              <a:rPr lang="en-US" sz="900" b="1"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u="sng" dirty="0">
                <a:solidFill>
                  <a:srgbClr val="008DBD"/>
                </a:solidFill>
                <a:latin typeface="Verdana Pro" panose="020B0604030504040204" pitchFamily="34" charset="0"/>
                <a:sym typeface="Wingdings" panose="05000000000000000000" pitchFamily="2" charset="2"/>
                <a:hlinkClick r:id="rId9"/>
              </a:rPr>
              <a:t>Retail POS Guide – section 7.4</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more information on printing types and factors to consider </a:t>
            </a:r>
            <a:endParaRPr lang="en-US" sz="900" b="1" dirty="0">
              <a:solidFill>
                <a:schemeClr val="tx2"/>
              </a:solidFill>
              <a:latin typeface="Verdana Pro" panose="020B0604030504040204" pitchFamily="34" charset="0"/>
              <a:cs typeface="Verdana Pro Semibold" panose="020F0502020204030204" pitchFamily="34" charset="0"/>
            </a:endParaRPr>
          </a:p>
          <a:p>
            <a:pPr marL="538163" indent="-357138">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163" indent="-3571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Choosing a barcode creation software</a:t>
            </a:r>
          </a:p>
          <a:p>
            <a:pPr marL="358163" indent="-357138">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10"/>
              </a:rPr>
              <a:t>Retail POS Guide – section 7.3</a:t>
            </a:r>
            <a:r>
              <a:rPr lang="en-US" sz="900" dirty="0">
                <a:solidFill>
                  <a:schemeClr val="tx2"/>
                </a:solidFill>
                <a:latin typeface="Verdana Pro" panose="020B0604030504040204" pitchFamily="34" charset="0"/>
                <a:cs typeface="Verdana Pro Semibold" panose="020F0502020204030204" pitchFamily="34" charset="0"/>
              </a:rPr>
              <a:t> for all necessary information.</a:t>
            </a:r>
          </a:p>
          <a:p>
            <a:pPr marL="73025"/>
            <a:endParaRPr lang="en-US" sz="900" b="1" dirty="0">
              <a:solidFill>
                <a:schemeClr val="tx2"/>
              </a:solidFill>
              <a:latin typeface="Verdana Pro" panose="020B0604030504040204" pitchFamily="34" charset="0"/>
              <a:cs typeface="Verdana Pro Semibold" panose="020F0502020204030204" pitchFamily="34" charset="0"/>
            </a:endParaRPr>
          </a:p>
          <a:p>
            <a:pPr marL="73025"/>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panose="020B0604030504040204" pitchFamily="34" charset="0"/>
                <a:sym typeface="Wingdings" panose="05000000000000000000" pitchFamily="2" charset="2"/>
                <a:hlinkClick r:id="rId11"/>
              </a:rPr>
              <a:t>Retail POS Guide –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11"/>
              </a:rPr>
              <a:t>section 8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more technical details on printing methods.</a:t>
            </a:r>
            <a:endParaRPr lang="en-US" sz="900" dirty="0">
              <a:solidFill>
                <a:schemeClr val="tx2"/>
              </a:solidFill>
              <a:latin typeface="Verdana Pro" panose="020B0604030504040204" pitchFamily="34" charset="0"/>
              <a:cs typeface="Verdana Pro Semibold" panose="020F0502020204030204" pitchFamily="34" charset="0"/>
            </a:endParaRPr>
          </a:p>
        </p:txBody>
      </p:sp>
      <p:sp>
        <p:nvSpPr>
          <p:cNvPr id="60" name="Text Placeholder 3">
            <a:extLst>
              <a:ext uri="{FF2B5EF4-FFF2-40B4-BE49-F238E27FC236}">
                <a16:creationId xmlns:a16="http://schemas.microsoft.com/office/drawing/2014/main" id="{D1A8A0A4-71B9-582D-745E-B04D672FF821}"/>
              </a:ext>
            </a:extLst>
          </p:cNvPr>
          <p:cNvSpPr txBox="1">
            <a:spLocks/>
          </p:cNvSpPr>
          <p:nvPr/>
        </p:nvSpPr>
        <p:spPr>
          <a:xfrm>
            <a:off x="4646864" y="2137027"/>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require </a:t>
            </a:r>
            <a:r>
              <a:rPr lang="en-US" sz="1100" b="1" dirty="0">
                <a:solidFill>
                  <a:srgbClr val="002A69"/>
                </a:solidFill>
                <a:latin typeface="Verdana Pro" panose="020B0604030504040204" pitchFamily="34" charset="0"/>
                <a:cs typeface="Verdana Pro Semibold" panose="020F0502020204030204" pitchFamily="34" charset="0"/>
                <a:hlinkClick r:id="rId6"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15" name="Rectangle 14">
            <a:extLst>
              <a:ext uri="{FF2B5EF4-FFF2-40B4-BE49-F238E27FC236}">
                <a16:creationId xmlns:a16="http://schemas.microsoft.com/office/drawing/2014/main" id="{F52F78FD-EF54-A662-0004-C15561CE4BDB}"/>
              </a:ext>
            </a:extLst>
          </p:cNvPr>
          <p:cNvSpPr/>
          <p:nvPr/>
        </p:nvSpPr>
        <p:spPr>
          <a:xfrm>
            <a:off x="528890" y="2490751"/>
            <a:ext cx="272036" cy="18031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8">
            <a:hlinkClick r:id="" action="ppaction://hlinkshowjump?jump=nextslide"/>
            <a:extLst>
              <a:ext uri="{FF2B5EF4-FFF2-40B4-BE49-F238E27FC236}">
                <a16:creationId xmlns:a16="http://schemas.microsoft.com/office/drawing/2014/main" id="{4F2897D6-507F-F26A-3D99-DE2286E432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D17FD60B-D0C4-1FC1-1D0B-7DFCF14F9D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rot="10800000" flipH="1">
            <a:off x="7992616" y="236054"/>
            <a:ext cx="375396" cy="375396"/>
          </a:xfrm>
          <a:prstGeom prst="rect">
            <a:avLst/>
          </a:prstGeom>
          <a:noFill/>
          <a:ln>
            <a:noFill/>
          </a:ln>
        </p:spPr>
      </p:pic>
      <p:pic>
        <p:nvPicPr>
          <p:cNvPr id="19" name="Graphic 18">
            <a:hlinkClick r:id="rId14" action="ppaction://hlinksldjump"/>
            <a:extLst>
              <a:ext uri="{FF2B5EF4-FFF2-40B4-BE49-F238E27FC236}">
                <a16:creationId xmlns:a16="http://schemas.microsoft.com/office/drawing/2014/main" id="{FD759369-5354-D966-BCFA-461AB8F67BD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F6169B87-311A-38E7-A8D1-D845339451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70328" y="2428200"/>
            <a:ext cx="399600" cy="399600"/>
          </a:xfrm>
          <a:prstGeom prst="rect">
            <a:avLst/>
          </a:prstGeom>
        </p:spPr>
      </p:pic>
      <p:pic>
        <p:nvPicPr>
          <p:cNvPr id="12" name="Graphic 11">
            <a:extLst>
              <a:ext uri="{FF2B5EF4-FFF2-40B4-BE49-F238E27FC236}">
                <a16:creationId xmlns:a16="http://schemas.microsoft.com/office/drawing/2014/main" id="{A739B7CB-7F0A-B23C-79BE-4C4D9A51AE4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724400" y="2411164"/>
            <a:ext cx="399600" cy="399600"/>
          </a:xfrm>
          <a:prstGeom prst="rect">
            <a:avLst/>
          </a:prstGeom>
        </p:spPr>
      </p:pic>
      <p:pic>
        <p:nvPicPr>
          <p:cNvPr id="13" name="Graphic 12">
            <a:extLst>
              <a:ext uri="{FF2B5EF4-FFF2-40B4-BE49-F238E27FC236}">
                <a16:creationId xmlns:a16="http://schemas.microsoft.com/office/drawing/2014/main" id="{A3C96296-C9A1-AB63-EE81-6A2BDF9AAF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722409" y="2954374"/>
            <a:ext cx="399600" cy="399600"/>
          </a:xfrm>
          <a:prstGeom prst="rect">
            <a:avLst/>
          </a:prstGeom>
        </p:spPr>
      </p:pic>
      <p:pic>
        <p:nvPicPr>
          <p:cNvPr id="20" name="Graphic 19">
            <a:extLst>
              <a:ext uri="{FF2B5EF4-FFF2-40B4-BE49-F238E27FC236}">
                <a16:creationId xmlns:a16="http://schemas.microsoft.com/office/drawing/2014/main" id="{B05DB14F-5B7B-AE41-F50B-0FD7A5265D2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4722409" y="3541625"/>
            <a:ext cx="399600" cy="399600"/>
          </a:xfrm>
          <a:prstGeom prst="rect">
            <a:avLst/>
          </a:prstGeom>
        </p:spPr>
      </p:pic>
      <p:grpSp>
        <p:nvGrpSpPr>
          <p:cNvPr id="21" name="Group 20">
            <a:extLst>
              <a:ext uri="{FF2B5EF4-FFF2-40B4-BE49-F238E27FC236}">
                <a16:creationId xmlns:a16="http://schemas.microsoft.com/office/drawing/2014/main" id="{A3FA2A82-3FE7-5582-797B-92B71F6F8C7B}"/>
              </a:ext>
            </a:extLst>
          </p:cNvPr>
          <p:cNvGrpSpPr/>
          <p:nvPr/>
        </p:nvGrpSpPr>
        <p:grpSpPr>
          <a:xfrm>
            <a:off x="-1" y="819151"/>
            <a:ext cx="9144000" cy="414970"/>
            <a:chOff x="-1" y="819151"/>
            <a:chExt cx="9144000" cy="414970"/>
          </a:xfrm>
        </p:grpSpPr>
        <p:sp>
          <p:nvSpPr>
            <p:cNvPr id="22" name="Rectangle 21">
              <a:extLst>
                <a:ext uri="{FF2B5EF4-FFF2-40B4-BE49-F238E27FC236}">
                  <a16:creationId xmlns:a16="http://schemas.microsoft.com/office/drawing/2014/main" id="{2BB69D99-4D01-BEE8-E7EE-8609B5E5FADA}"/>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Rounded Rectangle 21">
              <a:extLst>
                <a:ext uri="{FF2B5EF4-FFF2-40B4-BE49-F238E27FC236}">
                  <a16:creationId xmlns:a16="http://schemas.microsoft.com/office/drawing/2014/main" id="{CD5697D0-9AFD-D34F-CAD7-94684E1579D1}"/>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4" name="Rounded Rectangle 21">
              <a:extLst>
                <a:ext uri="{FF2B5EF4-FFF2-40B4-BE49-F238E27FC236}">
                  <a16:creationId xmlns:a16="http://schemas.microsoft.com/office/drawing/2014/main" id="{DF23F433-08A2-5106-7B53-7AC8CDF1A8ED}"/>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5" name="Rounded Rectangle 24">
              <a:extLst>
                <a:ext uri="{FF2B5EF4-FFF2-40B4-BE49-F238E27FC236}">
                  <a16:creationId xmlns:a16="http://schemas.microsoft.com/office/drawing/2014/main" id="{474E3C64-BD11-18C8-D7F3-DD6638B10375}"/>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7" name="Rounded Rectangle 26">
              <a:extLst>
                <a:ext uri="{FF2B5EF4-FFF2-40B4-BE49-F238E27FC236}">
                  <a16:creationId xmlns:a16="http://schemas.microsoft.com/office/drawing/2014/main" id="{043D09AB-1694-D17B-A337-149C2A72A3D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9" name="Rounded Rectangle 28">
              <a:extLst>
                <a:ext uri="{FF2B5EF4-FFF2-40B4-BE49-F238E27FC236}">
                  <a16:creationId xmlns:a16="http://schemas.microsoft.com/office/drawing/2014/main" id="{85FCC254-CB92-E78C-9668-14FA3672A8AD}"/>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0" name="Rounded Rectangle 21">
              <a:extLst>
                <a:ext uri="{FF2B5EF4-FFF2-40B4-BE49-F238E27FC236}">
                  <a16:creationId xmlns:a16="http://schemas.microsoft.com/office/drawing/2014/main" id="{846C7921-B60E-881D-94E6-DD9F9DBD3225}"/>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31" name="Rounded Rectangle 21">
              <a:extLst>
                <a:ext uri="{FF2B5EF4-FFF2-40B4-BE49-F238E27FC236}">
                  <a16:creationId xmlns:a16="http://schemas.microsoft.com/office/drawing/2014/main" id="{66DB6352-D3FD-00CE-1374-1AD8EA1CFC0A}"/>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3" name="Rounded Rectangle 21">
              <a:extLst>
                <a:ext uri="{FF2B5EF4-FFF2-40B4-BE49-F238E27FC236}">
                  <a16:creationId xmlns:a16="http://schemas.microsoft.com/office/drawing/2014/main" id="{2E8075E6-18C9-27A3-E351-D1C3FB23FFD1}"/>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rPr>
                <a:t>Design </a:t>
              </a:r>
              <a:r>
                <a:rPr lang="nl-NL" sz="600" b="1" dirty="0" err="1">
                  <a:solidFill>
                    <a:srgbClr val="FBB034"/>
                  </a:solidFill>
                </a:rPr>
                <a:t>future</a:t>
              </a:r>
              <a:r>
                <a:rPr lang="nl-NL" sz="600" b="1" dirty="0">
                  <a:solidFill>
                    <a:srgbClr val="FBB034"/>
                  </a:solidFill>
                </a:rPr>
                <a:t> state</a:t>
              </a:r>
            </a:p>
          </p:txBody>
        </p:sp>
        <p:sp>
          <p:nvSpPr>
            <p:cNvPr id="34" name="Oval 33">
              <a:extLst>
                <a:ext uri="{FF2B5EF4-FFF2-40B4-BE49-F238E27FC236}">
                  <a16:creationId xmlns:a16="http://schemas.microsoft.com/office/drawing/2014/main" id="{C83F4A76-47C4-8050-C37D-F7F5129E342A}"/>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5" name="Oval 34">
              <a:extLst>
                <a:ext uri="{FF2B5EF4-FFF2-40B4-BE49-F238E27FC236}">
                  <a16:creationId xmlns:a16="http://schemas.microsoft.com/office/drawing/2014/main" id="{08036371-0C51-4104-FE93-05A126C6C0FB}"/>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6" name="Straight Connector 35">
              <a:extLst>
                <a:ext uri="{FF2B5EF4-FFF2-40B4-BE49-F238E27FC236}">
                  <a16:creationId xmlns:a16="http://schemas.microsoft.com/office/drawing/2014/main" id="{DD74D2E1-F55F-3E89-A661-A6979ABC723A}"/>
                </a:ext>
              </a:extLst>
            </p:cNvPr>
            <p:cNvCxnSpPr>
              <a:stCxn id="35"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38862FF9-9C8F-9626-4EF5-9A7E0C2A29BB}"/>
                </a:ext>
              </a:extLst>
            </p:cNvPr>
            <p:cNvGrpSpPr/>
            <p:nvPr/>
          </p:nvGrpSpPr>
          <p:grpSpPr>
            <a:xfrm>
              <a:off x="2241933" y="888920"/>
              <a:ext cx="517137" cy="275078"/>
              <a:chOff x="2241933" y="888920"/>
              <a:chExt cx="517137" cy="275078"/>
            </a:xfrm>
          </p:grpSpPr>
          <p:sp>
            <p:nvSpPr>
              <p:cNvPr id="69" name="Oval 68">
                <a:extLst>
                  <a:ext uri="{FF2B5EF4-FFF2-40B4-BE49-F238E27FC236}">
                    <a16:creationId xmlns:a16="http://schemas.microsoft.com/office/drawing/2014/main" id="{772D4375-2003-67F5-B286-F21A61C7D842}"/>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70" name="Straight Connector 69">
                <a:extLst>
                  <a:ext uri="{FF2B5EF4-FFF2-40B4-BE49-F238E27FC236}">
                    <a16:creationId xmlns:a16="http://schemas.microsoft.com/office/drawing/2014/main" id="{219D4F50-0132-2E96-D64E-825495D34B24}"/>
                  </a:ext>
                </a:extLst>
              </p:cNvPr>
              <p:cNvCxnSpPr>
                <a:stCxn id="69" idx="2"/>
              </p:cNvCxnSpPr>
              <p:nvPr/>
            </p:nvCxnSpPr>
            <p:spPr>
              <a:xfrm flipH="1">
                <a:off x="2241933" y="1026459"/>
                <a:ext cx="242059"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DB174F13-163B-DC8D-4645-95039FFF35B1}"/>
                </a:ext>
              </a:extLst>
            </p:cNvPr>
            <p:cNvGrpSpPr/>
            <p:nvPr/>
          </p:nvGrpSpPr>
          <p:grpSpPr>
            <a:xfrm>
              <a:off x="7700790" y="888920"/>
              <a:ext cx="449198" cy="275078"/>
              <a:chOff x="2309872" y="888920"/>
              <a:chExt cx="449198" cy="275078"/>
            </a:xfrm>
          </p:grpSpPr>
          <p:sp>
            <p:nvSpPr>
              <p:cNvPr id="65" name="Oval 64">
                <a:extLst>
                  <a:ext uri="{FF2B5EF4-FFF2-40B4-BE49-F238E27FC236}">
                    <a16:creationId xmlns:a16="http://schemas.microsoft.com/office/drawing/2014/main" id="{2141FE77-F642-7100-2395-5BAC50CA114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6" name="Straight Connector 65">
                <a:extLst>
                  <a:ext uri="{FF2B5EF4-FFF2-40B4-BE49-F238E27FC236}">
                    <a16:creationId xmlns:a16="http://schemas.microsoft.com/office/drawing/2014/main" id="{17E64619-160E-F59B-4C65-578C296F015A}"/>
                  </a:ext>
                </a:extLst>
              </p:cNvPr>
              <p:cNvCxnSpPr>
                <a:cxnSpLocks/>
                <a:stCxn id="6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C1C0F815-FAB0-786A-0377-C77E5493E3B8}"/>
                </a:ext>
              </a:extLst>
            </p:cNvPr>
            <p:cNvGrpSpPr/>
            <p:nvPr/>
          </p:nvGrpSpPr>
          <p:grpSpPr>
            <a:xfrm>
              <a:off x="6863508" y="888920"/>
              <a:ext cx="412785" cy="275078"/>
              <a:chOff x="2346285" y="888920"/>
              <a:chExt cx="412785" cy="275078"/>
            </a:xfrm>
          </p:grpSpPr>
          <p:sp>
            <p:nvSpPr>
              <p:cNvPr id="59" name="Oval 58">
                <a:extLst>
                  <a:ext uri="{FF2B5EF4-FFF2-40B4-BE49-F238E27FC236}">
                    <a16:creationId xmlns:a16="http://schemas.microsoft.com/office/drawing/2014/main" id="{3204CE26-024C-DC97-7E55-EBB08AEE708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4" name="Straight Connector 63">
                <a:extLst>
                  <a:ext uri="{FF2B5EF4-FFF2-40B4-BE49-F238E27FC236}">
                    <a16:creationId xmlns:a16="http://schemas.microsoft.com/office/drawing/2014/main" id="{0A176B66-0D60-7674-112E-AF4B9F46D030}"/>
                  </a:ext>
                </a:extLst>
              </p:cNvPr>
              <p:cNvCxnSpPr>
                <a:cxnSpLocks/>
                <a:stCxn id="59"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A0BA5735-E94A-BF48-F05B-7E5DF91226B9}"/>
                </a:ext>
              </a:extLst>
            </p:cNvPr>
            <p:cNvGrpSpPr/>
            <p:nvPr/>
          </p:nvGrpSpPr>
          <p:grpSpPr>
            <a:xfrm>
              <a:off x="5690212" y="888920"/>
              <a:ext cx="417664" cy="275078"/>
              <a:chOff x="2341406" y="888920"/>
              <a:chExt cx="417664" cy="275078"/>
            </a:xfrm>
          </p:grpSpPr>
          <p:sp>
            <p:nvSpPr>
              <p:cNvPr id="56" name="Oval 55">
                <a:extLst>
                  <a:ext uri="{FF2B5EF4-FFF2-40B4-BE49-F238E27FC236}">
                    <a16:creationId xmlns:a16="http://schemas.microsoft.com/office/drawing/2014/main" id="{3D0A23B7-146F-B3E2-C395-AE60CA0BF71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8" name="Straight Connector 57">
                <a:extLst>
                  <a:ext uri="{FF2B5EF4-FFF2-40B4-BE49-F238E27FC236}">
                    <a16:creationId xmlns:a16="http://schemas.microsoft.com/office/drawing/2014/main" id="{59105EEB-A7D5-7D7E-B60B-F08CA15BB298}"/>
                  </a:ext>
                </a:extLst>
              </p:cNvPr>
              <p:cNvCxnSpPr>
                <a:cxnSpLocks/>
                <a:stCxn id="56"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D9467F62-7A36-044D-94D5-FCDFE24EEB3C}"/>
                </a:ext>
              </a:extLst>
            </p:cNvPr>
            <p:cNvGrpSpPr/>
            <p:nvPr/>
          </p:nvGrpSpPr>
          <p:grpSpPr>
            <a:xfrm>
              <a:off x="4411504" y="888920"/>
              <a:ext cx="438181" cy="275078"/>
              <a:chOff x="2320889" y="888920"/>
              <a:chExt cx="438181" cy="275078"/>
            </a:xfrm>
          </p:grpSpPr>
          <p:sp>
            <p:nvSpPr>
              <p:cNvPr id="48" name="Oval 47">
                <a:extLst>
                  <a:ext uri="{FF2B5EF4-FFF2-40B4-BE49-F238E27FC236}">
                    <a16:creationId xmlns:a16="http://schemas.microsoft.com/office/drawing/2014/main" id="{105BCD30-7CB2-75AA-9705-1317DC2499A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5" name="Straight Connector 54">
                <a:extLst>
                  <a:ext uri="{FF2B5EF4-FFF2-40B4-BE49-F238E27FC236}">
                    <a16:creationId xmlns:a16="http://schemas.microsoft.com/office/drawing/2014/main" id="{54AC3572-E327-4FBA-DB41-C213EA7FFCE6}"/>
                  </a:ext>
                </a:extLst>
              </p:cNvPr>
              <p:cNvCxnSpPr>
                <a:cxnSpLocks/>
                <a:stCxn id="48"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C6BA3E00-68DE-24FA-0B34-DBEFC2FE54A6}"/>
                </a:ext>
              </a:extLst>
            </p:cNvPr>
            <p:cNvGrpSpPr/>
            <p:nvPr/>
          </p:nvGrpSpPr>
          <p:grpSpPr>
            <a:xfrm>
              <a:off x="3403904" y="888920"/>
              <a:ext cx="405130" cy="275078"/>
              <a:chOff x="2353940" y="888920"/>
              <a:chExt cx="405130" cy="275078"/>
            </a:xfrm>
          </p:grpSpPr>
          <p:sp>
            <p:nvSpPr>
              <p:cNvPr id="46" name="Oval 45">
                <a:extLst>
                  <a:ext uri="{FF2B5EF4-FFF2-40B4-BE49-F238E27FC236}">
                    <a16:creationId xmlns:a16="http://schemas.microsoft.com/office/drawing/2014/main" id="{5A27B9C7-F697-06C2-5462-EE83B93D1E4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7" name="Straight Connector 46">
                <a:extLst>
                  <a:ext uri="{FF2B5EF4-FFF2-40B4-BE49-F238E27FC236}">
                    <a16:creationId xmlns:a16="http://schemas.microsoft.com/office/drawing/2014/main" id="{F422023D-021C-12F5-5002-2AABD195FC85}"/>
                  </a:ext>
                </a:extLst>
              </p:cNvPr>
              <p:cNvCxnSpPr>
                <a:cxnSpLocks/>
                <a:stCxn id="46"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14689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00FCFA-A1C3-211E-32EF-E9A9D24FF733}"/>
              </a:ext>
            </a:extLst>
          </p:cNvPr>
          <p:cNvSpPr/>
          <p:nvPr/>
        </p:nvSpPr>
        <p:spPr>
          <a:xfrm>
            <a:off x="-2" y="4587240"/>
            <a:ext cx="9144001" cy="55626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C644CF2E-7BA4-B521-5462-88764CCE1C80}"/>
              </a:ext>
            </a:extLst>
          </p:cNvPr>
          <p:cNvSpPr txBox="1"/>
          <p:nvPr/>
        </p:nvSpPr>
        <p:spPr>
          <a:xfrm>
            <a:off x="412821" y="2350678"/>
            <a:ext cx="8540441" cy="2695803"/>
          </a:xfrm>
          <a:prstGeom prst="rect">
            <a:avLst/>
          </a:prstGeom>
          <a:noFill/>
        </p:spPr>
        <p:txBody>
          <a:bodyPr wrap="square">
            <a:spAutoFit/>
          </a:bodyPr>
          <a:lstStyle/>
          <a:p>
            <a:pPr marL="180000" indent="-357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Estimating the total costs involved</a:t>
            </a:r>
          </a:p>
          <a:p>
            <a:pPr marL="180000" indent="-357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180000" indent="-357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Calculating potential cost savings based on the chosen use case </a:t>
            </a:r>
          </a:p>
          <a:p>
            <a:pPr marL="180000" indent="-357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180000" indent="-357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Determining potential increases in sales or other key metrics defined</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266700" indent="-84138"/>
            <a:endParaRPr lang="en-US" sz="900" b="1"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endParaRPr>
          </a:p>
          <a:p>
            <a:pPr marL="266700" indent="-84138"/>
            <a:r>
              <a:rPr lang="en-US" sz="900" b="1"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Important</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p>
          <a:p>
            <a:pPr marL="411162" indent="-228600">
              <a:buFont typeface="+mj-lt"/>
              <a:buAutoNum type="arabicParenR"/>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Engage with key internal stakeholders and collaborate with solution providers and retailers. Also consider costs or lost sales related to compliance e.g. non-compliance could impact the ability to list products in certain markets</a:t>
            </a:r>
          </a:p>
          <a:p>
            <a:pPr marL="411162" indent="-228600">
              <a:buFont typeface="+mj-lt"/>
              <a:buAutoNum type="arabicParenR"/>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For brands already using RFID, printing an additional 2D barcode for consumer engagement is potentially more cost-effective at scale as compared to investing in dual frequency UHF/NFC tags, without impacting read-rate or consumer accessibility.</a:t>
            </a:r>
          </a:p>
          <a:p>
            <a:pPr marL="266700"/>
            <a:endParaRPr lang="en-US" sz="900" dirty="0">
              <a:solidFill>
                <a:srgbClr val="002C6C"/>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rPr>
              <a:t>Please refer to the </a:t>
            </a:r>
            <a:r>
              <a:rPr lang="en-US" sz="900" u="sng" dirty="0">
                <a:solidFill>
                  <a:schemeClr val="tx1"/>
                </a:solidFill>
                <a:latin typeface="Verdana Pro" panose="020B0604030504040204" pitchFamily="34" charset="0"/>
                <a:cs typeface="Verdana Pro Semibold" panose="020F0502020204030204" pitchFamily="34" charset="0"/>
                <a:hlinkClick r:id="rId3"/>
              </a:rPr>
              <a:t>2D Pilot Toolkit - slides 24-33</a:t>
            </a:r>
            <a:r>
              <a:rPr lang="en-US" sz="900" dirty="0">
                <a:solidFill>
                  <a:schemeClr val="tx1"/>
                </a:solidFill>
                <a:latin typeface="Verdana Pro" panose="020B0604030504040204" pitchFamily="34" charset="0"/>
                <a:cs typeface="Verdana Pro Semibold" panose="020F0502020204030204" pitchFamily="34" charset="0"/>
              </a:rPr>
              <a:t> </a:t>
            </a:r>
            <a:r>
              <a:rPr lang="en-US" sz="900" dirty="0">
                <a:solidFill>
                  <a:schemeClr val="tx2"/>
                </a:solidFill>
                <a:latin typeface="Verdana Pro" panose="020B0604030504040204" pitchFamily="34" charset="0"/>
                <a:cs typeface="Verdana Pro Semibold" panose="020F0502020204030204" pitchFamily="34" charset="0"/>
              </a:rPr>
              <a:t>for all details about cost and benefit logic. </a:t>
            </a: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rPr>
              <a:t>Please refer to the</a:t>
            </a:r>
            <a:r>
              <a:rPr lang="en-US" sz="900" dirty="0">
                <a:latin typeface="Verdana Pro" panose="020B0604030504040204" pitchFamily="34" charset="0"/>
                <a:cs typeface="Verdana Pro Semibold" panose="020F0502020204030204" pitchFamily="34" charset="0"/>
              </a:rPr>
              <a:t> </a:t>
            </a:r>
            <a:r>
              <a:rPr lang="en-US" sz="900" dirty="0">
                <a:latin typeface="Verdana Pro" panose="020B0604030504040204" pitchFamily="34" charset="0"/>
                <a:cs typeface="Verdana Pro Semibold" panose="020F0502020204030204" pitchFamily="34" charset="0"/>
                <a:hlinkClick r:id="rId4" action="ppaction://hlinksldjump"/>
              </a:rPr>
              <a:t>appendix</a:t>
            </a:r>
            <a:r>
              <a:rPr lang="en-US" sz="900" dirty="0">
                <a:latin typeface="Verdana Pro" panose="020B0604030504040204" pitchFamily="34" charset="0"/>
                <a:cs typeface="Verdana Pro Semibold" panose="020F0502020204030204" pitchFamily="34" charset="0"/>
              </a:rPr>
              <a:t> </a:t>
            </a:r>
            <a:r>
              <a:rPr lang="en-US" sz="900" dirty="0">
                <a:solidFill>
                  <a:schemeClr val="tx2"/>
                </a:solidFill>
                <a:latin typeface="Verdana Pro" panose="020B0604030504040204" pitchFamily="34" charset="0"/>
                <a:cs typeface="Verdana Pro Semibold" panose="020F0502020204030204" pitchFamily="34" charset="0"/>
              </a:rPr>
              <a:t>for a complete overview of key KPIs and business goals of the value drivers.</a:t>
            </a: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3365"/>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18</a:t>
            </a:fld>
            <a:endParaRPr lang="en-US" dirty="0"/>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4</a:t>
            </a:r>
            <a:r>
              <a:rPr lang="en-US" sz="1400" dirty="0">
                <a:latin typeface="Verdana Pro" panose="020B0704030504040204" pitchFamily="34" charset="0"/>
              </a:rPr>
              <a:t> – Set up business case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4.1</a:t>
            </a:r>
            <a:r>
              <a:rPr lang="en-US" sz="1400" dirty="0">
                <a:latin typeface="Verdana Pro" panose="020B0704030504040204" pitchFamily="34" charset="0"/>
              </a:rPr>
              <a:t> – Perform cost-benefit analysis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7267"/>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C6C"/>
                </a:solidFill>
                <a:latin typeface="Verdana Pro" panose="020B0604030504040204" pitchFamily="34" charset="0"/>
                <a:cs typeface="Verdana Pro Semibold" panose="020F0502020204030204" pitchFamily="34" charset="0"/>
              </a:rPr>
              <a:t>Why</a:t>
            </a:r>
            <a:r>
              <a:rPr lang="en-US" sz="1100">
                <a:solidFill>
                  <a:srgbClr val="002C6C"/>
                </a:solidFill>
                <a:latin typeface="Verdana Pro" panose="020B0604030504040204" pitchFamily="34" charset="0"/>
                <a:cs typeface="Verdana Pro Semibold" panose="020F0502020204030204" pitchFamily="34" charset="0"/>
              </a:rPr>
              <a:t> - </a:t>
            </a:r>
            <a:r>
              <a:rPr lang="en-US" sz="1000">
                <a:solidFill>
                  <a:srgbClr val="002C6C"/>
                </a:solidFill>
                <a:latin typeface="Verdana Pro" panose="020B0604030504040204" pitchFamily="34" charset="0"/>
                <a:cs typeface="Verdana Pro Semibold" panose="020F0502020204030204" pitchFamily="34" charset="0"/>
              </a:rPr>
              <a:t>Based on the evaluations/assessments done in previous steps, determine whether you should continue your 2D implementation journey by creating a business case.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7267"/>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52120" y="2013774"/>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7747"/>
            <a:ext cx="1672295" cy="561692"/>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a:solidFill>
                  <a:srgbClr val="002C6C"/>
                </a:solidFill>
                <a:latin typeface="Verdana Pro" panose="020B0604030504040204" pitchFamily="34" charset="0"/>
                <a:cs typeface="Verdana Pro Semibold" panose="020F0502020204030204" pitchFamily="34" charset="0"/>
              </a:rPr>
              <a:t>Retailers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2662"/>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7" name="Oval 6">
            <a:extLst>
              <a:ext uri="{FF2B5EF4-FFF2-40B4-BE49-F238E27FC236}">
                <a16:creationId xmlns:a16="http://schemas.microsoft.com/office/drawing/2014/main" id="{9733D6A5-CB2F-B71F-35D4-86E29F963A53}"/>
              </a:ext>
            </a:extLst>
          </p:cNvPr>
          <p:cNvSpPr/>
          <p:nvPr/>
        </p:nvSpPr>
        <p:spPr>
          <a:xfrm>
            <a:off x="440402" y="3758061"/>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5" name="Picture 8">
            <a:hlinkClick r:id="" action="ppaction://hlinkshowjump?jump=nextslide"/>
            <a:extLst>
              <a:ext uri="{FF2B5EF4-FFF2-40B4-BE49-F238E27FC236}">
                <a16:creationId xmlns:a16="http://schemas.microsoft.com/office/drawing/2014/main" id="{997DCF73-3889-94A8-CD0A-85721F917A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F9D9F28D-DDA9-BCDE-CA55-FF9A931FD4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7992616" y="236054"/>
            <a:ext cx="375396" cy="375396"/>
          </a:xfrm>
          <a:prstGeom prst="rect">
            <a:avLst/>
          </a:prstGeom>
          <a:noFill/>
          <a:ln>
            <a:noFill/>
          </a:ln>
        </p:spPr>
      </p:pic>
      <p:pic>
        <p:nvPicPr>
          <p:cNvPr id="18" name="Graphic 17">
            <a:hlinkClick r:id="rId9" action="ppaction://hlinksldjump"/>
            <a:extLst>
              <a:ext uri="{FF2B5EF4-FFF2-40B4-BE49-F238E27FC236}">
                <a16:creationId xmlns:a16="http://schemas.microsoft.com/office/drawing/2014/main" id="{386D17C3-E475-1DF2-317B-C1E8C6821D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AB0C76CE-43A9-CD30-E8F8-E14D1207EE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38617" y="2306872"/>
            <a:ext cx="399600" cy="399600"/>
          </a:xfrm>
          <a:prstGeom prst="rect">
            <a:avLst/>
          </a:prstGeom>
        </p:spPr>
      </p:pic>
      <p:pic>
        <p:nvPicPr>
          <p:cNvPr id="13" name="Graphic 12">
            <a:extLst>
              <a:ext uri="{FF2B5EF4-FFF2-40B4-BE49-F238E27FC236}">
                <a16:creationId xmlns:a16="http://schemas.microsoft.com/office/drawing/2014/main" id="{83F8866B-A7B5-19C8-1F7B-1F877F6983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38617" y="2734664"/>
            <a:ext cx="399600" cy="399600"/>
          </a:xfrm>
          <a:prstGeom prst="rect">
            <a:avLst/>
          </a:prstGeom>
        </p:spPr>
      </p:pic>
      <p:pic>
        <p:nvPicPr>
          <p:cNvPr id="14" name="Graphic 13">
            <a:extLst>
              <a:ext uri="{FF2B5EF4-FFF2-40B4-BE49-F238E27FC236}">
                <a16:creationId xmlns:a16="http://schemas.microsoft.com/office/drawing/2014/main" id="{8ABF9682-D006-EC23-2E10-6B911589EC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38617" y="3162457"/>
            <a:ext cx="399600" cy="399600"/>
          </a:xfrm>
          <a:prstGeom prst="rect">
            <a:avLst/>
          </a:prstGeom>
        </p:spPr>
      </p:pic>
      <p:grpSp>
        <p:nvGrpSpPr>
          <p:cNvPr id="19" name="Group 18">
            <a:extLst>
              <a:ext uri="{FF2B5EF4-FFF2-40B4-BE49-F238E27FC236}">
                <a16:creationId xmlns:a16="http://schemas.microsoft.com/office/drawing/2014/main" id="{3DEC5456-A09E-C67B-7A0D-D526C3FF4BA1}"/>
              </a:ext>
            </a:extLst>
          </p:cNvPr>
          <p:cNvGrpSpPr/>
          <p:nvPr/>
        </p:nvGrpSpPr>
        <p:grpSpPr>
          <a:xfrm>
            <a:off x="-1" y="819151"/>
            <a:ext cx="9144000" cy="414970"/>
            <a:chOff x="-1" y="819151"/>
            <a:chExt cx="9144000" cy="414970"/>
          </a:xfrm>
        </p:grpSpPr>
        <p:sp>
          <p:nvSpPr>
            <p:cNvPr id="20" name="Rectangle 19">
              <a:extLst>
                <a:ext uri="{FF2B5EF4-FFF2-40B4-BE49-F238E27FC236}">
                  <a16:creationId xmlns:a16="http://schemas.microsoft.com/office/drawing/2014/main" id="{3BAB5037-379F-D584-6AB2-31CFF9774075}"/>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1">
              <a:extLst>
                <a:ext uri="{FF2B5EF4-FFF2-40B4-BE49-F238E27FC236}">
                  <a16:creationId xmlns:a16="http://schemas.microsoft.com/office/drawing/2014/main" id="{2CFD8E5F-05DF-1EE4-D921-94D741FD45A9}"/>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1C7C45BC-AC81-2D5E-DFEE-7082D792848A}"/>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2">
              <a:extLst>
                <a:ext uri="{FF2B5EF4-FFF2-40B4-BE49-F238E27FC236}">
                  <a16:creationId xmlns:a16="http://schemas.microsoft.com/office/drawing/2014/main" id="{58B64F74-B9BC-781C-8CC9-165DE6C2D6BB}"/>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rPr>
                <a:t>Set-up business case</a:t>
              </a:r>
            </a:p>
          </p:txBody>
        </p:sp>
        <p:sp>
          <p:nvSpPr>
            <p:cNvPr id="24" name="Rounded Rectangle 23">
              <a:extLst>
                <a:ext uri="{FF2B5EF4-FFF2-40B4-BE49-F238E27FC236}">
                  <a16:creationId xmlns:a16="http://schemas.microsoft.com/office/drawing/2014/main" id="{83C65DBC-8CEB-12A3-89D9-4E11D5880B09}"/>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5" name="Rounded Rectangle 24">
              <a:extLst>
                <a:ext uri="{FF2B5EF4-FFF2-40B4-BE49-F238E27FC236}">
                  <a16:creationId xmlns:a16="http://schemas.microsoft.com/office/drawing/2014/main" id="{EA059A26-6A20-C116-E505-98A2EF47F703}"/>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1">
              <a:extLst>
                <a:ext uri="{FF2B5EF4-FFF2-40B4-BE49-F238E27FC236}">
                  <a16:creationId xmlns:a16="http://schemas.microsoft.com/office/drawing/2014/main" id="{99A75649-174B-9E83-5B35-3C6B34656CD9}"/>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8" name="Rounded Rectangle 21">
              <a:extLst>
                <a:ext uri="{FF2B5EF4-FFF2-40B4-BE49-F238E27FC236}">
                  <a16:creationId xmlns:a16="http://schemas.microsoft.com/office/drawing/2014/main" id="{66931FA6-1D00-5983-DD08-9FD8D0A311B3}"/>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9" name="Rounded Rectangle 21">
              <a:extLst>
                <a:ext uri="{FF2B5EF4-FFF2-40B4-BE49-F238E27FC236}">
                  <a16:creationId xmlns:a16="http://schemas.microsoft.com/office/drawing/2014/main" id="{16275DAD-0D20-0365-56DB-4A3DF6E82306}"/>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0" name="Oval 29">
              <a:extLst>
                <a:ext uri="{FF2B5EF4-FFF2-40B4-BE49-F238E27FC236}">
                  <a16:creationId xmlns:a16="http://schemas.microsoft.com/office/drawing/2014/main" id="{97895972-58AF-F0CE-14C0-4F3D60F6C6F9}"/>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1" name="Oval 30">
              <a:extLst>
                <a:ext uri="{FF2B5EF4-FFF2-40B4-BE49-F238E27FC236}">
                  <a16:creationId xmlns:a16="http://schemas.microsoft.com/office/drawing/2014/main" id="{89973F58-FD74-FE07-91C2-FEC4E8E88B8A}"/>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2" name="Straight Connector 31">
              <a:extLst>
                <a:ext uri="{FF2B5EF4-FFF2-40B4-BE49-F238E27FC236}">
                  <a16:creationId xmlns:a16="http://schemas.microsoft.com/office/drawing/2014/main" id="{BDA1DADA-5CF0-2DF1-192B-E47688534013}"/>
                </a:ext>
              </a:extLst>
            </p:cNvPr>
            <p:cNvCxnSpPr>
              <a:stCxn id="31"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784F8D39-9C9D-DFCA-4051-EA5574DD8701}"/>
                </a:ext>
              </a:extLst>
            </p:cNvPr>
            <p:cNvGrpSpPr/>
            <p:nvPr/>
          </p:nvGrpSpPr>
          <p:grpSpPr>
            <a:xfrm>
              <a:off x="2241933" y="888920"/>
              <a:ext cx="517137" cy="275078"/>
              <a:chOff x="2241933" y="888920"/>
              <a:chExt cx="517137" cy="275078"/>
            </a:xfrm>
          </p:grpSpPr>
          <p:sp>
            <p:nvSpPr>
              <p:cNvPr id="58" name="Oval 57">
                <a:extLst>
                  <a:ext uri="{FF2B5EF4-FFF2-40B4-BE49-F238E27FC236}">
                    <a16:creationId xmlns:a16="http://schemas.microsoft.com/office/drawing/2014/main" id="{9F129286-C206-7C86-9E65-5B3DE52B739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F067A77E-B747-F419-6EE0-A97BDC3685C4}"/>
                  </a:ext>
                </a:extLst>
              </p:cNvPr>
              <p:cNvCxnSpPr>
                <a:stCxn id="5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483EF8E9-6BF5-E5F2-9A61-192EF7A93134}"/>
                </a:ext>
              </a:extLst>
            </p:cNvPr>
            <p:cNvGrpSpPr/>
            <p:nvPr/>
          </p:nvGrpSpPr>
          <p:grpSpPr>
            <a:xfrm>
              <a:off x="7700790" y="888920"/>
              <a:ext cx="449198" cy="275078"/>
              <a:chOff x="2309872" y="888920"/>
              <a:chExt cx="449198" cy="275078"/>
            </a:xfrm>
          </p:grpSpPr>
          <p:sp>
            <p:nvSpPr>
              <p:cNvPr id="55" name="Oval 54">
                <a:extLst>
                  <a:ext uri="{FF2B5EF4-FFF2-40B4-BE49-F238E27FC236}">
                    <a16:creationId xmlns:a16="http://schemas.microsoft.com/office/drawing/2014/main" id="{B47EA51A-67CB-D276-3126-8BE86732BB6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6" name="Straight Connector 55">
                <a:extLst>
                  <a:ext uri="{FF2B5EF4-FFF2-40B4-BE49-F238E27FC236}">
                    <a16:creationId xmlns:a16="http://schemas.microsoft.com/office/drawing/2014/main" id="{180CB2C4-7C81-0D26-0A1B-1D87E61056D6}"/>
                  </a:ext>
                </a:extLst>
              </p:cNvPr>
              <p:cNvCxnSpPr>
                <a:cxnSpLocks/>
                <a:stCxn id="5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CE5766BE-F53C-716E-CE04-A767DF694146}"/>
                </a:ext>
              </a:extLst>
            </p:cNvPr>
            <p:cNvGrpSpPr/>
            <p:nvPr/>
          </p:nvGrpSpPr>
          <p:grpSpPr>
            <a:xfrm>
              <a:off x="6863508" y="888920"/>
              <a:ext cx="412785" cy="275078"/>
              <a:chOff x="2346285" y="888920"/>
              <a:chExt cx="412785" cy="275078"/>
            </a:xfrm>
          </p:grpSpPr>
          <p:sp>
            <p:nvSpPr>
              <p:cNvPr id="47" name="Oval 46">
                <a:extLst>
                  <a:ext uri="{FF2B5EF4-FFF2-40B4-BE49-F238E27FC236}">
                    <a16:creationId xmlns:a16="http://schemas.microsoft.com/office/drawing/2014/main" id="{D2D9B798-E357-EA7C-5B64-1E4D5A7DECA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8" name="Straight Connector 47">
                <a:extLst>
                  <a:ext uri="{FF2B5EF4-FFF2-40B4-BE49-F238E27FC236}">
                    <a16:creationId xmlns:a16="http://schemas.microsoft.com/office/drawing/2014/main" id="{B078A44E-BC95-89E8-B49F-07879D20477E}"/>
                  </a:ext>
                </a:extLst>
              </p:cNvPr>
              <p:cNvCxnSpPr>
                <a:cxnSpLocks/>
                <a:stCxn id="47"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EBC96FD1-1BA8-6049-89B2-205B0A90898F}"/>
                </a:ext>
              </a:extLst>
            </p:cNvPr>
            <p:cNvGrpSpPr/>
            <p:nvPr/>
          </p:nvGrpSpPr>
          <p:grpSpPr>
            <a:xfrm>
              <a:off x="5690212" y="888920"/>
              <a:ext cx="417664" cy="275078"/>
              <a:chOff x="2341406" y="888920"/>
              <a:chExt cx="417664" cy="275078"/>
            </a:xfrm>
          </p:grpSpPr>
          <p:sp>
            <p:nvSpPr>
              <p:cNvPr id="45" name="Oval 44">
                <a:extLst>
                  <a:ext uri="{FF2B5EF4-FFF2-40B4-BE49-F238E27FC236}">
                    <a16:creationId xmlns:a16="http://schemas.microsoft.com/office/drawing/2014/main" id="{76E66F86-CDF1-16CC-FBD5-C9C9B259D74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6" name="Straight Connector 45">
                <a:extLst>
                  <a:ext uri="{FF2B5EF4-FFF2-40B4-BE49-F238E27FC236}">
                    <a16:creationId xmlns:a16="http://schemas.microsoft.com/office/drawing/2014/main" id="{75DCF65B-33E6-CC64-507A-DD36AA16D1BF}"/>
                  </a:ext>
                </a:extLst>
              </p:cNvPr>
              <p:cNvCxnSpPr>
                <a:cxnSpLocks/>
                <a:stCxn id="45"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13FE0640-B321-8934-2ECF-744B0856327A}"/>
                </a:ext>
              </a:extLst>
            </p:cNvPr>
            <p:cNvGrpSpPr/>
            <p:nvPr/>
          </p:nvGrpSpPr>
          <p:grpSpPr>
            <a:xfrm>
              <a:off x="4411504" y="888920"/>
              <a:ext cx="438181" cy="275078"/>
              <a:chOff x="2320889" y="888920"/>
              <a:chExt cx="438181" cy="275078"/>
            </a:xfrm>
          </p:grpSpPr>
          <p:sp>
            <p:nvSpPr>
              <p:cNvPr id="43" name="Oval 42">
                <a:extLst>
                  <a:ext uri="{FF2B5EF4-FFF2-40B4-BE49-F238E27FC236}">
                    <a16:creationId xmlns:a16="http://schemas.microsoft.com/office/drawing/2014/main" id="{ACC7932C-0A0B-7F0A-6E75-3D9F334C269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4" name="Straight Connector 43">
                <a:extLst>
                  <a:ext uri="{FF2B5EF4-FFF2-40B4-BE49-F238E27FC236}">
                    <a16:creationId xmlns:a16="http://schemas.microsoft.com/office/drawing/2014/main" id="{5A34E84B-6103-5F97-A80C-E4E50E7DFBF4}"/>
                  </a:ext>
                </a:extLst>
              </p:cNvPr>
              <p:cNvCxnSpPr>
                <a:cxnSpLocks/>
                <a:stCxn id="43"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A4A7404B-2F88-FE08-95FE-F281C66DD7CF}"/>
                </a:ext>
              </a:extLst>
            </p:cNvPr>
            <p:cNvGrpSpPr/>
            <p:nvPr/>
          </p:nvGrpSpPr>
          <p:grpSpPr>
            <a:xfrm>
              <a:off x="3403904" y="888920"/>
              <a:ext cx="405130" cy="275078"/>
              <a:chOff x="2353940" y="888920"/>
              <a:chExt cx="405130" cy="275078"/>
            </a:xfrm>
          </p:grpSpPr>
          <p:sp>
            <p:nvSpPr>
              <p:cNvPr id="39" name="Oval 38">
                <a:extLst>
                  <a:ext uri="{FF2B5EF4-FFF2-40B4-BE49-F238E27FC236}">
                    <a16:creationId xmlns:a16="http://schemas.microsoft.com/office/drawing/2014/main" id="{789C317F-F8E2-45A9-2D72-486F8F23E861}"/>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4</a:t>
                </a:r>
              </a:p>
            </p:txBody>
          </p:sp>
          <p:cxnSp>
            <p:nvCxnSpPr>
              <p:cNvPr id="42" name="Straight Connector 41">
                <a:extLst>
                  <a:ext uri="{FF2B5EF4-FFF2-40B4-BE49-F238E27FC236}">
                    <a16:creationId xmlns:a16="http://schemas.microsoft.com/office/drawing/2014/main" id="{5E155EF0-8081-45C2-284E-D6C021D3F9A1}"/>
                  </a:ext>
                </a:extLst>
              </p:cNvPr>
              <p:cNvCxnSpPr>
                <a:cxnSpLocks/>
                <a:stCxn id="39" idx="2"/>
              </p:cNvCxnSpPr>
              <p:nvPr/>
            </p:nvCxnSpPr>
            <p:spPr>
              <a:xfrm flipH="1">
                <a:off x="2353940" y="1026459"/>
                <a:ext cx="130052"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9527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artwork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5.1</a:t>
            </a:r>
            <a:r>
              <a:rPr lang="en-US" sz="1400" dirty="0">
                <a:latin typeface="Verdana Pro" panose="020B0704030504040204" pitchFamily="34" charset="0"/>
              </a:rPr>
              <a:t> – Source and organise the data</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defTabSz="685800" fontAlgn="auto">
              <a:lnSpc>
                <a:spcPct val="100000"/>
              </a:lnSpc>
              <a:spcBef>
                <a:spcPts val="0"/>
              </a:spcBef>
              <a:spcAft>
                <a:spcPts val="0"/>
              </a:spcAft>
              <a:buClrTx/>
              <a:buNone/>
              <a:defRPr/>
            </a:pPr>
            <a:r>
              <a:rPr kumimoji="0" lang="en-US" sz="1100" b="1"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lang="en-US" sz="1000">
                <a:solidFill>
                  <a:srgbClr val="002C6C"/>
                </a:solidFill>
                <a:latin typeface="Verdana Pro" panose="020B0604030504040204" pitchFamily="34" charset="0"/>
                <a:ea typeface="+mn-ea"/>
              </a:rPr>
              <a:t>Making sure the required data for encoding is available, accurate, complete and up-to-date is essential to successfully implement 2D objectives.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734165"/>
            <a:ext cx="4017168" cy="507831"/>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Since only the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GTIN</a:t>
            </a:r>
            <a:r>
              <a:rPr lang="en-US" sz="900" b="1" dirty="0">
                <a:solidFill>
                  <a:schemeClr val="tx2"/>
                </a:solidFill>
                <a:latin typeface="Verdana Pro" panose="020B0604030504040204" pitchFamily="34" charset="0"/>
                <a:cs typeface="Verdana Pro Semibold" panose="020F0502020204030204" pitchFamily="34" charset="0"/>
              </a:rPr>
              <a:t> and optionally the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CPV</a:t>
            </a:r>
            <a:r>
              <a:rPr lang="en-US" sz="900" b="1" dirty="0">
                <a:solidFill>
                  <a:schemeClr val="tx2"/>
                </a:solidFill>
                <a:latin typeface="Verdana Pro" panose="020B0604030504040204" pitchFamily="34" charset="0"/>
                <a:cs typeface="Verdana Pro Semibold" panose="020F0502020204030204" pitchFamily="34" charset="0"/>
              </a:rPr>
              <a:t> is encoded, this is no need to source and organise additional data</a:t>
            </a:r>
          </a:p>
        </p:txBody>
      </p:sp>
      <p:sp>
        <p:nvSpPr>
          <p:cNvPr id="14" name="TextBox 13">
            <a:extLst>
              <a:ext uri="{FF2B5EF4-FFF2-40B4-BE49-F238E27FC236}">
                <a16:creationId xmlns:a16="http://schemas.microsoft.com/office/drawing/2014/main" id="{0479CCDA-EAA2-6D84-9568-E436E8519D31}"/>
              </a:ext>
            </a:extLst>
          </p:cNvPr>
          <p:cNvSpPr txBox="1"/>
          <p:nvPr/>
        </p:nvSpPr>
        <p:spPr>
          <a:xfrm>
            <a:off x="4565427" y="2749405"/>
            <a:ext cx="4273773" cy="1338828"/>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Verifying that all relevant data is available and collecting this from the identified sources</a:t>
            </a:r>
          </a:p>
          <a:p>
            <a:pPr marL="358775" indent="-2857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Implementing validation processes to ensure the data is accurate, complete and up-to-date</a:t>
            </a:r>
          </a:p>
          <a:p>
            <a:pPr marL="358775" indent="-2857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Developing and enforcing data governance policies to maintain data integrity and compliance</a:t>
            </a:r>
          </a:p>
        </p:txBody>
      </p:sp>
      <p:sp>
        <p:nvSpPr>
          <p:cNvPr id="15" name="TextBox 5">
            <a:extLst>
              <a:ext uri="{FF2B5EF4-FFF2-40B4-BE49-F238E27FC236}">
                <a16:creationId xmlns:a16="http://schemas.microsoft.com/office/drawing/2014/main" id="{D746D0F2-414F-350B-3A8D-F88D20C2DC67}"/>
              </a:ext>
            </a:extLst>
          </p:cNvPr>
          <p:cNvSpPr txBox="1"/>
          <p:nvPr/>
        </p:nvSpPr>
        <p:spPr>
          <a:xfrm>
            <a:off x="2604773" y="2129224"/>
            <a:ext cx="3839435"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i="1">
                <a:solidFill>
                  <a:schemeClr val="tx2"/>
                </a:solidFill>
              </a:rPr>
              <a:t>What is your </a:t>
            </a:r>
            <a:r>
              <a:rPr lang="en-US" sz="900" b="1" i="1">
                <a:solidFill>
                  <a:schemeClr val="tx2"/>
                </a:solidFill>
                <a:hlinkClick r:id="" action="ppaction://noaction"/>
              </a:rPr>
              <a:t>key driver</a:t>
            </a:r>
            <a:r>
              <a:rPr lang="en-US" sz="900" b="1" i="1" baseline="30000">
                <a:solidFill>
                  <a:schemeClr val="tx2"/>
                </a:solidFill>
              </a:rPr>
              <a:t>1</a:t>
            </a:r>
            <a:r>
              <a:rPr lang="en-US" sz="900" b="1" i="1">
                <a:solidFill>
                  <a:schemeClr val="tx2"/>
                </a:solidFill>
              </a:rPr>
              <a:t>?</a:t>
            </a:r>
            <a:endParaRPr lang="en-US" sz="900" b="1" i="1" baseline="30000">
              <a:solidFill>
                <a:schemeClr val="tx2"/>
              </a:solidFill>
            </a:endParaRPr>
          </a:p>
        </p:txBody>
      </p:sp>
      <p:cxnSp>
        <p:nvCxnSpPr>
          <p:cNvPr id="22" name="Connector: Elbow 21">
            <a:extLst>
              <a:ext uri="{FF2B5EF4-FFF2-40B4-BE49-F238E27FC236}">
                <a16:creationId xmlns:a16="http://schemas.microsoft.com/office/drawing/2014/main" id="{56A3868F-D4C0-F2BA-0C7F-86FFEB2DD58B}"/>
              </a:ext>
            </a:extLst>
          </p:cNvPr>
          <p:cNvCxnSpPr>
            <a:cxnSpLocks/>
            <a:stCxn id="15" idx="2"/>
          </p:cNvCxnSpPr>
          <p:nvPr/>
        </p:nvCxnSpPr>
        <p:spPr>
          <a:xfrm rot="16200000" flipH="1">
            <a:off x="5426348" y="1458198"/>
            <a:ext cx="374109" cy="2177823"/>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E360198B-FF19-03B3-26D1-3FA11516626C}"/>
              </a:ext>
            </a:extLst>
          </p:cNvPr>
          <p:cNvCxnSpPr>
            <a:cxnSpLocks/>
            <a:stCxn id="15" idx="2"/>
            <a:endCxn id="7" idx="0"/>
          </p:cNvCxnSpPr>
          <p:nvPr/>
        </p:nvCxnSpPr>
        <p:spPr>
          <a:xfrm rot="5400000">
            <a:off x="3301750" y="1511423"/>
            <a:ext cx="374109" cy="2071374"/>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AutoShape 6" descr="Party PNG transparent image download, size: 3821x2925px">
            <a:extLst>
              <a:ext uri="{FF2B5EF4-FFF2-40B4-BE49-F238E27FC236}">
                <a16:creationId xmlns:a16="http://schemas.microsoft.com/office/drawing/2014/main" id="{5E076419-5227-401F-E57C-33A41C8F7E55}"/>
              </a:ext>
            </a:extLst>
          </p:cNvPr>
          <p:cNvSpPr>
            <a:spLocks noChangeAspect="1" noChangeArrowheads="1"/>
          </p:cNvSpPr>
          <p:nvPr/>
        </p:nvSpPr>
        <p:spPr bwMode="auto">
          <a:xfrm>
            <a:off x="4419600" y="292391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TextBox 89">
            <a:extLst>
              <a:ext uri="{FF2B5EF4-FFF2-40B4-BE49-F238E27FC236}">
                <a16:creationId xmlns:a16="http://schemas.microsoft.com/office/drawing/2014/main" id="{CC31C597-1C74-A3B9-BBF9-C56E6CB241B3}"/>
              </a:ext>
            </a:extLst>
          </p:cNvPr>
          <p:cNvSpPr txBox="1"/>
          <p:nvPr/>
        </p:nvSpPr>
        <p:spPr>
          <a:xfrm>
            <a:off x="1853075" y="2318078"/>
            <a:ext cx="2520280" cy="200055"/>
          </a:xfrm>
          <a:prstGeom prst="rect">
            <a:avLst/>
          </a:prstGeom>
          <a:noFill/>
        </p:spPr>
        <p:txBody>
          <a:bodyPr wrap="square" rtlCol="0">
            <a:spAutoFit/>
          </a:bodyPr>
          <a:lstStyle/>
          <a:p>
            <a:pPr algn="ctr"/>
            <a:r>
              <a:rPr lang="en-US" sz="700" i="1"/>
              <a:t>Only consumer engagement/Improved packaging</a:t>
            </a:r>
          </a:p>
        </p:txBody>
      </p:sp>
      <p:sp>
        <p:nvSpPr>
          <p:cNvPr id="91" name="TextBox 90">
            <a:extLst>
              <a:ext uri="{FF2B5EF4-FFF2-40B4-BE49-F238E27FC236}">
                <a16:creationId xmlns:a16="http://schemas.microsoft.com/office/drawing/2014/main" id="{F33BEE63-B8E3-5D9F-F76E-6FD66200A1BD}"/>
              </a:ext>
            </a:extLst>
          </p:cNvPr>
          <p:cNvSpPr txBox="1"/>
          <p:nvPr/>
        </p:nvSpPr>
        <p:spPr>
          <a:xfrm>
            <a:off x="4770646" y="2318078"/>
            <a:ext cx="3380799" cy="200055"/>
          </a:xfrm>
          <a:prstGeom prst="rect">
            <a:avLst/>
          </a:prstGeom>
          <a:noFill/>
        </p:spPr>
        <p:txBody>
          <a:bodyPr wrap="square" rtlCol="0">
            <a:spAutoFit/>
          </a:bodyPr>
          <a:lstStyle/>
          <a:p>
            <a:pPr algn="ctr"/>
            <a:r>
              <a:rPr lang="en-US" sz="700" i="1"/>
              <a:t>Also/only Traceability/Safety/Inventory management/Sustainability</a:t>
            </a:r>
          </a:p>
        </p:txBody>
      </p:sp>
      <p:sp>
        <p:nvSpPr>
          <p:cNvPr id="16" name="TextBox 15">
            <a:extLst>
              <a:ext uri="{FF2B5EF4-FFF2-40B4-BE49-F238E27FC236}">
                <a16:creationId xmlns:a16="http://schemas.microsoft.com/office/drawing/2014/main" id="{02FFC2C7-1A12-8BF7-7BC8-5366C7A2505D}"/>
              </a:ext>
            </a:extLst>
          </p:cNvPr>
          <p:cNvSpPr txBox="1"/>
          <p:nvPr/>
        </p:nvSpPr>
        <p:spPr>
          <a:xfrm>
            <a:off x="1302839" y="4624218"/>
            <a:ext cx="2486993" cy="477054"/>
          </a:xfrm>
          <a:prstGeom prst="rect">
            <a:avLst/>
          </a:prstGeom>
          <a:noFill/>
        </p:spPr>
        <p:txBody>
          <a:bodyPr wrap="square">
            <a:spAutoFit/>
          </a:bodyPr>
          <a:lstStyle/>
          <a:p>
            <a:pPr marL="228600" indent="-228600">
              <a:buAutoNum type="arabicParenR"/>
            </a:pPr>
            <a:r>
              <a:rPr lang="nl-NL" sz="500" dirty="0"/>
              <a:t>Key drivers traceability, sustainability, safety and inventory management require encoding of dynamic data and require different considerations In case consumer engagement/improved packaging are the only key drivers, there are less considerations.</a:t>
            </a:r>
          </a:p>
        </p:txBody>
      </p:sp>
      <p:pic>
        <p:nvPicPr>
          <p:cNvPr id="18" name="Picture 8">
            <a:hlinkClick r:id="" action="ppaction://hlinkshowjump?jump=nextslide"/>
            <a:extLst>
              <a:ext uri="{FF2B5EF4-FFF2-40B4-BE49-F238E27FC236}">
                <a16:creationId xmlns:a16="http://schemas.microsoft.com/office/drawing/2014/main" id="{CC046F29-F4D2-3424-C02A-6A8EF2524A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9" name="Picture 9">
            <a:hlinkClick r:id="" action="ppaction://hlinkshowjump?jump=previousslide"/>
            <a:extLst>
              <a:ext uri="{FF2B5EF4-FFF2-40B4-BE49-F238E27FC236}">
                <a16:creationId xmlns:a16="http://schemas.microsoft.com/office/drawing/2014/main" id="{167A4152-5A3F-5A70-B23F-5D9F088194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20" name="Graphic 19">
            <a:hlinkClick r:id="rId8" action="ppaction://hlinksldjump"/>
            <a:extLst>
              <a:ext uri="{FF2B5EF4-FFF2-40B4-BE49-F238E27FC236}">
                <a16:creationId xmlns:a16="http://schemas.microsoft.com/office/drawing/2014/main" id="{9BBA5BD8-8327-7271-301D-6323E9C401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F2B139B7-18D8-AD8D-FC16-9E639446F9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16626" y="2694418"/>
            <a:ext cx="399600" cy="399600"/>
          </a:xfrm>
          <a:prstGeom prst="rect">
            <a:avLst/>
          </a:prstGeom>
        </p:spPr>
      </p:pic>
      <p:pic>
        <p:nvPicPr>
          <p:cNvPr id="13" name="Graphic 12">
            <a:extLst>
              <a:ext uri="{FF2B5EF4-FFF2-40B4-BE49-F238E27FC236}">
                <a16:creationId xmlns:a16="http://schemas.microsoft.com/office/drawing/2014/main" id="{D69A3E6A-B63C-07EA-D844-15EEC8912F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495800" y="2694418"/>
            <a:ext cx="399600" cy="399600"/>
          </a:xfrm>
          <a:prstGeom prst="rect">
            <a:avLst/>
          </a:prstGeom>
        </p:spPr>
      </p:pic>
      <p:pic>
        <p:nvPicPr>
          <p:cNvPr id="21" name="Graphic 20">
            <a:extLst>
              <a:ext uri="{FF2B5EF4-FFF2-40B4-BE49-F238E27FC236}">
                <a16:creationId xmlns:a16="http://schemas.microsoft.com/office/drawing/2014/main" id="{C443F64C-5E78-C52E-A3C7-00358D908E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495800" y="3173164"/>
            <a:ext cx="399600" cy="399600"/>
          </a:xfrm>
          <a:prstGeom prst="rect">
            <a:avLst/>
          </a:prstGeom>
        </p:spPr>
      </p:pic>
      <p:pic>
        <p:nvPicPr>
          <p:cNvPr id="23" name="Graphic 22">
            <a:extLst>
              <a:ext uri="{FF2B5EF4-FFF2-40B4-BE49-F238E27FC236}">
                <a16:creationId xmlns:a16="http://schemas.microsoft.com/office/drawing/2014/main" id="{F51C5D3D-7C50-5AB9-B90D-A7E50729CA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495800" y="3706564"/>
            <a:ext cx="399600" cy="399600"/>
          </a:xfrm>
          <a:prstGeom prst="rect">
            <a:avLst/>
          </a:prstGeom>
        </p:spPr>
      </p:pic>
      <p:grpSp>
        <p:nvGrpSpPr>
          <p:cNvPr id="25" name="Group 24">
            <a:extLst>
              <a:ext uri="{FF2B5EF4-FFF2-40B4-BE49-F238E27FC236}">
                <a16:creationId xmlns:a16="http://schemas.microsoft.com/office/drawing/2014/main" id="{7633C276-07D8-2BE9-606E-0C87A2DF69E4}"/>
              </a:ext>
            </a:extLst>
          </p:cNvPr>
          <p:cNvGrpSpPr/>
          <p:nvPr/>
        </p:nvGrpSpPr>
        <p:grpSpPr>
          <a:xfrm>
            <a:off x="-1" y="819151"/>
            <a:ext cx="9144000" cy="414970"/>
            <a:chOff x="-1" y="819151"/>
            <a:chExt cx="9144000" cy="414970"/>
          </a:xfrm>
        </p:grpSpPr>
        <p:sp>
          <p:nvSpPr>
            <p:cNvPr id="29" name="Rectangle 28">
              <a:extLst>
                <a:ext uri="{FF2B5EF4-FFF2-40B4-BE49-F238E27FC236}">
                  <a16:creationId xmlns:a16="http://schemas.microsoft.com/office/drawing/2014/main" id="{3F8F7162-2398-82B8-5D3C-4882DC3226A1}"/>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0" name="Rounded Rectangle 21">
              <a:extLst>
                <a:ext uri="{FF2B5EF4-FFF2-40B4-BE49-F238E27FC236}">
                  <a16:creationId xmlns:a16="http://schemas.microsoft.com/office/drawing/2014/main" id="{F7276120-9B14-66BA-4D26-CE02A52B605A}"/>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1" name="Rounded Rectangle 30">
              <a:extLst>
                <a:ext uri="{FF2B5EF4-FFF2-40B4-BE49-F238E27FC236}">
                  <a16:creationId xmlns:a16="http://schemas.microsoft.com/office/drawing/2014/main" id="{00590453-AB8D-EBA8-1193-09B552BE6EC6}"/>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2" name="Rounded Rectangle 31">
              <a:extLst>
                <a:ext uri="{FF2B5EF4-FFF2-40B4-BE49-F238E27FC236}">
                  <a16:creationId xmlns:a16="http://schemas.microsoft.com/office/drawing/2014/main" id="{531A3B75-B1E1-955D-3979-6EE5461C77B3}"/>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33" name="Rounded Rectangle 32">
              <a:extLst>
                <a:ext uri="{FF2B5EF4-FFF2-40B4-BE49-F238E27FC236}">
                  <a16:creationId xmlns:a16="http://schemas.microsoft.com/office/drawing/2014/main" id="{6A7768A3-296E-3DCE-BCCF-4B74930EAC96}"/>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FBB034"/>
                  </a:solidFill>
                </a:rPr>
                <a:t>Set-up barcode &amp; artwork changes</a:t>
              </a:r>
            </a:p>
          </p:txBody>
        </p:sp>
        <p:sp>
          <p:nvSpPr>
            <p:cNvPr id="34" name="Rounded Rectangle 33">
              <a:extLst>
                <a:ext uri="{FF2B5EF4-FFF2-40B4-BE49-F238E27FC236}">
                  <a16:creationId xmlns:a16="http://schemas.microsoft.com/office/drawing/2014/main" id="{5A4A795B-E795-37A9-BC25-678001310BBF}"/>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5" name="Rounded Rectangle 21">
              <a:extLst>
                <a:ext uri="{FF2B5EF4-FFF2-40B4-BE49-F238E27FC236}">
                  <a16:creationId xmlns:a16="http://schemas.microsoft.com/office/drawing/2014/main" id="{BE9377B2-C054-D1C3-7886-CC5EE369C8DF}"/>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36" name="Rounded Rectangle 21">
              <a:extLst>
                <a:ext uri="{FF2B5EF4-FFF2-40B4-BE49-F238E27FC236}">
                  <a16:creationId xmlns:a16="http://schemas.microsoft.com/office/drawing/2014/main" id="{C60E0963-8BAE-F32D-2E2E-96AF27822B45}"/>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7" name="Rounded Rectangle 21">
              <a:extLst>
                <a:ext uri="{FF2B5EF4-FFF2-40B4-BE49-F238E27FC236}">
                  <a16:creationId xmlns:a16="http://schemas.microsoft.com/office/drawing/2014/main" id="{D58082D4-D0E1-23A5-BD1F-5A8AE29E089B}"/>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8" name="Oval 37">
              <a:extLst>
                <a:ext uri="{FF2B5EF4-FFF2-40B4-BE49-F238E27FC236}">
                  <a16:creationId xmlns:a16="http://schemas.microsoft.com/office/drawing/2014/main" id="{FC517677-F78F-0952-4AB1-7434C2E189D0}"/>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9" name="Oval 38">
              <a:extLst>
                <a:ext uri="{FF2B5EF4-FFF2-40B4-BE49-F238E27FC236}">
                  <a16:creationId xmlns:a16="http://schemas.microsoft.com/office/drawing/2014/main" id="{FB24F1EE-6486-B9BD-9E3E-F5FD3C44EA2F}"/>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1" name="Straight Connector 40">
              <a:extLst>
                <a:ext uri="{FF2B5EF4-FFF2-40B4-BE49-F238E27FC236}">
                  <a16:creationId xmlns:a16="http://schemas.microsoft.com/office/drawing/2014/main" id="{6FE46EB1-801B-1736-D9FB-20AE2CB9C8C4}"/>
                </a:ext>
              </a:extLst>
            </p:cNvPr>
            <p:cNvCxnSpPr>
              <a:stCxn id="39"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D484B9A0-40A0-C1B4-CCA9-5FA2435AD03E}"/>
                </a:ext>
              </a:extLst>
            </p:cNvPr>
            <p:cNvGrpSpPr/>
            <p:nvPr/>
          </p:nvGrpSpPr>
          <p:grpSpPr>
            <a:xfrm>
              <a:off x="2241933" y="888920"/>
              <a:ext cx="517137" cy="275078"/>
              <a:chOff x="2241933" y="888920"/>
              <a:chExt cx="517137" cy="275078"/>
            </a:xfrm>
          </p:grpSpPr>
          <p:sp>
            <p:nvSpPr>
              <p:cNvPr id="70" name="Oval 69">
                <a:extLst>
                  <a:ext uri="{FF2B5EF4-FFF2-40B4-BE49-F238E27FC236}">
                    <a16:creationId xmlns:a16="http://schemas.microsoft.com/office/drawing/2014/main" id="{2EFDE249-BE3F-AA62-24A6-F5AA02130CD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71" name="Straight Connector 70">
                <a:extLst>
                  <a:ext uri="{FF2B5EF4-FFF2-40B4-BE49-F238E27FC236}">
                    <a16:creationId xmlns:a16="http://schemas.microsoft.com/office/drawing/2014/main" id="{C44451ED-ABAC-BB56-5443-8DBB8E5B645F}"/>
                  </a:ext>
                </a:extLst>
              </p:cNvPr>
              <p:cNvCxnSpPr>
                <a:stCxn id="70"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388EA9C0-77CF-A9CC-FD7B-F8962005858F}"/>
                </a:ext>
              </a:extLst>
            </p:cNvPr>
            <p:cNvGrpSpPr/>
            <p:nvPr/>
          </p:nvGrpSpPr>
          <p:grpSpPr>
            <a:xfrm>
              <a:off x="7700790" y="888920"/>
              <a:ext cx="449198" cy="275078"/>
              <a:chOff x="2309872" y="888920"/>
              <a:chExt cx="449198" cy="275078"/>
            </a:xfrm>
          </p:grpSpPr>
          <p:sp>
            <p:nvSpPr>
              <p:cNvPr id="66" name="Oval 65">
                <a:extLst>
                  <a:ext uri="{FF2B5EF4-FFF2-40B4-BE49-F238E27FC236}">
                    <a16:creationId xmlns:a16="http://schemas.microsoft.com/office/drawing/2014/main" id="{2C38CECE-7B7F-4879-AB85-489BBF4A88C5}"/>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9" name="Straight Connector 68">
                <a:extLst>
                  <a:ext uri="{FF2B5EF4-FFF2-40B4-BE49-F238E27FC236}">
                    <a16:creationId xmlns:a16="http://schemas.microsoft.com/office/drawing/2014/main" id="{C400B7C3-9AFA-2D89-46D6-0B8F2C7C1770}"/>
                  </a:ext>
                </a:extLst>
              </p:cNvPr>
              <p:cNvCxnSpPr>
                <a:cxnSpLocks/>
                <a:stCxn id="6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CED058C3-F096-E923-72BA-DFE9B0E2F504}"/>
                </a:ext>
              </a:extLst>
            </p:cNvPr>
            <p:cNvGrpSpPr/>
            <p:nvPr/>
          </p:nvGrpSpPr>
          <p:grpSpPr>
            <a:xfrm>
              <a:off x="6863508" y="888920"/>
              <a:ext cx="412785" cy="275078"/>
              <a:chOff x="2346285" y="888920"/>
              <a:chExt cx="412785" cy="275078"/>
            </a:xfrm>
          </p:grpSpPr>
          <p:sp>
            <p:nvSpPr>
              <p:cNvPr id="64" name="Oval 63">
                <a:extLst>
                  <a:ext uri="{FF2B5EF4-FFF2-40B4-BE49-F238E27FC236}">
                    <a16:creationId xmlns:a16="http://schemas.microsoft.com/office/drawing/2014/main" id="{8F04E78A-5E68-842F-EE87-CC4DC6E89F1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5" name="Straight Connector 64">
                <a:extLst>
                  <a:ext uri="{FF2B5EF4-FFF2-40B4-BE49-F238E27FC236}">
                    <a16:creationId xmlns:a16="http://schemas.microsoft.com/office/drawing/2014/main" id="{3D128122-00B6-4BA7-D74D-1BA923147248}"/>
                  </a:ext>
                </a:extLst>
              </p:cNvPr>
              <p:cNvCxnSpPr>
                <a:cxnSpLocks/>
                <a:stCxn id="64"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5CF69EE0-461A-666F-7AB7-DAF78B9144E2}"/>
                </a:ext>
              </a:extLst>
            </p:cNvPr>
            <p:cNvGrpSpPr/>
            <p:nvPr/>
          </p:nvGrpSpPr>
          <p:grpSpPr>
            <a:xfrm>
              <a:off x="5690212" y="888920"/>
              <a:ext cx="417664" cy="275078"/>
              <a:chOff x="2341406" y="888920"/>
              <a:chExt cx="417664" cy="275078"/>
            </a:xfrm>
          </p:grpSpPr>
          <p:sp>
            <p:nvSpPr>
              <p:cNvPr id="59" name="Oval 58">
                <a:extLst>
                  <a:ext uri="{FF2B5EF4-FFF2-40B4-BE49-F238E27FC236}">
                    <a16:creationId xmlns:a16="http://schemas.microsoft.com/office/drawing/2014/main" id="{38C67222-0752-729D-839A-FCC1BFD6EEE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60" name="Straight Connector 59">
                <a:extLst>
                  <a:ext uri="{FF2B5EF4-FFF2-40B4-BE49-F238E27FC236}">
                    <a16:creationId xmlns:a16="http://schemas.microsoft.com/office/drawing/2014/main" id="{33AC9395-A658-4137-DB8D-CA6DA8021158}"/>
                  </a:ext>
                </a:extLst>
              </p:cNvPr>
              <p:cNvCxnSpPr>
                <a:cxnSpLocks/>
                <a:stCxn id="59"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836D6AA1-9C7C-AA3F-B9F8-2760933A6037}"/>
                </a:ext>
              </a:extLst>
            </p:cNvPr>
            <p:cNvGrpSpPr/>
            <p:nvPr/>
          </p:nvGrpSpPr>
          <p:grpSpPr>
            <a:xfrm>
              <a:off x="4411504" y="888920"/>
              <a:ext cx="438181" cy="275078"/>
              <a:chOff x="2320889" y="888920"/>
              <a:chExt cx="438181" cy="275078"/>
            </a:xfrm>
          </p:grpSpPr>
          <p:sp>
            <p:nvSpPr>
              <p:cNvPr id="56" name="Oval 55">
                <a:extLst>
                  <a:ext uri="{FF2B5EF4-FFF2-40B4-BE49-F238E27FC236}">
                    <a16:creationId xmlns:a16="http://schemas.microsoft.com/office/drawing/2014/main" id="{A5491F74-0375-6157-1D72-01DD94EFD3FF}"/>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58" name="Straight Connector 57">
                <a:extLst>
                  <a:ext uri="{FF2B5EF4-FFF2-40B4-BE49-F238E27FC236}">
                    <a16:creationId xmlns:a16="http://schemas.microsoft.com/office/drawing/2014/main" id="{4D8F136F-1F73-CC22-C873-AD156014EDF6}"/>
                  </a:ext>
                </a:extLst>
              </p:cNvPr>
              <p:cNvCxnSpPr>
                <a:cxnSpLocks/>
                <a:stCxn id="56" idx="2"/>
              </p:cNvCxnSpPr>
              <p:nvPr/>
            </p:nvCxnSpPr>
            <p:spPr>
              <a:xfrm flipH="1">
                <a:off x="2320889" y="1026459"/>
                <a:ext cx="163103"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6F93B6EB-D485-6CB3-359A-C89ADCEEBD11}"/>
                </a:ext>
              </a:extLst>
            </p:cNvPr>
            <p:cNvGrpSpPr/>
            <p:nvPr/>
          </p:nvGrpSpPr>
          <p:grpSpPr>
            <a:xfrm>
              <a:off x="3403904" y="888920"/>
              <a:ext cx="405130" cy="275078"/>
              <a:chOff x="2353940" y="888920"/>
              <a:chExt cx="405130" cy="275078"/>
            </a:xfrm>
          </p:grpSpPr>
          <p:sp>
            <p:nvSpPr>
              <p:cNvPr id="48" name="Oval 47">
                <a:extLst>
                  <a:ext uri="{FF2B5EF4-FFF2-40B4-BE49-F238E27FC236}">
                    <a16:creationId xmlns:a16="http://schemas.microsoft.com/office/drawing/2014/main" id="{87747685-4024-82CE-027F-06AA6C78124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5" name="Straight Connector 54">
                <a:extLst>
                  <a:ext uri="{FF2B5EF4-FFF2-40B4-BE49-F238E27FC236}">
                    <a16:creationId xmlns:a16="http://schemas.microsoft.com/office/drawing/2014/main" id="{2B940760-D7BD-3078-0869-BA0C5CFD4B0C}"/>
                  </a:ext>
                </a:extLst>
              </p:cNvPr>
              <p:cNvCxnSpPr>
                <a:cxnSpLocks/>
                <a:stCxn id="48"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4152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3719E11-693A-4EE8-EADE-E1C32A7483A8}"/>
              </a:ext>
            </a:extLst>
          </p:cNvPr>
          <p:cNvSpPr txBox="1">
            <a:spLocks/>
          </p:cNvSpPr>
          <p:nvPr/>
        </p:nvSpPr>
        <p:spPr>
          <a:xfrm>
            <a:off x="304800" y="1605039"/>
            <a:ext cx="8534400" cy="2616441"/>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900" b="0" i="0">
              <a:solidFill>
                <a:srgbClr val="002C6C"/>
              </a:solidFill>
              <a:effectLst/>
              <a:latin typeface="+mj-lt"/>
            </a:endParaRPr>
          </a:p>
        </p:txBody>
      </p:sp>
      <p:sp>
        <p:nvSpPr>
          <p:cNvPr id="25" name="Rectangle 24">
            <a:extLst>
              <a:ext uri="{FF2B5EF4-FFF2-40B4-BE49-F238E27FC236}">
                <a16:creationId xmlns:a16="http://schemas.microsoft.com/office/drawing/2014/main" id="{FCA240F9-C30F-E603-0BEF-17052AC91DFF}"/>
              </a:ext>
            </a:extLst>
          </p:cNvPr>
          <p:cNvSpPr/>
          <p:nvPr/>
        </p:nvSpPr>
        <p:spPr>
          <a:xfrm>
            <a:off x="1966" y="1"/>
            <a:ext cx="9142034" cy="699658"/>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35" name="Rounded Rectangle 93">
            <a:extLst>
              <a:ext uri="{FF2B5EF4-FFF2-40B4-BE49-F238E27FC236}">
                <a16:creationId xmlns:a16="http://schemas.microsoft.com/office/drawing/2014/main" id="{9C11CFB5-6504-123F-FFD3-142439CDBD48}"/>
              </a:ext>
            </a:extLst>
          </p:cNvPr>
          <p:cNvSpPr/>
          <p:nvPr/>
        </p:nvSpPr>
        <p:spPr>
          <a:xfrm>
            <a:off x="138210" y="121890"/>
            <a:ext cx="8067558"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Verdana"/>
                <a:ea typeface="+mn-ea"/>
                <a:cs typeface="Arial"/>
              </a:rPr>
              <a:t>Scope of this guide</a:t>
            </a:r>
          </a:p>
        </p:txBody>
      </p:sp>
      <p:pic>
        <p:nvPicPr>
          <p:cNvPr id="9" name="Picture 8" descr="A black background with a black square&#10;&#10;Description automatically generated with medium confidence">
            <a:hlinkClick r:id="" action="ppaction://hlinkshowjump?jump=nextslide"/>
            <a:extLst>
              <a:ext uri="{FF2B5EF4-FFF2-40B4-BE49-F238E27FC236}">
                <a16:creationId xmlns:a16="http://schemas.microsoft.com/office/drawing/2014/main" id="{C3F9C12F-6B94-A44F-9527-BF4E9A159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779" y="4747338"/>
            <a:ext cx="194989" cy="194989"/>
          </a:xfrm>
          <a:prstGeom prst="rect">
            <a:avLst/>
          </a:prstGeom>
        </p:spPr>
      </p:pic>
      <p:pic>
        <p:nvPicPr>
          <p:cNvPr id="10" name="Picture 9" descr="A black background with a black square&#10;&#10;Description automatically generated with medium confidence">
            <a:hlinkClick r:id="" action="ppaction://hlinkshowjump?jump=previousslide"/>
            <a:extLst>
              <a:ext uri="{FF2B5EF4-FFF2-40B4-BE49-F238E27FC236}">
                <a16:creationId xmlns:a16="http://schemas.microsoft.com/office/drawing/2014/main" id="{A38AA54D-BA70-DFDA-3590-03B52D74C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053165" y="4747337"/>
            <a:ext cx="194989" cy="194989"/>
          </a:xfrm>
          <a:prstGeom prst="rect">
            <a:avLst/>
          </a:prstGeom>
        </p:spPr>
      </p:pic>
      <p:sp>
        <p:nvSpPr>
          <p:cNvPr id="12" name="Content Placeholder 2">
            <a:extLst>
              <a:ext uri="{FF2B5EF4-FFF2-40B4-BE49-F238E27FC236}">
                <a16:creationId xmlns:a16="http://schemas.microsoft.com/office/drawing/2014/main" id="{14818379-EBC1-CB85-73E4-93E92BD48E59}"/>
              </a:ext>
            </a:extLst>
          </p:cNvPr>
          <p:cNvSpPr txBox="1">
            <a:spLocks/>
          </p:cNvSpPr>
          <p:nvPr/>
        </p:nvSpPr>
        <p:spPr>
          <a:xfrm>
            <a:off x="304800" y="862091"/>
            <a:ext cx="8534400" cy="656717"/>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r>
              <a:rPr lang="en-US" sz="900" b="1" i="0">
                <a:solidFill>
                  <a:srgbClr val="002C6C"/>
                </a:solidFill>
                <a:effectLst/>
                <a:latin typeface="+mj-lt"/>
              </a:rPr>
              <a:t>Certain items are out of scope</a:t>
            </a:r>
          </a:p>
          <a:p>
            <a:pPr marL="98998" indent="0" algn="l">
              <a:buNone/>
            </a:pPr>
            <a:r>
              <a:rPr lang="en-US" sz="900">
                <a:solidFill>
                  <a:srgbClr val="002C6C"/>
                </a:solidFill>
                <a:latin typeface="+mj-lt"/>
              </a:rPr>
              <a:t>Before using this document, consider that some certain subjects or items are not covered with the goal of lowering complexity and improving usability for the intended stakeholders. T</a:t>
            </a:r>
            <a:r>
              <a:rPr lang="en-GB" sz="900">
                <a:solidFill>
                  <a:srgbClr val="002C6C"/>
                </a:solidFill>
                <a:latin typeface="+mj-lt"/>
              </a:rPr>
              <a:t>he following subjects or items </a:t>
            </a:r>
            <a:r>
              <a:rPr lang="en-GB" sz="900" b="1">
                <a:solidFill>
                  <a:srgbClr val="002C6C"/>
                </a:solidFill>
                <a:latin typeface="+mj-lt"/>
              </a:rPr>
              <a:t>have not been included </a:t>
            </a:r>
            <a:r>
              <a:rPr lang="en-GB" sz="900">
                <a:solidFill>
                  <a:srgbClr val="002C6C"/>
                </a:solidFill>
                <a:latin typeface="+mj-lt"/>
              </a:rPr>
              <a:t>in this document:</a:t>
            </a:r>
            <a:endParaRPr lang="en-GB" sz="900" b="0" i="0">
              <a:solidFill>
                <a:srgbClr val="002C6C"/>
              </a:solidFill>
              <a:effectLst/>
              <a:latin typeface="+mj-lt"/>
            </a:endParaRPr>
          </a:p>
        </p:txBody>
      </p:sp>
      <p:grpSp>
        <p:nvGrpSpPr>
          <p:cNvPr id="48" name="Group 47">
            <a:extLst>
              <a:ext uri="{FF2B5EF4-FFF2-40B4-BE49-F238E27FC236}">
                <a16:creationId xmlns:a16="http://schemas.microsoft.com/office/drawing/2014/main" id="{AAA29DDB-334D-0B29-2756-B11B8A0FD004}"/>
              </a:ext>
            </a:extLst>
          </p:cNvPr>
          <p:cNvGrpSpPr/>
          <p:nvPr/>
        </p:nvGrpSpPr>
        <p:grpSpPr>
          <a:xfrm>
            <a:off x="492026" y="2388179"/>
            <a:ext cx="8083776" cy="369332"/>
            <a:chOff x="492026" y="2316480"/>
            <a:chExt cx="8083776" cy="369332"/>
          </a:xfrm>
        </p:grpSpPr>
        <p:grpSp>
          <p:nvGrpSpPr>
            <p:cNvPr id="22" name="Group 21">
              <a:extLst>
                <a:ext uri="{FF2B5EF4-FFF2-40B4-BE49-F238E27FC236}">
                  <a16:creationId xmlns:a16="http://schemas.microsoft.com/office/drawing/2014/main" id="{67170907-BF26-BFC1-0544-5C23F61334B8}"/>
                </a:ext>
              </a:extLst>
            </p:cNvPr>
            <p:cNvGrpSpPr/>
            <p:nvPr/>
          </p:nvGrpSpPr>
          <p:grpSpPr>
            <a:xfrm>
              <a:off x="492026" y="2331869"/>
              <a:ext cx="338554" cy="338554"/>
              <a:chOff x="492026" y="2263140"/>
              <a:chExt cx="338554" cy="338554"/>
            </a:xfrm>
          </p:grpSpPr>
          <p:sp>
            <p:nvSpPr>
              <p:cNvPr id="19" name="Oval 18">
                <a:extLst>
                  <a:ext uri="{FF2B5EF4-FFF2-40B4-BE49-F238E27FC236}">
                    <a16:creationId xmlns:a16="http://schemas.microsoft.com/office/drawing/2014/main" id="{BDEC960A-AF68-4F19-2A6A-66BBB7033862}"/>
                  </a:ext>
                </a:extLst>
              </p:cNvPr>
              <p:cNvSpPr/>
              <p:nvPr/>
            </p:nvSpPr>
            <p:spPr>
              <a:xfrm>
                <a:off x="492026" y="2263140"/>
                <a:ext cx="338554" cy="338554"/>
              </a:xfrm>
              <a:prstGeom prst="ellipse">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59BCDDA-2280-EB93-4CB9-2516FEEF58F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43164" y="2307723"/>
                <a:ext cx="239115" cy="239115"/>
              </a:xfrm>
              <a:prstGeom prst="rect">
                <a:avLst/>
              </a:prstGeom>
            </p:spPr>
          </p:pic>
        </p:grpSp>
        <p:sp>
          <p:nvSpPr>
            <p:cNvPr id="27" name="TextBox 26">
              <a:extLst>
                <a:ext uri="{FF2B5EF4-FFF2-40B4-BE49-F238E27FC236}">
                  <a16:creationId xmlns:a16="http://schemas.microsoft.com/office/drawing/2014/main" id="{29E10808-2D97-944F-EBC8-B78418456F38}"/>
                </a:ext>
              </a:extLst>
            </p:cNvPr>
            <p:cNvSpPr txBox="1"/>
            <p:nvPr/>
          </p:nvSpPr>
          <p:spPr>
            <a:xfrm>
              <a:off x="914399" y="2316480"/>
              <a:ext cx="7661403"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mn-cs"/>
                </a:rPr>
                <a:t>Solution provider guidance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mn-cs"/>
                  <a:sym typeface="Wingdings" panose="05000000000000000000" pitchFamily="2" charset="2"/>
                </a:rPr>
                <a:t> </a:t>
              </a:r>
              <a:r>
                <a:rPr kumimoji="0" lang="nl-NL"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mn-cs"/>
                </a:rPr>
                <a:t>For more information on this 2D barcode implementation journey, please refer to the </a:t>
              </a:r>
              <a:r>
                <a:rPr kumimoji="0" lang="nl-NL"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mn-cs"/>
                  <a:hlinkClick r:id="rId5"/>
                </a:rPr>
                <a:t>GS1 solution provider capability website</a:t>
              </a:r>
              <a:endParaRPr kumimoji="0" lang="nl-NL"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mn-cs"/>
              </a:endParaRPr>
            </a:p>
          </p:txBody>
        </p:sp>
      </p:grpSp>
      <p:grpSp>
        <p:nvGrpSpPr>
          <p:cNvPr id="49" name="Group 48">
            <a:extLst>
              <a:ext uri="{FF2B5EF4-FFF2-40B4-BE49-F238E27FC236}">
                <a16:creationId xmlns:a16="http://schemas.microsoft.com/office/drawing/2014/main" id="{A33D5429-C617-E0BD-455B-E68973BBF1C7}"/>
              </a:ext>
            </a:extLst>
          </p:cNvPr>
          <p:cNvGrpSpPr/>
          <p:nvPr/>
        </p:nvGrpSpPr>
        <p:grpSpPr>
          <a:xfrm>
            <a:off x="494199" y="3625846"/>
            <a:ext cx="8081603" cy="369332"/>
            <a:chOff x="494199" y="2846822"/>
            <a:chExt cx="8081603" cy="369332"/>
          </a:xfrm>
        </p:grpSpPr>
        <p:grpSp>
          <p:nvGrpSpPr>
            <p:cNvPr id="21" name="Group 20">
              <a:extLst>
                <a:ext uri="{FF2B5EF4-FFF2-40B4-BE49-F238E27FC236}">
                  <a16:creationId xmlns:a16="http://schemas.microsoft.com/office/drawing/2014/main" id="{156B0212-F671-6569-9114-2240A862999D}"/>
                </a:ext>
              </a:extLst>
            </p:cNvPr>
            <p:cNvGrpSpPr/>
            <p:nvPr/>
          </p:nvGrpSpPr>
          <p:grpSpPr>
            <a:xfrm>
              <a:off x="494199" y="2862211"/>
              <a:ext cx="338554" cy="338554"/>
              <a:chOff x="476786" y="2854258"/>
              <a:chExt cx="338554" cy="338554"/>
            </a:xfrm>
          </p:grpSpPr>
          <p:sp>
            <p:nvSpPr>
              <p:cNvPr id="20" name="Oval 19">
                <a:extLst>
                  <a:ext uri="{FF2B5EF4-FFF2-40B4-BE49-F238E27FC236}">
                    <a16:creationId xmlns:a16="http://schemas.microsoft.com/office/drawing/2014/main" id="{C2F6D022-EBD7-3DAC-28B5-F9EB84B30E5C}"/>
                  </a:ext>
                </a:extLst>
              </p:cNvPr>
              <p:cNvSpPr/>
              <p:nvPr/>
            </p:nvSpPr>
            <p:spPr>
              <a:xfrm>
                <a:off x="476786" y="2854258"/>
                <a:ext cx="338554" cy="338554"/>
              </a:xfrm>
              <a:prstGeom prst="ellipse">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5802B7B-3C15-C6A1-90B1-0E9D4E81D66D}"/>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550784" y="2924144"/>
                <a:ext cx="190557" cy="190557"/>
              </a:xfrm>
              <a:prstGeom prst="rect">
                <a:avLst/>
              </a:prstGeom>
            </p:spPr>
          </p:pic>
        </p:grpSp>
        <p:sp>
          <p:nvSpPr>
            <p:cNvPr id="31" name="TextBox 30">
              <a:extLst>
                <a:ext uri="{FF2B5EF4-FFF2-40B4-BE49-F238E27FC236}">
                  <a16:creationId xmlns:a16="http://schemas.microsoft.com/office/drawing/2014/main" id="{63A78008-69C2-E267-7B24-5DE192D9E9BA}"/>
                </a:ext>
              </a:extLst>
            </p:cNvPr>
            <p:cNvSpPr txBox="1"/>
            <p:nvPr/>
          </p:nvSpPr>
          <p:spPr>
            <a:xfrm>
              <a:off x="914399" y="2846822"/>
              <a:ext cx="7661403"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C6C"/>
                  </a:solidFill>
                  <a:effectLst/>
                  <a:uLnTx/>
                  <a:uFillTx/>
                  <a:latin typeface="Verdana Pro" panose="020B0604030504040204" pitchFamily="34" charset="0"/>
                  <a:ea typeface="+mn-ea"/>
                  <a:cs typeface="+mn-cs"/>
                </a:rPr>
                <a:t>Barcode application for packaging not used at point-of-sale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a:solidFill>
                    <a:srgbClr val="002C6C"/>
                  </a:solidFill>
                  <a:latin typeface="Verdana Pro" panose="020B0604030504040204" pitchFamily="34" charset="0"/>
                  <a:sym typeface="Wingdings" panose="05000000000000000000" pitchFamily="2" charset="2"/>
                </a:rPr>
                <a:t> </a:t>
              </a:r>
              <a:r>
                <a:rPr kumimoji="0" lang="en-US" sz="900" b="0" i="0" u="none" strike="noStrike" kern="1200" cap="none" spc="0" normalizeH="0" baseline="0" noProof="0">
                  <a:ln>
                    <a:noFill/>
                  </a:ln>
                  <a:solidFill>
                    <a:srgbClr val="002C6C"/>
                  </a:solidFill>
                  <a:effectLst/>
                  <a:uLnTx/>
                  <a:uFillTx/>
                  <a:latin typeface="Verdana Pro" panose="020B0604030504040204" pitchFamily="34" charset="0"/>
                  <a:ea typeface="+mn-ea"/>
                  <a:cs typeface="+mn-cs"/>
                </a:rPr>
                <a:t>For more information on this 2D barcode implementation journey, please refer to the </a:t>
              </a:r>
              <a:r>
                <a:rPr kumimoji="0" lang="en-US" sz="900" b="0" i="0" u="none" strike="noStrike" kern="1200" cap="none" spc="0" normalizeH="0" baseline="0" noProof="0">
                  <a:ln>
                    <a:noFill/>
                  </a:ln>
                  <a:solidFill>
                    <a:srgbClr val="002C6C"/>
                  </a:solidFill>
                  <a:effectLst/>
                  <a:uLnTx/>
                  <a:uFillTx/>
                  <a:latin typeface="Verdana Pro" panose="020B0604030504040204" pitchFamily="34" charset="0"/>
                  <a:ea typeface="+mn-ea"/>
                  <a:cs typeface="+mn-cs"/>
                  <a:hlinkClick r:id="rId8"/>
                </a:rPr>
                <a:t>GS1 general specifications</a:t>
              </a:r>
              <a:endParaRPr kumimoji="0" lang="en-US" sz="900" b="0" i="0" u="none" strike="noStrike" kern="1200" cap="none" spc="0" normalizeH="0" baseline="0" noProof="0">
                <a:ln>
                  <a:noFill/>
                </a:ln>
                <a:solidFill>
                  <a:srgbClr val="002C6C"/>
                </a:solidFill>
                <a:effectLst/>
                <a:uLnTx/>
                <a:uFillTx/>
                <a:latin typeface="Verdana Pro" panose="020B0604030504040204" pitchFamily="34" charset="0"/>
                <a:ea typeface="+mn-ea"/>
                <a:cs typeface="+mn-cs"/>
              </a:endParaRPr>
            </a:p>
          </p:txBody>
        </p:sp>
      </p:grpSp>
      <p:grpSp>
        <p:nvGrpSpPr>
          <p:cNvPr id="50" name="Group 49">
            <a:extLst>
              <a:ext uri="{FF2B5EF4-FFF2-40B4-BE49-F238E27FC236}">
                <a16:creationId xmlns:a16="http://schemas.microsoft.com/office/drawing/2014/main" id="{4E375A24-4298-97F7-6A4D-9E2E950504F7}"/>
              </a:ext>
            </a:extLst>
          </p:cNvPr>
          <p:cNvGrpSpPr/>
          <p:nvPr/>
        </p:nvGrpSpPr>
        <p:grpSpPr>
          <a:xfrm>
            <a:off x="492026" y="3022401"/>
            <a:ext cx="8081603" cy="338554"/>
            <a:chOff x="492026" y="3384574"/>
            <a:chExt cx="8081603" cy="338554"/>
          </a:xfrm>
        </p:grpSpPr>
        <p:sp>
          <p:nvSpPr>
            <p:cNvPr id="36" name="TextBox 35">
              <a:extLst>
                <a:ext uri="{FF2B5EF4-FFF2-40B4-BE49-F238E27FC236}">
                  <a16:creationId xmlns:a16="http://schemas.microsoft.com/office/drawing/2014/main" id="{82A0E8C2-CC7F-933B-F910-8813514AC5B6}"/>
                </a:ext>
              </a:extLst>
            </p:cNvPr>
            <p:cNvSpPr txBox="1"/>
            <p:nvPr/>
          </p:nvSpPr>
          <p:spPr>
            <a:xfrm>
              <a:off x="912226" y="3445385"/>
              <a:ext cx="7661403"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a:solidFill>
                    <a:srgbClr val="002C6C"/>
                  </a:solidFill>
                  <a:latin typeface="Verdana Pro" panose="020B0604030504040204" pitchFamily="34" charset="0"/>
                </a:rPr>
                <a:t>Industry or product type specific guidance</a:t>
              </a:r>
            </a:p>
          </p:txBody>
        </p:sp>
        <p:grpSp>
          <p:nvGrpSpPr>
            <p:cNvPr id="39" name="Group 38">
              <a:extLst>
                <a:ext uri="{FF2B5EF4-FFF2-40B4-BE49-F238E27FC236}">
                  <a16:creationId xmlns:a16="http://schemas.microsoft.com/office/drawing/2014/main" id="{13097AD9-BF7F-4BE3-C39F-D2C36BF3B20B}"/>
                </a:ext>
              </a:extLst>
            </p:cNvPr>
            <p:cNvGrpSpPr/>
            <p:nvPr/>
          </p:nvGrpSpPr>
          <p:grpSpPr>
            <a:xfrm>
              <a:off x="492026" y="3384574"/>
              <a:ext cx="338554" cy="338554"/>
              <a:chOff x="492026" y="3388687"/>
              <a:chExt cx="338554" cy="338554"/>
            </a:xfrm>
          </p:grpSpPr>
          <p:sp>
            <p:nvSpPr>
              <p:cNvPr id="33" name="Oval 32">
                <a:extLst>
                  <a:ext uri="{FF2B5EF4-FFF2-40B4-BE49-F238E27FC236}">
                    <a16:creationId xmlns:a16="http://schemas.microsoft.com/office/drawing/2014/main" id="{B8C786B6-477C-93F1-CDD0-B3292739E871}"/>
                  </a:ext>
                </a:extLst>
              </p:cNvPr>
              <p:cNvSpPr/>
              <p:nvPr/>
            </p:nvSpPr>
            <p:spPr>
              <a:xfrm>
                <a:off x="492026" y="3388687"/>
                <a:ext cx="338554" cy="338554"/>
              </a:xfrm>
              <a:prstGeom prst="ellipse">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descr="A black background with a black square&#10;&#10;Description automatically generated with medium confidence">
                <a:extLst>
                  <a:ext uri="{FF2B5EF4-FFF2-40B4-BE49-F238E27FC236}">
                    <a16:creationId xmlns:a16="http://schemas.microsoft.com/office/drawing/2014/main" id="{B50B887A-1696-BC1C-6BB3-84FD4245BC42}"/>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523972" y="3420831"/>
                <a:ext cx="274661" cy="274661"/>
              </a:xfrm>
              <a:prstGeom prst="rect">
                <a:avLst/>
              </a:prstGeom>
            </p:spPr>
          </p:pic>
        </p:grpSp>
      </p:grpSp>
      <p:grpSp>
        <p:nvGrpSpPr>
          <p:cNvPr id="46" name="Group 45">
            <a:extLst>
              <a:ext uri="{FF2B5EF4-FFF2-40B4-BE49-F238E27FC236}">
                <a16:creationId xmlns:a16="http://schemas.microsoft.com/office/drawing/2014/main" id="{D942B1DD-39AA-C7CA-BA7E-0B2CC1059D4F}"/>
              </a:ext>
            </a:extLst>
          </p:cNvPr>
          <p:cNvGrpSpPr/>
          <p:nvPr/>
        </p:nvGrpSpPr>
        <p:grpSpPr>
          <a:xfrm>
            <a:off x="489824" y="1769346"/>
            <a:ext cx="8083805" cy="369332"/>
            <a:chOff x="489824" y="1769346"/>
            <a:chExt cx="8162150" cy="369332"/>
          </a:xfrm>
        </p:grpSpPr>
        <p:sp>
          <p:nvSpPr>
            <p:cNvPr id="2" name="TextBox 1">
              <a:extLst>
                <a:ext uri="{FF2B5EF4-FFF2-40B4-BE49-F238E27FC236}">
                  <a16:creationId xmlns:a16="http://schemas.microsoft.com/office/drawing/2014/main" id="{8A6FFDA6-8276-742F-B835-7576AEACC8F4}"/>
                </a:ext>
              </a:extLst>
            </p:cNvPr>
            <p:cNvSpPr txBox="1"/>
            <p:nvPr/>
          </p:nvSpPr>
          <p:spPr>
            <a:xfrm>
              <a:off x="914400" y="1769346"/>
              <a:ext cx="7737574" cy="369332"/>
            </a:xfrm>
            <a:prstGeom prst="rect">
              <a:avLst/>
            </a:prstGeom>
            <a:noFill/>
          </p:spPr>
          <p:txBody>
            <a:bodyPr wrap="square" rtlCol="0">
              <a:spAutoFit/>
            </a:bodyPr>
            <a:lstStyle/>
            <a:p>
              <a:r>
                <a:rPr lang="nl-NL" sz="900" b="1">
                  <a:solidFill>
                    <a:schemeClr val="tx2"/>
                  </a:solidFill>
                  <a:latin typeface="Verdana Pro" panose="020B0604030504040204" pitchFamily="34" charset="0"/>
                </a:rPr>
                <a:t>Regulated healthcare items</a:t>
              </a:r>
              <a:r>
                <a:rPr lang="nl-NL" sz="900">
                  <a:solidFill>
                    <a:schemeClr val="tx2"/>
                  </a:solidFill>
                  <a:latin typeface="Verdana Pro" panose="020B0604030504040204" pitchFamily="34" charset="0"/>
                </a:rPr>
                <a:t> </a:t>
              </a:r>
            </a:p>
            <a:p>
              <a:r>
                <a:rPr lang="nl-NL" sz="900">
                  <a:solidFill>
                    <a:schemeClr val="tx2"/>
                  </a:solidFill>
                  <a:latin typeface="Verdana Pro" panose="020B0604030504040204" pitchFamily="34" charset="0"/>
                  <a:sym typeface="Wingdings" panose="05000000000000000000" pitchFamily="2" charset="2"/>
                </a:rPr>
                <a:t> </a:t>
              </a:r>
              <a:r>
                <a:rPr lang="nl-NL" sz="900">
                  <a:solidFill>
                    <a:schemeClr val="tx2"/>
                  </a:solidFill>
                  <a:latin typeface="Verdana Pro" panose="020B0604030504040204" pitchFamily="34" charset="0"/>
                </a:rPr>
                <a:t>For more information on this 2D Barcode Implementation Journey, please refer to the </a:t>
              </a:r>
              <a:r>
                <a:rPr lang="nl-NL" sz="900">
                  <a:solidFill>
                    <a:srgbClr val="008DBD"/>
                  </a:solidFill>
                  <a:latin typeface="Verdana Pro" panose="020B0604030504040204" pitchFamily="34" charset="0"/>
                  <a:hlinkClick r:id="rId10">
                    <a:extLst>
                      <a:ext uri="{A12FA001-AC4F-418D-AE19-62706E023703}">
                        <ahyp:hlinkClr xmlns:ahyp="http://schemas.microsoft.com/office/drawing/2018/hyperlinkcolor" val="tx"/>
                      </a:ext>
                    </a:extLst>
                  </a:hlinkClick>
                </a:rPr>
                <a:t>GS1 data matrix for healthcare</a:t>
              </a:r>
              <a:endParaRPr lang="nl-NL" sz="900">
                <a:solidFill>
                  <a:srgbClr val="008DBD"/>
                </a:solidFill>
                <a:latin typeface="Verdana Pro" panose="020B0604030504040204" pitchFamily="34" charset="0"/>
              </a:endParaRPr>
            </a:p>
          </p:txBody>
        </p:sp>
        <p:grpSp>
          <p:nvGrpSpPr>
            <p:cNvPr id="45" name="Group 44">
              <a:extLst>
                <a:ext uri="{FF2B5EF4-FFF2-40B4-BE49-F238E27FC236}">
                  <a16:creationId xmlns:a16="http://schemas.microsoft.com/office/drawing/2014/main" id="{3B66BD71-9865-1375-C37A-333E9B4E44FE}"/>
                </a:ext>
              </a:extLst>
            </p:cNvPr>
            <p:cNvGrpSpPr/>
            <p:nvPr/>
          </p:nvGrpSpPr>
          <p:grpSpPr>
            <a:xfrm>
              <a:off x="489824" y="1784735"/>
              <a:ext cx="338554" cy="338554"/>
              <a:chOff x="489824" y="1783438"/>
              <a:chExt cx="338554" cy="338554"/>
            </a:xfrm>
          </p:grpSpPr>
          <p:sp>
            <p:nvSpPr>
              <p:cNvPr id="41" name="Oval 40">
                <a:extLst>
                  <a:ext uri="{FF2B5EF4-FFF2-40B4-BE49-F238E27FC236}">
                    <a16:creationId xmlns:a16="http://schemas.microsoft.com/office/drawing/2014/main" id="{B927CEF3-0F3F-D8E4-CEAF-C056397D0706}"/>
                  </a:ext>
                </a:extLst>
              </p:cNvPr>
              <p:cNvSpPr/>
              <p:nvPr/>
            </p:nvSpPr>
            <p:spPr>
              <a:xfrm>
                <a:off x="489824" y="1783438"/>
                <a:ext cx="338554" cy="338554"/>
              </a:xfrm>
              <a:prstGeom prst="ellipse">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descr="A black background with a black square&#10;&#10;Description automatically generated with medium confidence">
                <a:extLst>
                  <a:ext uri="{FF2B5EF4-FFF2-40B4-BE49-F238E27FC236}">
                    <a16:creationId xmlns:a16="http://schemas.microsoft.com/office/drawing/2014/main" id="{58433290-C5CA-3489-B7DB-E2FC9F23DCE9}"/>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532042" y="1824408"/>
                <a:ext cx="254117" cy="254117"/>
              </a:xfrm>
              <a:prstGeom prst="rect">
                <a:avLst/>
              </a:prstGeom>
            </p:spPr>
          </p:pic>
        </p:grpSp>
      </p:grpSp>
      <p:sp>
        <p:nvSpPr>
          <p:cNvPr id="51" name="TextBox 50">
            <a:extLst>
              <a:ext uri="{FF2B5EF4-FFF2-40B4-BE49-F238E27FC236}">
                <a16:creationId xmlns:a16="http://schemas.microsoft.com/office/drawing/2014/main" id="{8FAC3A58-9E55-3134-B176-71F18C4FB547}"/>
              </a:ext>
            </a:extLst>
          </p:cNvPr>
          <p:cNvSpPr txBox="1"/>
          <p:nvPr/>
        </p:nvSpPr>
        <p:spPr>
          <a:xfrm>
            <a:off x="243840" y="4293492"/>
            <a:ext cx="7663304" cy="230832"/>
          </a:xfrm>
          <a:prstGeom prst="rect">
            <a:avLst/>
          </a:prstGeom>
          <a:noFill/>
        </p:spPr>
        <p:txBody>
          <a:bodyPr wrap="square" rtlCol="0">
            <a:spAutoFit/>
          </a:bodyPr>
          <a:lstStyle/>
          <a:p>
            <a:r>
              <a:rPr lang="nl-NL" sz="900">
                <a:solidFill>
                  <a:schemeClr val="tx2"/>
                </a:solidFill>
                <a:latin typeface="Verdana Pro" panose="020B0604030504040204" pitchFamily="34" charset="0"/>
              </a:rPr>
              <a:t>Check the </a:t>
            </a:r>
            <a:r>
              <a:rPr lang="nl-NL" sz="900">
                <a:solidFill>
                  <a:schemeClr val="tx2"/>
                </a:solidFill>
                <a:latin typeface="Verdana Pro" panose="020B0604030504040204" pitchFamily="34" charset="0"/>
                <a:hlinkClick r:id="rId12" action="ppaction://hlinksldjump"/>
              </a:rPr>
              <a:t>appendix</a:t>
            </a:r>
            <a:r>
              <a:rPr lang="nl-NL" sz="900">
                <a:solidFill>
                  <a:schemeClr val="tx2"/>
                </a:solidFill>
                <a:latin typeface="Verdana Pro" panose="020B0604030504040204" pitchFamily="34" charset="0"/>
              </a:rPr>
              <a:t> for a more detailed overview of in-scope and out-of-scope subjects. </a:t>
            </a:r>
          </a:p>
        </p:txBody>
      </p:sp>
    </p:spTree>
    <p:extLst>
      <p:ext uri="{BB962C8B-B14F-4D97-AF65-F5344CB8AC3E}">
        <p14:creationId xmlns:p14="http://schemas.microsoft.com/office/powerpoint/2010/main" val="115043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27809"/>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20</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artwork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5.2</a:t>
            </a:r>
            <a:r>
              <a:rPr lang="en-US" sz="1400" dirty="0">
                <a:latin typeface="Verdana Pro" panose="020B0704030504040204" pitchFamily="34" charset="0"/>
              </a:rPr>
              <a:t> – Set up barcode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1711"/>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Set up your 2D barcode of choice and involve, if necessary, solution provider.</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1711"/>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0958"/>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2191"/>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7106"/>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711820"/>
            <a:ext cx="4017168" cy="1338828"/>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Setting up your Digital Link URI</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B</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rPr>
              <a:t>est Practices for Creating your GS1 Digital Link Syntax QR Code</a:t>
            </a:r>
            <a:r>
              <a:rPr lang="en-US" sz="900" u="sng"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and</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the </a:t>
            </a:r>
            <a:r>
              <a:rPr lang="en-US" sz="900" u="sng">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6"/>
              </a:rPr>
              <a:t>GS1</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Digital Link Quick Start Guide</a:t>
            </a:r>
            <a:r>
              <a:rPr lang="en-US" sz="900" u="sng"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more information. </a:t>
            </a: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7"/>
              </a:rPr>
              <a:t>GS1 Digital Link Standard: URI Syntax</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the most detailed information on the Digital Link.</a:t>
            </a:r>
          </a:p>
          <a:p>
            <a:pPr marL="73025"/>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4" name="TextBox 13">
            <a:extLst>
              <a:ext uri="{FF2B5EF4-FFF2-40B4-BE49-F238E27FC236}">
                <a16:creationId xmlns:a16="http://schemas.microsoft.com/office/drawing/2014/main" id="{0479CCDA-EAA2-6D84-9568-E436E8519D31}"/>
              </a:ext>
            </a:extLst>
          </p:cNvPr>
          <p:cNvSpPr txBox="1"/>
          <p:nvPr/>
        </p:nvSpPr>
        <p:spPr>
          <a:xfrm>
            <a:off x="4565427" y="2711820"/>
            <a:ext cx="4273773" cy="923330"/>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Setting up your GS1 </a:t>
            </a:r>
            <a:r>
              <a:rPr lang="en-US" sz="900" b="1" dirty="0" err="1">
                <a:solidFill>
                  <a:schemeClr val="tx2"/>
                </a:solidFill>
                <a:latin typeface="Verdana Pro" panose="020B0604030504040204" pitchFamily="34" charset="0"/>
                <a:cs typeface="Verdana Pro Semibold" panose="020F0502020204030204" pitchFamily="34" charset="0"/>
              </a:rPr>
              <a:t>DataMatrix</a:t>
            </a: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73025"/>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8"/>
              </a:rPr>
              <a:t>Overview and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9"/>
              </a:rPr>
              <a:t>Technical Introduction to</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8"/>
              </a:rPr>
              <a:t> GS1 </a:t>
            </a:r>
            <a:r>
              <a:rPr lang="en-US" sz="900" u="sng" dirty="0" err="1">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8"/>
              </a:rPr>
              <a:t>DataMatrix</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Guideline</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more information</a:t>
            </a:r>
          </a:p>
          <a:p>
            <a:pPr marL="73025"/>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5" name="TextBox 5">
            <a:extLst>
              <a:ext uri="{FF2B5EF4-FFF2-40B4-BE49-F238E27FC236}">
                <a16:creationId xmlns:a16="http://schemas.microsoft.com/office/drawing/2014/main" id="{D746D0F2-414F-350B-3A8D-F88D20C2DC67}"/>
              </a:ext>
            </a:extLst>
          </p:cNvPr>
          <p:cNvSpPr txBox="1"/>
          <p:nvPr/>
        </p:nvSpPr>
        <p:spPr>
          <a:xfrm>
            <a:off x="2604773" y="2125080"/>
            <a:ext cx="3839435"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i="1">
                <a:solidFill>
                  <a:schemeClr val="tx2"/>
                </a:solidFill>
              </a:rPr>
              <a:t>What is the 2D Barcode you chose in Step 3.2?</a:t>
            </a:r>
          </a:p>
        </p:txBody>
      </p:sp>
      <p:cxnSp>
        <p:nvCxnSpPr>
          <p:cNvPr id="22" name="Connector: Elbow 21">
            <a:extLst>
              <a:ext uri="{FF2B5EF4-FFF2-40B4-BE49-F238E27FC236}">
                <a16:creationId xmlns:a16="http://schemas.microsoft.com/office/drawing/2014/main" id="{56A3868F-D4C0-F2BA-0C7F-86FFEB2DD58B}"/>
              </a:ext>
            </a:extLst>
          </p:cNvPr>
          <p:cNvCxnSpPr>
            <a:cxnSpLocks/>
            <a:stCxn id="15" idx="2"/>
            <a:endCxn id="14" idx="0"/>
          </p:cNvCxnSpPr>
          <p:nvPr/>
        </p:nvCxnSpPr>
        <p:spPr>
          <a:xfrm rot="16200000" flipH="1">
            <a:off x="5435448" y="1444954"/>
            <a:ext cx="355908" cy="2177823"/>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E360198B-FF19-03B3-26D1-3FA11516626C}"/>
              </a:ext>
            </a:extLst>
          </p:cNvPr>
          <p:cNvCxnSpPr>
            <a:cxnSpLocks/>
            <a:stCxn id="15" idx="2"/>
            <a:endCxn id="7" idx="0"/>
          </p:cNvCxnSpPr>
          <p:nvPr/>
        </p:nvCxnSpPr>
        <p:spPr>
          <a:xfrm rot="5400000">
            <a:off x="3310850" y="1498179"/>
            <a:ext cx="355908" cy="2071374"/>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E11FF34-E6D5-21E5-C011-BCCA4C538B37}"/>
              </a:ext>
            </a:extLst>
          </p:cNvPr>
          <p:cNvSpPr txBox="1"/>
          <p:nvPr/>
        </p:nvSpPr>
        <p:spPr>
          <a:xfrm>
            <a:off x="1853075" y="2313934"/>
            <a:ext cx="2520280" cy="200055"/>
          </a:xfrm>
          <a:prstGeom prst="rect">
            <a:avLst/>
          </a:prstGeom>
          <a:noFill/>
        </p:spPr>
        <p:txBody>
          <a:bodyPr wrap="square" rtlCol="0">
            <a:spAutoFit/>
          </a:bodyPr>
          <a:lstStyle/>
          <a:p>
            <a:pPr algn="ctr"/>
            <a:r>
              <a:rPr lang="en-US" sz="700" i="1"/>
              <a:t>QR Code/Data Matrix</a:t>
            </a:r>
          </a:p>
        </p:txBody>
      </p:sp>
      <p:sp>
        <p:nvSpPr>
          <p:cNvPr id="35" name="TextBox 34">
            <a:extLst>
              <a:ext uri="{FF2B5EF4-FFF2-40B4-BE49-F238E27FC236}">
                <a16:creationId xmlns:a16="http://schemas.microsoft.com/office/drawing/2014/main" id="{4725731A-2AD2-7C76-960C-BB9E5ECD01F1}"/>
              </a:ext>
            </a:extLst>
          </p:cNvPr>
          <p:cNvSpPr txBox="1"/>
          <p:nvPr/>
        </p:nvSpPr>
        <p:spPr>
          <a:xfrm>
            <a:off x="4770647" y="2313934"/>
            <a:ext cx="2883946" cy="200055"/>
          </a:xfrm>
          <a:prstGeom prst="rect">
            <a:avLst/>
          </a:prstGeom>
          <a:noFill/>
        </p:spPr>
        <p:txBody>
          <a:bodyPr wrap="square" rtlCol="0">
            <a:spAutoFit/>
          </a:bodyPr>
          <a:lstStyle/>
          <a:p>
            <a:pPr algn="ctr"/>
            <a:r>
              <a:rPr lang="en-US" sz="700" i="1"/>
              <a:t>GS1 </a:t>
            </a:r>
            <a:r>
              <a:rPr lang="en-US" sz="700" i="1" err="1"/>
              <a:t>DataMatrix</a:t>
            </a:r>
            <a:endParaRPr lang="en-US" sz="700" i="1"/>
          </a:p>
        </p:txBody>
      </p:sp>
      <p:sp>
        <p:nvSpPr>
          <p:cNvPr id="28" name="AutoShape 6" descr="Party PNG transparent image download, size: 3821x2925px">
            <a:extLst>
              <a:ext uri="{FF2B5EF4-FFF2-40B4-BE49-F238E27FC236}">
                <a16:creationId xmlns:a16="http://schemas.microsoft.com/office/drawing/2014/main" id="{5E076419-5227-401F-E57C-33A41C8F7E55}"/>
              </a:ext>
            </a:extLst>
          </p:cNvPr>
          <p:cNvSpPr>
            <a:spLocks noChangeAspect="1" noChangeArrowheads="1"/>
          </p:cNvSpPr>
          <p:nvPr/>
        </p:nvSpPr>
        <p:spPr bwMode="auto">
          <a:xfrm>
            <a:off x="4419600" y="291976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8">
            <a:hlinkClick r:id="" action="ppaction://hlinkshowjump?jump=nextslide"/>
            <a:extLst>
              <a:ext uri="{FF2B5EF4-FFF2-40B4-BE49-F238E27FC236}">
                <a16:creationId xmlns:a16="http://schemas.microsoft.com/office/drawing/2014/main" id="{707D6720-EA90-03BD-81D4-FABEC910A6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60AD2A5B-DDDF-9B3D-B377-A94996D539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flipH="1">
            <a:off x="7992616" y="236054"/>
            <a:ext cx="375396" cy="375396"/>
          </a:xfrm>
          <a:prstGeom prst="rect">
            <a:avLst/>
          </a:prstGeom>
          <a:noFill/>
          <a:ln>
            <a:noFill/>
          </a:ln>
        </p:spPr>
      </p:pic>
      <p:pic>
        <p:nvPicPr>
          <p:cNvPr id="21" name="Graphic 20">
            <a:hlinkClick r:id="rId12" action="ppaction://hlinksldjump"/>
            <a:extLst>
              <a:ext uri="{FF2B5EF4-FFF2-40B4-BE49-F238E27FC236}">
                <a16:creationId xmlns:a16="http://schemas.microsoft.com/office/drawing/2014/main" id="{8E2E66F4-2CBA-C0AB-973C-51A26F9CC5F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496037" y="237051"/>
            <a:ext cx="374400" cy="374400"/>
          </a:xfrm>
          <a:prstGeom prst="rect">
            <a:avLst/>
          </a:prstGeom>
        </p:spPr>
      </p:pic>
      <p:pic>
        <p:nvPicPr>
          <p:cNvPr id="23" name="Graphic 22">
            <a:extLst>
              <a:ext uri="{FF2B5EF4-FFF2-40B4-BE49-F238E27FC236}">
                <a16:creationId xmlns:a16="http://schemas.microsoft.com/office/drawing/2014/main" id="{7E86C317-51EE-93E5-B0D2-A589407A182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16627" y="2626612"/>
            <a:ext cx="399600" cy="399600"/>
          </a:xfrm>
          <a:prstGeom prst="rect">
            <a:avLst/>
          </a:prstGeom>
        </p:spPr>
      </p:pic>
      <p:pic>
        <p:nvPicPr>
          <p:cNvPr id="24" name="Graphic 23">
            <a:extLst>
              <a:ext uri="{FF2B5EF4-FFF2-40B4-BE49-F238E27FC236}">
                <a16:creationId xmlns:a16="http://schemas.microsoft.com/office/drawing/2014/main" id="{D9138F34-38D0-69F6-A18A-7F55ED08A69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537214" y="2637246"/>
            <a:ext cx="399600" cy="399600"/>
          </a:xfrm>
          <a:prstGeom prst="rect">
            <a:avLst/>
          </a:prstGeom>
        </p:spPr>
      </p:pic>
      <p:grpSp>
        <p:nvGrpSpPr>
          <p:cNvPr id="12" name="Group 11">
            <a:extLst>
              <a:ext uri="{FF2B5EF4-FFF2-40B4-BE49-F238E27FC236}">
                <a16:creationId xmlns:a16="http://schemas.microsoft.com/office/drawing/2014/main" id="{4E1BAEDF-EACB-9C27-B000-E96A9FD040AC}"/>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1D2CEA66-CAC4-7F4A-C119-740442402ED2}"/>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21">
              <a:extLst>
                <a:ext uri="{FF2B5EF4-FFF2-40B4-BE49-F238E27FC236}">
                  <a16:creationId xmlns:a16="http://schemas.microsoft.com/office/drawing/2014/main" id="{F2612CF2-E796-56B6-E7DD-813AB89DC37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19">
              <a:extLst>
                <a:ext uri="{FF2B5EF4-FFF2-40B4-BE49-F238E27FC236}">
                  <a16:creationId xmlns:a16="http://schemas.microsoft.com/office/drawing/2014/main" id="{96502AC9-8690-5570-4C1C-C1B566F7E18C}"/>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5" name="Rounded Rectangle 24">
              <a:extLst>
                <a:ext uri="{FF2B5EF4-FFF2-40B4-BE49-F238E27FC236}">
                  <a16:creationId xmlns:a16="http://schemas.microsoft.com/office/drawing/2014/main" id="{98A0117E-7BB7-B646-2792-C2AF0489E6B0}"/>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9" name="Rounded Rectangle 28">
              <a:extLst>
                <a:ext uri="{FF2B5EF4-FFF2-40B4-BE49-F238E27FC236}">
                  <a16:creationId xmlns:a16="http://schemas.microsoft.com/office/drawing/2014/main" id="{6600CB6F-120B-8F3B-EF81-34D0D1AB2B8F}"/>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FBB034"/>
                  </a:solidFill>
                </a:rPr>
                <a:t>Set-up barcode &amp; artwork changes</a:t>
              </a:r>
            </a:p>
          </p:txBody>
        </p:sp>
        <p:sp>
          <p:nvSpPr>
            <p:cNvPr id="30" name="Rounded Rectangle 29">
              <a:extLst>
                <a:ext uri="{FF2B5EF4-FFF2-40B4-BE49-F238E27FC236}">
                  <a16:creationId xmlns:a16="http://schemas.microsoft.com/office/drawing/2014/main" id="{B326F449-C06E-589A-BD11-F9D20DFC7663}"/>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1" name="Rounded Rectangle 21">
              <a:extLst>
                <a:ext uri="{FF2B5EF4-FFF2-40B4-BE49-F238E27FC236}">
                  <a16:creationId xmlns:a16="http://schemas.microsoft.com/office/drawing/2014/main" id="{69E9EC20-3B46-2B1B-CAE9-EBBD81AA942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32" name="Rounded Rectangle 21">
              <a:extLst>
                <a:ext uri="{FF2B5EF4-FFF2-40B4-BE49-F238E27FC236}">
                  <a16:creationId xmlns:a16="http://schemas.microsoft.com/office/drawing/2014/main" id="{431E0313-808C-B527-D098-01FCA5EED1EB}"/>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3" name="Rounded Rectangle 21">
              <a:extLst>
                <a:ext uri="{FF2B5EF4-FFF2-40B4-BE49-F238E27FC236}">
                  <a16:creationId xmlns:a16="http://schemas.microsoft.com/office/drawing/2014/main" id="{9D377188-349D-96E9-0035-38D463E18DFD}"/>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6" name="Oval 35">
              <a:extLst>
                <a:ext uri="{FF2B5EF4-FFF2-40B4-BE49-F238E27FC236}">
                  <a16:creationId xmlns:a16="http://schemas.microsoft.com/office/drawing/2014/main" id="{1E13D86B-5087-51C3-AB62-DF6538649707}"/>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7" name="Oval 36">
              <a:extLst>
                <a:ext uri="{FF2B5EF4-FFF2-40B4-BE49-F238E27FC236}">
                  <a16:creationId xmlns:a16="http://schemas.microsoft.com/office/drawing/2014/main" id="{B44B593B-6125-C919-E5DD-E02136573CFF}"/>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8" name="Straight Connector 37">
              <a:extLst>
                <a:ext uri="{FF2B5EF4-FFF2-40B4-BE49-F238E27FC236}">
                  <a16:creationId xmlns:a16="http://schemas.microsoft.com/office/drawing/2014/main" id="{D4642096-D79D-89BD-963D-3991A5B203C7}"/>
                </a:ext>
              </a:extLst>
            </p:cNvPr>
            <p:cNvCxnSpPr>
              <a:stCxn id="37"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10EA2077-1569-5A84-63FC-30FFE6BF8DC7}"/>
                </a:ext>
              </a:extLst>
            </p:cNvPr>
            <p:cNvGrpSpPr/>
            <p:nvPr/>
          </p:nvGrpSpPr>
          <p:grpSpPr>
            <a:xfrm>
              <a:off x="2241933" y="888920"/>
              <a:ext cx="517137" cy="275078"/>
              <a:chOff x="2241933" y="888920"/>
              <a:chExt cx="517137" cy="275078"/>
            </a:xfrm>
          </p:grpSpPr>
          <p:sp>
            <p:nvSpPr>
              <p:cNvPr id="66" name="Oval 65">
                <a:extLst>
                  <a:ext uri="{FF2B5EF4-FFF2-40B4-BE49-F238E27FC236}">
                    <a16:creationId xmlns:a16="http://schemas.microsoft.com/office/drawing/2014/main" id="{F203B0BA-FB0A-2821-F0D2-ACF56A0F7D9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9" name="Straight Connector 68">
                <a:extLst>
                  <a:ext uri="{FF2B5EF4-FFF2-40B4-BE49-F238E27FC236}">
                    <a16:creationId xmlns:a16="http://schemas.microsoft.com/office/drawing/2014/main" id="{B376C153-E398-FAC5-049F-01DF71C95315}"/>
                  </a:ext>
                </a:extLst>
              </p:cNvPr>
              <p:cNvCxnSpPr>
                <a:stCxn id="66"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2889B77B-58E1-36F8-2284-E690A803FAF1}"/>
                </a:ext>
              </a:extLst>
            </p:cNvPr>
            <p:cNvGrpSpPr/>
            <p:nvPr/>
          </p:nvGrpSpPr>
          <p:grpSpPr>
            <a:xfrm>
              <a:off x="7700790" y="888920"/>
              <a:ext cx="449198" cy="275078"/>
              <a:chOff x="2309872" y="888920"/>
              <a:chExt cx="449198" cy="275078"/>
            </a:xfrm>
          </p:grpSpPr>
          <p:sp>
            <p:nvSpPr>
              <p:cNvPr id="64" name="Oval 63">
                <a:extLst>
                  <a:ext uri="{FF2B5EF4-FFF2-40B4-BE49-F238E27FC236}">
                    <a16:creationId xmlns:a16="http://schemas.microsoft.com/office/drawing/2014/main" id="{87DE0361-FA71-8F63-037C-FE0AC968622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5" name="Straight Connector 64">
                <a:extLst>
                  <a:ext uri="{FF2B5EF4-FFF2-40B4-BE49-F238E27FC236}">
                    <a16:creationId xmlns:a16="http://schemas.microsoft.com/office/drawing/2014/main" id="{CA5EF6C8-E017-D6AC-3A77-5321659740ED}"/>
                  </a:ext>
                </a:extLst>
              </p:cNvPr>
              <p:cNvCxnSpPr>
                <a:cxnSpLocks/>
                <a:stCxn id="64"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C91B53AE-5B99-23C4-6971-96E1E880F6A8}"/>
                </a:ext>
              </a:extLst>
            </p:cNvPr>
            <p:cNvGrpSpPr/>
            <p:nvPr/>
          </p:nvGrpSpPr>
          <p:grpSpPr>
            <a:xfrm>
              <a:off x="6863508" y="888920"/>
              <a:ext cx="412785" cy="275078"/>
              <a:chOff x="2346285" y="888920"/>
              <a:chExt cx="412785" cy="275078"/>
            </a:xfrm>
          </p:grpSpPr>
          <p:sp>
            <p:nvSpPr>
              <p:cNvPr id="59" name="Oval 58">
                <a:extLst>
                  <a:ext uri="{FF2B5EF4-FFF2-40B4-BE49-F238E27FC236}">
                    <a16:creationId xmlns:a16="http://schemas.microsoft.com/office/drawing/2014/main" id="{EAC4D42B-45AF-D662-1C7E-29B194D7F81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0" name="Straight Connector 59">
                <a:extLst>
                  <a:ext uri="{FF2B5EF4-FFF2-40B4-BE49-F238E27FC236}">
                    <a16:creationId xmlns:a16="http://schemas.microsoft.com/office/drawing/2014/main" id="{3E097D94-D1B5-EF9F-A19F-CF9167FE3619}"/>
                  </a:ext>
                </a:extLst>
              </p:cNvPr>
              <p:cNvCxnSpPr>
                <a:cxnSpLocks/>
                <a:stCxn id="59"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E9CD223F-1862-85EC-AE68-28F2AF6BAFFE}"/>
                </a:ext>
              </a:extLst>
            </p:cNvPr>
            <p:cNvGrpSpPr/>
            <p:nvPr/>
          </p:nvGrpSpPr>
          <p:grpSpPr>
            <a:xfrm>
              <a:off x="5690212" y="888920"/>
              <a:ext cx="417664" cy="275078"/>
              <a:chOff x="2341406" y="888920"/>
              <a:chExt cx="417664" cy="275078"/>
            </a:xfrm>
          </p:grpSpPr>
          <p:sp>
            <p:nvSpPr>
              <p:cNvPr id="56" name="Oval 55">
                <a:extLst>
                  <a:ext uri="{FF2B5EF4-FFF2-40B4-BE49-F238E27FC236}">
                    <a16:creationId xmlns:a16="http://schemas.microsoft.com/office/drawing/2014/main" id="{A5A9CA70-6350-633F-3B51-49297D37DCE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8" name="Straight Connector 57">
                <a:extLst>
                  <a:ext uri="{FF2B5EF4-FFF2-40B4-BE49-F238E27FC236}">
                    <a16:creationId xmlns:a16="http://schemas.microsoft.com/office/drawing/2014/main" id="{581214FA-83C7-EC5A-26D7-997D9E1B5CDA}"/>
                  </a:ext>
                </a:extLst>
              </p:cNvPr>
              <p:cNvCxnSpPr>
                <a:cxnSpLocks/>
                <a:stCxn id="56"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BBC6D6FA-3F05-3098-267F-06C8D3CAE483}"/>
                </a:ext>
              </a:extLst>
            </p:cNvPr>
            <p:cNvGrpSpPr/>
            <p:nvPr/>
          </p:nvGrpSpPr>
          <p:grpSpPr>
            <a:xfrm>
              <a:off x="4411504" y="888920"/>
              <a:ext cx="438181" cy="275078"/>
              <a:chOff x="2320889" y="888920"/>
              <a:chExt cx="438181" cy="275078"/>
            </a:xfrm>
          </p:grpSpPr>
          <p:sp>
            <p:nvSpPr>
              <p:cNvPr id="48" name="Oval 47">
                <a:extLst>
                  <a:ext uri="{FF2B5EF4-FFF2-40B4-BE49-F238E27FC236}">
                    <a16:creationId xmlns:a16="http://schemas.microsoft.com/office/drawing/2014/main" id="{E7E5FB3C-FFEE-1D71-A3B8-93B2987373EC}"/>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55" name="Straight Connector 54">
                <a:extLst>
                  <a:ext uri="{FF2B5EF4-FFF2-40B4-BE49-F238E27FC236}">
                    <a16:creationId xmlns:a16="http://schemas.microsoft.com/office/drawing/2014/main" id="{0CC9E9A5-147F-4ED4-E666-82A80E3084DF}"/>
                  </a:ext>
                </a:extLst>
              </p:cNvPr>
              <p:cNvCxnSpPr>
                <a:cxnSpLocks/>
                <a:stCxn id="48" idx="2"/>
              </p:cNvCxnSpPr>
              <p:nvPr/>
            </p:nvCxnSpPr>
            <p:spPr>
              <a:xfrm flipH="1">
                <a:off x="2320889" y="1026459"/>
                <a:ext cx="163103"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CC6C2D5E-CA81-D9A3-C19A-FBA08FDA6B26}"/>
                </a:ext>
              </a:extLst>
            </p:cNvPr>
            <p:cNvGrpSpPr/>
            <p:nvPr/>
          </p:nvGrpSpPr>
          <p:grpSpPr>
            <a:xfrm>
              <a:off x="3403904" y="888920"/>
              <a:ext cx="405130" cy="275078"/>
              <a:chOff x="2353940" y="888920"/>
              <a:chExt cx="405130" cy="275078"/>
            </a:xfrm>
          </p:grpSpPr>
          <p:sp>
            <p:nvSpPr>
              <p:cNvPr id="46" name="Oval 45">
                <a:extLst>
                  <a:ext uri="{FF2B5EF4-FFF2-40B4-BE49-F238E27FC236}">
                    <a16:creationId xmlns:a16="http://schemas.microsoft.com/office/drawing/2014/main" id="{07B91AA4-FE46-9F98-BF80-4B247E8514E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7" name="Straight Connector 46">
                <a:extLst>
                  <a:ext uri="{FF2B5EF4-FFF2-40B4-BE49-F238E27FC236}">
                    <a16:creationId xmlns:a16="http://schemas.microsoft.com/office/drawing/2014/main" id="{BD16B87D-A615-DDE8-21C2-ABF31B5C1386}"/>
                  </a:ext>
                </a:extLst>
              </p:cNvPr>
              <p:cNvCxnSpPr>
                <a:cxnSpLocks/>
                <a:stCxn id="46"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3020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4186"/>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21</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artwork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5.3</a:t>
            </a:r>
            <a:r>
              <a:rPr lang="en-US" sz="1400" dirty="0">
                <a:latin typeface="Verdana Pro" panose="020B0704030504040204" pitchFamily="34" charset="0"/>
              </a:rPr>
              <a:t> – Set up access to digital content</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8088"/>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If digital, consumer scannable content, is required, you will need to set up the access to this digital content in the 2D barcode.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8088"/>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7335"/>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8568"/>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3483"/>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718197"/>
            <a:ext cx="8249438" cy="923330"/>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Enabling access to the right digital content once the 2D barcode is scanned, either through a Digital Link URI or an existing brand app</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hlinkClick r:id="rId5"/>
              </a:rPr>
              <a:t>Connecting Barcodes to Related Information Guideline</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more details on linking a single GS1 2D barcode to multiple sources of information.</a:t>
            </a:r>
            <a:endParaRPr lang="en-US" sz="900" b="1" dirty="0">
              <a:solidFill>
                <a:schemeClr val="tx2"/>
              </a:solidFill>
              <a:latin typeface="Verdana Pro" panose="020B0604030504040204" pitchFamily="34" charset="0"/>
              <a:cs typeface="Verdana Pro Semibold" panose="020F0502020204030204" pitchFamily="34" charset="0"/>
            </a:endParaRPr>
          </a:p>
        </p:txBody>
      </p:sp>
      <p:pic>
        <p:nvPicPr>
          <p:cNvPr id="12" name="Picture 8">
            <a:hlinkClick r:id="" action="ppaction://hlinkshowjump?jump=nextslide"/>
            <a:extLst>
              <a:ext uri="{FF2B5EF4-FFF2-40B4-BE49-F238E27FC236}">
                <a16:creationId xmlns:a16="http://schemas.microsoft.com/office/drawing/2014/main" id="{FE212265-56E9-4C87-DCD4-63FB65B4E1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4" name="Picture 9">
            <a:hlinkClick r:id="" action="ppaction://hlinkshowjump?jump=previousslide"/>
            <a:extLst>
              <a:ext uri="{FF2B5EF4-FFF2-40B4-BE49-F238E27FC236}">
                <a16:creationId xmlns:a16="http://schemas.microsoft.com/office/drawing/2014/main" id="{056541A7-8F87-F848-F25E-16FD4CC48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5" name="Graphic 14">
            <a:hlinkClick r:id="rId8" action="ppaction://hlinksldjump"/>
            <a:extLst>
              <a:ext uri="{FF2B5EF4-FFF2-40B4-BE49-F238E27FC236}">
                <a16:creationId xmlns:a16="http://schemas.microsoft.com/office/drawing/2014/main" id="{2FF732EC-35DB-9268-E121-60F46D5338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16" name="Graphic 15">
            <a:extLst>
              <a:ext uri="{FF2B5EF4-FFF2-40B4-BE49-F238E27FC236}">
                <a16:creationId xmlns:a16="http://schemas.microsoft.com/office/drawing/2014/main" id="{04FE8FBF-D695-898E-4F64-8199FE1AE5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45564" y="2685075"/>
            <a:ext cx="399600" cy="399600"/>
          </a:xfrm>
          <a:prstGeom prst="rect">
            <a:avLst/>
          </a:prstGeom>
        </p:spPr>
      </p:pic>
      <p:grpSp>
        <p:nvGrpSpPr>
          <p:cNvPr id="13" name="Group 12">
            <a:extLst>
              <a:ext uri="{FF2B5EF4-FFF2-40B4-BE49-F238E27FC236}">
                <a16:creationId xmlns:a16="http://schemas.microsoft.com/office/drawing/2014/main" id="{D32A42BB-9820-0558-26CA-BE26F29133D0}"/>
              </a:ext>
            </a:extLst>
          </p:cNvPr>
          <p:cNvGrpSpPr/>
          <p:nvPr/>
        </p:nvGrpSpPr>
        <p:grpSpPr>
          <a:xfrm>
            <a:off x="-1" y="819151"/>
            <a:ext cx="9144000" cy="414970"/>
            <a:chOff x="-1" y="819151"/>
            <a:chExt cx="9144000" cy="414970"/>
          </a:xfrm>
        </p:grpSpPr>
        <p:sp>
          <p:nvSpPr>
            <p:cNvPr id="18" name="Rectangle 17">
              <a:extLst>
                <a:ext uri="{FF2B5EF4-FFF2-40B4-BE49-F238E27FC236}">
                  <a16:creationId xmlns:a16="http://schemas.microsoft.com/office/drawing/2014/main" id="{522DA7CC-DDF3-4CD8-08F8-85609B31813E}"/>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21">
              <a:extLst>
                <a:ext uri="{FF2B5EF4-FFF2-40B4-BE49-F238E27FC236}">
                  <a16:creationId xmlns:a16="http://schemas.microsoft.com/office/drawing/2014/main" id="{4BA42C20-91B1-8982-7DEB-035C88239660}"/>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19">
              <a:extLst>
                <a:ext uri="{FF2B5EF4-FFF2-40B4-BE49-F238E27FC236}">
                  <a16:creationId xmlns:a16="http://schemas.microsoft.com/office/drawing/2014/main" id="{469A9A9F-13A6-20B8-C6E3-5B2AD94589EC}"/>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1" name="Rounded Rectangle 20">
              <a:extLst>
                <a:ext uri="{FF2B5EF4-FFF2-40B4-BE49-F238E27FC236}">
                  <a16:creationId xmlns:a16="http://schemas.microsoft.com/office/drawing/2014/main" id="{BF370BA8-785C-08B4-CC46-026E7C15C09A}"/>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2" name="Rounded Rectangle 21">
              <a:extLst>
                <a:ext uri="{FF2B5EF4-FFF2-40B4-BE49-F238E27FC236}">
                  <a16:creationId xmlns:a16="http://schemas.microsoft.com/office/drawing/2014/main" id="{F4BA47CA-6D1F-B466-E1A4-57CE4A059167}"/>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FBB034"/>
                  </a:solidFill>
                </a:rPr>
                <a:t>Set-up barcode &amp; artwork changes</a:t>
              </a:r>
            </a:p>
          </p:txBody>
        </p:sp>
        <p:sp>
          <p:nvSpPr>
            <p:cNvPr id="23" name="Rounded Rectangle 22">
              <a:extLst>
                <a:ext uri="{FF2B5EF4-FFF2-40B4-BE49-F238E27FC236}">
                  <a16:creationId xmlns:a16="http://schemas.microsoft.com/office/drawing/2014/main" id="{9DDBAE0D-82A2-24FC-C909-BD7702056F73}"/>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4" name="Rounded Rectangle 21">
              <a:extLst>
                <a:ext uri="{FF2B5EF4-FFF2-40B4-BE49-F238E27FC236}">
                  <a16:creationId xmlns:a16="http://schemas.microsoft.com/office/drawing/2014/main" id="{A02DEF16-9EDB-CB63-E190-5DC9D37BC53D}"/>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5" name="Rounded Rectangle 21">
              <a:extLst>
                <a:ext uri="{FF2B5EF4-FFF2-40B4-BE49-F238E27FC236}">
                  <a16:creationId xmlns:a16="http://schemas.microsoft.com/office/drawing/2014/main" id="{21D851C3-4DD2-C80F-6622-69FB0DEA4ABF}"/>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7" name="Rounded Rectangle 21">
              <a:extLst>
                <a:ext uri="{FF2B5EF4-FFF2-40B4-BE49-F238E27FC236}">
                  <a16:creationId xmlns:a16="http://schemas.microsoft.com/office/drawing/2014/main" id="{2EB0A669-37A2-93EE-C37E-C4E1E1E08415}"/>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8" name="Oval 27">
              <a:extLst>
                <a:ext uri="{FF2B5EF4-FFF2-40B4-BE49-F238E27FC236}">
                  <a16:creationId xmlns:a16="http://schemas.microsoft.com/office/drawing/2014/main" id="{2CEFEA8E-164C-1E5C-7136-0C49C055F068}"/>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29" name="Oval 28">
              <a:extLst>
                <a:ext uri="{FF2B5EF4-FFF2-40B4-BE49-F238E27FC236}">
                  <a16:creationId xmlns:a16="http://schemas.microsoft.com/office/drawing/2014/main" id="{44F0FE1E-8C19-2F17-C08B-5564C49F4E55}"/>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0" name="Straight Connector 29">
              <a:extLst>
                <a:ext uri="{FF2B5EF4-FFF2-40B4-BE49-F238E27FC236}">
                  <a16:creationId xmlns:a16="http://schemas.microsoft.com/office/drawing/2014/main" id="{E8CAE419-0374-C2DA-B90B-0830047042BB}"/>
                </a:ext>
              </a:extLst>
            </p:cNvPr>
            <p:cNvCxnSpPr>
              <a:stCxn id="29"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063FBBD6-6B63-543B-E2D4-10D1D8FEC493}"/>
                </a:ext>
              </a:extLst>
            </p:cNvPr>
            <p:cNvGrpSpPr/>
            <p:nvPr/>
          </p:nvGrpSpPr>
          <p:grpSpPr>
            <a:xfrm>
              <a:off x="2241933" y="888920"/>
              <a:ext cx="517137" cy="275078"/>
              <a:chOff x="2241933" y="888920"/>
              <a:chExt cx="517137" cy="275078"/>
            </a:xfrm>
          </p:grpSpPr>
          <p:sp>
            <p:nvSpPr>
              <p:cNvPr id="48" name="Oval 47">
                <a:extLst>
                  <a:ext uri="{FF2B5EF4-FFF2-40B4-BE49-F238E27FC236}">
                    <a16:creationId xmlns:a16="http://schemas.microsoft.com/office/drawing/2014/main" id="{189F8A49-391B-115F-2885-50D1459BF1B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5" name="Straight Connector 54">
                <a:extLst>
                  <a:ext uri="{FF2B5EF4-FFF2-40B4-BE49-F238E27FC236}">
                    <a16:creationId xmlns:a16="http://schemas.microsoft.com/office/drawing/2014/main" id="{C5A36F47-0AB0-3767-4550-C8215A1452B0}"/>
                  </a:ext>
                </a:extLst>
              </p:cNvPr>
              <p:cNvCxnSpPr>
                <a:stCxn id="4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A39B2B17-4840-148C-D730-0F72E89548E6}"/>
                </a:ext>
              </a:extLst>
            </p:cNvPr>
            <p:cNvGrpSpPr/>
            <p:nvPr/>
          </p:nvGrpSpPr>
          <p:grpSpPr>
            <a:xfrm>
              <a:off x="7700790" y="888920"/>
              <a:ext cx="449198" cy="275078"/>
              <a:chOff x="2309872" y="888920"/>
              <a:chExt cx="449198" cy="275078"/>
            </a:xfrm>
          </p:grpSpPr>
          <p:sp>
            <p:nvSpPr>
              <p:cNvPr id="46" name="Oval 45">
                <a:extLst>
                  <a:ext uri="{FF2B5EF4-FFF2-40B4-BE49-F238E27FC236}">
                    <a16:creationId xmlns:a16="http://schemas.microsoft.com/office/drawing/2014/main" id="{7E82BD56-0F25-4B0E-3C4B-B0CF74698D4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7" name="Straight Connector 46">
                <a:extLst>
                  <a:ext uri="{FF2B5EF4-FFF2-40B4-BE49-F238E27FC236}">
                    <a16:creationId xmlns:a16="http://schemas.microsoft.com/office/drawing/2014/main" id="{A37F1506-0299-7857-007E-E85807CAB5FF}"/>
                  </a:ext>
                </a:extLst>
              </p:cNvPr>
              <p:cNvCxnSpPr>
                <a:cxnSpLocks/>
                <a:stCxn id="4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DDD3858-58B9-7B26-76F0-28CF7C5A646E}"/>
                </a:ext>
              </a:extLst>
            </p:cNvPr>
            <p:cNvGrpSpPr/>
            <p:nvPr/>
          </p:nvGrpSpPr>
          <p:grpSpPr>
            <a:xfrm>
              <a:off x="6863508" y="888920"/>
              <a:ext cx="412785" cy="275078"/>
              <a:chOff x="2346285" y="888920"/>
              <a:chExt cx="412785" cy="275078"/>
            </a:xfrm>
          </p:grpSpPr>
          <p:sp>
            <p:nvSpPr>
              <p:cNvPr id="44" name="Oval 43">
                <a:extLst>
                  <a:ext uri="{FF2B5EF4-FFF2-40B4-BE49-F238E27FC236}">
                    <a16:creationId xmlns:a16="http://schemas.microsoft.com/office/drawing/2014/main" id="{02CD3642-8DB2-94E1-DC40-650FD133ECE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5" name="Straight Connector 44">
                <a:extLst>
                  <a:ext uri="{FF2B5EF4-FFF2-40B4-BE49-F238E27FC236}">
                    <a16:creationId xmlns:a16="http://schemas.microsoft.com/office/drawing/2014/main" id="{674E896F-3A45-FDEE-268D-4AB779EF4019}"/>
                  </a:ext>
                </a:extLst>
              </p:cNvPr>
              <p:cNvCxnSpPr>
                <a:cxnSpLocks/>
                <a:stCxn id="44"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47ADF841-61FC-61B6-8DBE-C3283BF5FB7F}"/>
                </a:ext>
              </a:extLst>
            </p:cNvPr>
            <p:cNvGrpSpPr/>
            <p:nvPr/>
          </p:nvGrpSpPr>
          <p:grpSpPr>
            <a:xfrm>
              <a:off x="5690212" y="888920"/>
              <a:ext cx="417664" cy="275078"/>
              <a:chOff x="2341406" y="888920"/>
              <a:chExt cx="417664" cy="275078"/>
            </a:xfrm>
          </p:grpSpPr>
          <p:sp>
            <p:nvSpPr>
              <p:cNvPr id="42" name="Oval 41">
                <a:extLst>
                  <a:ext uri="{FF2B5EF4-FFF2-40B4-BE49-F238E27FC236}">
                    <a16:creationId xmlns:a16="http://schemas.microsoft.com/office/drawing/2014/main" id="{4AE955D2-E9BF-AEC3-1517-96EB6B0B77A5}"/>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3" name="Straight Connector 42">
                <a:extLst>
                  <a:ext uri="{FF2B5EF4-FFF2-40B4-BE49-F238E27FC236}">
                    <a16:creationId xmlns:a16="http://schemas.microsoft.com/office/drawing/2014/main" id="{9FF5A7BA-F35E-B421-39E3-E944D75D121C}"/>
                  </a:ext>
                </a:extLst>
              </p:cNvPr>
              <p:cNvCxnSpPr>
                <a:cxnSpLocks/>
                <a:stCxn id="42"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848EF757-BCD9-F204-C47C-0596C302E97C}"/>
                </a:ext>
              </a:extLst>
            </p:cNvPr>
            <p:cNvGrpSpPr/>
            <p:nvPr/>
          </p:nvGrpSpPr>
          <p:grpSpPr>
            <a:xfrm>
              <a:off x="4411504" y="888920"/>
              <a:ext cx="438181" cy="275078"/>
              <a:chOff x="2320889" y="888920"/>
              <a:chExt cx="438181" cy="275078"/>
            </a:xfrm>
          </p:grpSpPr>
          <p:sp>
            <p:nvSpPr>
              <p:cNvPr id="39" name="Oval 38">
                <a:extLst>
                  <a:ext uri="{FF2B5EF4-FFF2-40B4-BE49-F238E27FC236}">
                    <a16:creationId xmlns:a16="http://schemas.microsoft.com/office/drawing/2014/main" id="{DB2498BE-1AAE-F081-DFE1-F1D139C79D5A}"/>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41" name="Straight Connector 40">
                <a:extLst>
                  <a:ext uri="{FF2B5EF4-FFF2-40B4-BE49-F238E27FC236}">
                    <a16:creationId xmlns:a16="http://schemas.microsoft.com/office/drawing/2014/main" id="{D18CEC89-F7D1-5161-E7C4-2B49BEA20131}"/>
                  </a:ext>
                </a:extLst>
              </p:cNvPr>
              <p:cNvCxnSpPr>
                <a:cxnSpLocks/>
                <a:stCxn id="39" idx="2"/>
              </p:cNvCxnSpPr>
              <p:nvPr/>
            </p:nvCxnSpPr>
            <p:spPr>
              <a:xfrm flipH="1">
                <a:off x="2320889" y="1026459"/>
                <a:ext cx="163103"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7653C6D3-8C73-EC39-2250-7B907AB634BC}"/>
                </a:ext>
              </a:extLst>
            </p:cNvPr>
            <p:cNvGrpSpPr/>
            <p:nvPr/>
          </p:nvGrpSpPr>
          <p:grpSpPr>
            <a:xfrm>
              <a:off x="3403904" y="888920"/>
              <a:ext cx="405130" cy="275078"/>
              <a:chOff x="2353940" y="888920"/>
              <a:chExt cx="405130" cy="275078"/>
            </a:xfrm>
          </p:grpSpPr>
          <p:sp>
            <p:nvSpPr>
              <p:cNvPr id="37" name="Oval 36">
                <a:extLst>
                  <a:ext uri="{FF2B5EF4-FFF2-40B4-BE49-F238E27FC236}">
                    <a16:creationId xmlns:a16="http://schemas.microsoft.com/office/drawing/2014/main" id="{689A5655-D948-983C-AED8-9FFA148B435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8" name="Straight Connector 37">
                <a:extLst>
                  <a:ext uri="{FF2B5EF4-FFF2-40B4-BE49-F238E27FC236}">
                    <a16:creationId xmlns:a16="http://schemas.microsoft.com/office/drawing/2014/main" id="{73DE335A-7C20-F1C7-6103-66E288806B01}"/>
                  </a:ext>
                </a:extLst>
              </p:cNvPr>
              <p:cNvCxnSpPr>
                <a:cxnSpLocks/>
                <a:stCxn id="37"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649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7AF02936-68E4-B28E-A9FA-0F37B3081CF1}"/>
              </a:ext>
            </a:extLst>
          </p:cNvPr>
          <p:cNvSpPr txBox="1"/>
          <p:nvPr/>
        </p:nvSpPr>
        <p:spPr>
          <a:xfrm>
            <a:off x="278483" y="3246254"/>
            <a:ext cx="4293516" cy="895310"/>
          </a:xfrm>
          <a:prstGeom prst="rect">
            <a:avLst/>
          </a:prstGeom>
          <a:noFill/>
        </p:spPr>
        <p:txBody>
          <a:bodyPr wrap="square">
            <a:spAutoFit/>
          </a:bodyPr>
          <a:lstStyle/>
          <a:p>
            <a:pPr marL="354013" marR="0" lvl="0" indent="-171450" algn="l" defTabSz="685800" rtl="0" eaLnBrk="1" fontAlgn="auto" latinLnBrk="0" hangingPunct="1">
              <a:lnSpc>
                <a:spcPct val="150000"/>
              </a:lnSpc>
              <a:spcBef>
                <a:spcPts val="0"/>
              </a:spcBef>
              <a:spcAft>
                <a:spcPts val="0"/>
              </a:spcAft>
              <a:buClrTx/>
              <a:buSzTx/>
              <a:buFont typeface="Wingdings" panose="05000000000000000000" pitchFamily="2" charset="2"/>
              <a:buChar char="à"/>
              <a:tabLst/>
              <a:defRPr/>
            </a:pP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Please refer to the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hlinkClick r:id="rId3"/>
              </a:rPr>
              <a:t>Retail POS Guide - section 7.2.1</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for more information on quality specifications and key factors.</a:t>
            </a:r>
          </a:p>
          <a:p>
            <a:pPr marL="354013" marR="0" lvl="0" indent="-171450" algn="l" defTabSz="685800" rtl="0" eaLnBrk="1" fontAlgn="auto" latinLnBrk="0" hangingPunct="1">
              <a:lnSpc>
                <a:spcPct val="150000"/>
              </a:lnSpc>
              <a:spcBef>
                <a:spcPts val="0"/>
              </a:spcBef>
              <a:spcAft>
                <a:spcPts val="0"/>
              </a:spcAft>
              <a:buClrTx/>
              <a:buSzTx/>
              <a:buFont typeface="Wingdings" panose="05000000000000000000" pitchFamily="2" charset="2"/>
              <a:buChar char="à"/>
              <a:tabLst/>
              <a:defRPr/>
            </a:pP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Please refer to the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hlinkClick r:id="rId4"/>
              </a:rPr>
              <a:t>GS1 General Specifications - section 5.12</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for more information on barcode production &amp; quality assessment.</a:t>
            </a:r>
          </a:p>
        </p:txBody>
      </p:sp>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3975067" cy="646331"/>
          </a:xfrm>
          <a:prstGeom prst="rect">
            <a:avLst/>
          </a:prstGeom>
          <a:noFill/>
        </p:spPr>
        <p:txBody>
          <a:bodyPr wrap="square">
            <a:spAutoFit/>
          </a:bodyPr>
          <a:lstStyle/>
          <a:p>
            <a:pPr marL="361950" indent="-288925">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The different variables that impact scanning performance</a:t>
            </a:r>
          </a:p>
          <a:p>
            <a:pPr marL="361950" indent="-288925"/>
            <a:r>
              <a:rPr lang="en-US" sz="900" b="1"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Check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rPr>
              <a:t>Retail POS Guide - section 5.7.2</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and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6"/>
              </a:rPr>
              <a:t>section 4.6.5</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all necessary details.</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22</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artwork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5.4</a:t>
            </a:r>
            <a:r>
              <a:rPr lang="en-US" sz="1400" dirty="0">
                <a:latin typeface="Verdana Pro" panose="020B0704030504040204" pitchFamily="34" charset="0"/>
              </a:rPr>
              <a:t> – Ensure barcode quality and readability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 - </a:t>
            </a:r>
            <a:r>
              <a:rPr lang="en-US" sz="1000">
                <a:latin typeface="Verdana Pro" panose="020B0604030504040204" pitchFamily="34" charset="0"/>
                <a:cs typeface="Verdana Pro Semibold" panose="020F0502020204030204" pitchFamily="34" charset="0"/>
              </a:rPr>
              <a:t>It is important to ensure that barcodes are printed at a high enough quality to be scanned throughout the supply chain.</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10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sp>
        <p:nvSpPr>
          <p:cNvPr id="32" name="TextBox 31">
            <a:extLst>
              <a:ext uri="{FF2B5EF4-FFF2-40B4-BE49-F238E27FC236}">
                <a16:creationId xmlns:a16="http://schemas.microsoft.com/office/drawing/2014/main" id="{F07AD277-0AF6-CC19-8B8A-33E4097E152A}"/>
              </a:ext>
            </a:extLst>
          </p:cNvPr>
          <p:cNvSpPr txBox="1"/>
          <p:nvPr/>
        </p:nvSpPr>
        <p:spPr>
          <a:xfrm>
            <a:off x="4724402" y="2472006"/>
            <a:ext cx="3988712" cy="992579"/>
          </a:xfrm>
          <a:prstGeom prst="rect">
            <a:avLst/>
          </a:prstGeom>
          <a:noFill/>
        </p:spPr>
        <p:txBody>
          <a:bodyPr wrap="square">
            <a:spAutoFit/>
          </a:bodyPr>
          <a:lstStyle/>
          <a:p>
            <a:pPr marL="449263" indent="-376238">
              <a:buFont typeface="Arial" panose="020B0604020202020204" pitchFamily="34" charset="0"/>
              <a:buChar char="•"/>
            </a:pPr>
            <a:r>
              <a:rPr lang="en-US" sz="900" b="1" dirty="0" err="1">
                <a:solidFill>
                  <a:schemeClr val="tx2"/>
                </a:solidFill>
                <a:latin typeface="Verdana Pro" panose="020B0604030504040204" pitchFamily="34" charset="0"/>
                <a:cs typeface="Verdana Pro Semibold" panose="020F0502020204030204" pitchFamily="34" charset="0"/>
              </a:rPr>
              <a:t>Optimising</a:t>
            </a:r>
            <a:r>
              <a:rPr lang="en-US" sz="900" b="1" dirty="0">
                <a:solidFill>
                  <a:schemeClr val="tx2"/>
                </a:solidFill>
                <a:latin typeface="Verdana Pro" panose="020B0604030504040204" pitchFamily="34" charset="0"/>
                <a:cs typeface="Verdana Pro Semibold" panose="020F0502020204030204" pitchFamily="34" charset="0"/>
              </a:rPr>
              <a:t> the size and data encoded to improve scanning performance</a:t>
            </a:r>
            <a:br>
              <a:rPr lang="en-US" sz="900" b="1" dirty="0">
                <a:solidFill>
                  <a:schemeClr val="tx2"/>
                </a:solidFill>
                <a:latin typeface="Verdana Pro" panose="020B0604030504040204" pitchFamily="34" charset="0"/>
                <a:cs typeface="Verdana Pro Semibold" panose="020F0502020204030204" pitchFamily="34" charset="0"/>
              </a:rPr>
            </a:b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rPr>
              <a:t>Check the  </a:t>
            </a:r>
            <a:r>
              <a:rPr lang="en-US" sz="900" dirty="0">
                <a:solidFill>
                  <a:schemeClr val="tx2"/>
                </a:solidFill>
                <a:latin typeface="Verdana Pro" panose="020B0604030504040204" pitchFamily="34" charset="0"/>
                <a:hlinkClick r:id="rId9"/>
              </a:rPr>
              <a:t>Retail POS Guide - section 4.6</a:t>
            </a:r>
            <a:r>
              <a:rPr lang="en-US" sz="900" dirty="0">
                <a:solidFill>
                  <a:schemeClr val="tx2"/>
                </a:solidFill>
                <a:latin typeface="Verdana Pro" panose="020B0604030504040204" pitchFamily="34" charset="0"/>
                <a:cs typeface="Verdana Pro Semibold" panose="020F0502020204030204" pitchFamily="34" charset="0"/>
              </a:rPr>
              <a:t> for all necessary details.</a:t>
            </a: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endParaRPr lang="en-US" sz="900" dirty="0">
              <a:solidFill>
                <a:schemeClr val="tx2"/>
              </a:solidFill>
              <a:latin typeface="Verdana Pro" panose="020B0604030504040204" pitchFamily="34" charset="0"/>
              <a:cs typeface="Verdana Pro Semibold" panose="020F0502020204030204" pitchFamily="34" charset="0"/>
            </a:endParaRPr>
          </a:p>
        </p:txBody>
      </p:sp>
      <p:sp>
        <p:nvSpPr>
          <p:cNvPr id="60" name="Text Placeholder 3">
            <a:extLst>
              <a:ext uri="{FF2B5EF4-FFF2-40B4-BE49-F238E27FC236}">
                <a16:creationId xmlns:a16="http://schemas.microsoft.com/office/drawing/2014/main" id="{D1A8A0A4-71B9-582D-745E-B04D672FF821}"/>
              </a:ext>
            </a:extLst>
          </p:cNvPr>
          <p:cNvSpPr txBox="1">
            <a:spLocks/>
          </p:cNvSpPr>
          <p:nvPr/>
        </p:nvSpPr>
        <p:spPr>
          <a:xfrm>
            <a:off x="4646864" y="2137027"/>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require </a:t>
            </a:r>
            <a:r>
              <a:rPr lang="en-US" sz="1100" b="1" dirty="0">
                <a:solidFill>
                  <a:srgbClr val="002A69"/>
                </a:solidFill>
                <a:latin typeface="Verdana Pro" panose="020B0604030504040204" pitchFamily="34" charset="0"/>
                <a:cs typeface="Verdana Pro Semibold" panose="020F0502020204030204" pitchFamily="34" charset="0"/>
                <a:hlinkClick r:id="rId10"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20" name="Group 19">
            <a:extLst>
              <a:ext uri="{FF2B5EF4-FFF2-40B4-BE49-F238E27FC236}">
                <a16:creationId xmlns:a16="http://schemas.microsoft.com/office/drawing/2014/main" id="{A89D5C42-EADB-08D9-8D56-87FCA27B4712}"/>
              </a:ext>
            </a:extLst>
          </p:cNvPr>
          <p:cNvGrpSpPr/>
          <p:nvPr/>
        </p:nvGrpSpPr>
        <p:grpSpPr>
          <a:xfrm>
            <a:off x="4805670" y="3942405"/>
            <a:ext cx="3999102" cy="561297"/>
            <a:chOff x="4805670" y="3569591"/>
            <a:chExt cx="3999102" cy="561297"/>
          </a:xfrm>
        </p:grpSpPr>
        <p:sp>
          <p:nvSpPr>
            <p:cNvPr id="38" name="TextBox 37">
              <a:extLst>
                <a:ext uri="{FF2B5EF4-FFF2-40B4-BE49-F238E27FC236}">
                  <a16:creationId xmlns:a16="http://schemas.microsoft.com/office/drawing/2014/main" id="{5544EE90-E991-5DC7-EB38-A02CD5CD67A5}"/>
                </a:ext>
              </a:extLst>
            </p:cNvPr>
            <p:cNvSpPr txBox="1"/>
            <p:nvPr/>
          </p:nvSpPr>
          <p:spPr>
            <a:xfrm>
              <a:off x="5194898" y="3647999"/>
              <a:ext cx="3609874" cy="415498"/>
            </a:xfrm>
            <a:prstGeom prst="rect">
              <a:avLst/>
            </a:prstGeom>
            <a:noFill/>
          </p:spPr>
          <p:txBody>
            <a:bodyPr wrap="square" rtlCol="0">
              <a:spAutoFit/>
            </a:bodyPr>
            <a:lstStyle/>
            <a:p>
              <a:r>
                <a:rPr lang="en-GB" sz="700" i="1" dirty="0">
                  <a:solidFill>
                    <a:schemeClr val="tx2"/>
                  </a:solidFill>
                  <a:latin typeface="Verdana Pro" panose="020B0604030504040204" pitchFamily="34" charset="0"/>
                </a:rPr>
                <a:t>Apparel sector specific</a:t>
              </a:r>
              <a:r>
                <a:rPr lang="en-GB" sz="700" dirty="0">
                  <a:solidFill>
                    <a:schemeClr val="tx2"/>
                  </a:solidFill>
                  <a:latin typeface="Verdana Pro" panose="020B0604030504040204" pitchFamily="34" charset="0"/>
                </a:rPr>
                <a:t>: Consider: making the 2D Barcode as small as possible. Use the </a:t>
              </a:r>
              <a:r>
                <a:rPr lang="en-GB" sz="700" dirty="0">
                  <a:latin typeface="Verdana Pro" panose="020B0604030504040204" pitchFamily="34" charset="0"/>
                  <a:hlinkClick r:id="rId11"/>
                </a:rPr>
                <a:t>module count tool </a:t>
              </a:r>
              <a:r>
                <a:rPr lang="en-GB" sz="700" dirty="0">
                  <a:solidFill>
                    <a:schemeClr val="tx2"/>
                  </a:solidFill>
                  <a:latin typeface="Verdana Pro" panose="020B0604030504040204" pitchFamily="34" charset="0"/>
                </a:rPr>
                <a:t>to help you. </a:t>
              </a:r>
              <a:r>
                <a:rPr lang="nl-NL" sz="700" dirty="0">
                  <a:solidFill>
                    <a:schemeClr val="tx2"/>
                  </a:solidFill>
                  <a:latin typeface="Verdana Pro" panose="020B0604030504040204" pitchFamily="34" charset="0"/>
                </a:rPr>
                <a:t>Click </a:t>
              </a:r>
              <a:r>
                <a:rPr lang="nl-NL" sz="700" u="sng" dirty="0">
                  <a:solidFill>
                    <a:srgbClr val="008DBD"/>
                  </a:solidFill>
                  <a:latin typeface="Verdana Pro" panose="020B0604030504040204" pitchFamily="34" charset="0"/>
                  <a:hlinkClick r:id="rId12" action="ppaction://hlinksldjump"/>
                </a:rPr>
                <a:t>here</a:t>
              </a:r>
              <a:r>
                <a:rPr lang="nl-NL" sz="700" dirty="0">
                  <a:solidFill>
                    <a:schemeClr val="tx2"/>
                  </a:solidFill>
                  <a:latin typeface="Verdana Pro" panose="020B0604030504040204" pitchFamily="34" charset="0"/>
                </a:rPr>
                <a:t> for all sector-specific examples. </a:t>
              </a:r>
              <a:endParaRPr lang="en-GB" sz="700" dirty="0">
                <a:solidFill>
                  <a:schemeClr val="tx2"/>
                </a:solidFill>
                <a:latin typeface="Verdana Pro" panose="020B0604030504040204" pitchFamily="34" charset="0"/>
              </a:endParaRPr>
            </a:p>
          </p:txBody>
        </p:sp>
        <p:sp>
          <p:nvSpPr>
            <p:cNvPr id="65" name="Rectangle 64">
              <a:extLst>
                <a:ext uri="{FF2B5EF4-FFF2-40B4-BE49-F238E27FC236}">
                  <a16:creationId xmlns:a16="http://schemas.microsoft.com/office/drawing/2014/main" id="{14270516-0BB6-C497-1114-86B30FA86F71}"/>
                </a:ext>
              </a:extLst>
            </p:cNvPr>
            <p:cNvSpPr/>
            <p:nvPr/>
          </p:nvSpPr>
          <p:spPr>
            <a:xfrm>
              <a:off x="4805670" y="3569591"/>
              <a:ext cx="3888302" cy="561297"/>
            </a:xfrm>
            <a:prstGeom prst="rect">
              <a:avLst/>
            </a:prstGeom>
            <a:noFill/>
            <a:ln w="12700">
              <a:solidFill>
                <a:srgbClr val="BF83B9"/>
              </a:solidFill>
            </a:ln>
            <a:effectLst>
              <a:outerShdw blurRad="50800" dist="38100" dir="2700000" algn="tl" rotWithShape="0">
                <a:schemeClr val="accent6">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6DE"/>
                </a:solidFill>
              </a:endParaRPr>
            </a:p>
          </p:txBody>
        </p:sp>
      </p:grpSp>
      <p:pic>
        <p:nvPicPr>
          <p:cNvPr id="16" name="Picture 2" descr="A preview of asset 2279">
            <a:extLst>
              <a:ext uri="{FF2B5EF4-FFF2-40B4-BE49-F238E27FC236}">
                <a16:creationId xmlns:a16="http://schemas.microsoft.com/office/drawing/2014/main" id="{5589C5F8-40F7-A78F-14A9-5A2E2B104E2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2897" y="4058538"/>
            <a:ext cx="252000" cy="252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8">
            <a:hlinkClick r:id="" action="ppaction://hlinkshowjump?jump=nextslide"/>
            <a:extLst>
              <a:ext uri="{FF2B5EF4-FFF2-40B4-BE49-F238E27FC236}">
                <a16:creationId xmlns:a16="http://schemas.microsoft.com/office/drawing/2014/main" id="{8FE2A76D-A4BB-91C2-DF96-27911E9A88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flipH="1">
            <a:off x="8493031" y="236056"/>
            <a:ext cx="375396" cy="375396"/>
          </a:xfrm>
          <a:prstGeom prst="rect">
            <a:avLst/>
          </a:prstGeom>
        </p:spPr>
      </p:pic>
      <p:pic>
        <p:nvPicPr>
          <p:cNvPr id="21" name="Picture 9">
            <a:hlinkClick r:id="" action="ppaction://hlinkshowjump?jump=previousslide"/>
            <a:extLst>
              <a:ext uri="{FF2B5EF4-FFF2-40B4-BE49-F238E27FC236}">
                <a16:creationId xmlns:a16="http://schemas.microsoft.com/office/drawing/2014/main" id="{0A26375E-215D-FD14-70A7-5610853BED5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rot="10800000" flipH="1">
            <a:off x="7992616" y="236054"/>
            <a:ext cx="375396" cy="375396"/>
          </a:xfrm>
          <a:prstGeom prst="rect">
            <a:avLst/>
          </a:prstGeom>
          <a:noFill/>
          <a:ln>
            <a:noFill/>
          </a:ln>
        </p:spPr>
      </p:pic>
      <p:pic>
        <p:nvPicPr>
          <p:cNvPr id="22" name="Graphic 21">
            <a:hlinkClick r:id="rId16" action="ppaction://hlinksldjump"/>
            <a:extLst>
              <a:ext uri="{FF2B5EF4-FFF2-40B4-BE49-F238E27FC236}">
                <a16:creationId xmlns:a16="http://schemas.microsoft.com/office/drawing/2014/main" id="{8C14826A-5028-4754-FC46-C81819973A0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496037" y="237051"/>
            <a:ext cx="374400" cy="374400"/>
          </a:xfrm>
          <a:prstGeom prst="rect">
            <a:avLst/>
          </a:prstGeom>
        </p:spPr>
      </p:pic>
      <p:pic>
        <p:nvPicPr>
          <p:cNvPr id="23" name="Graphic 22">
            <a:extLst>
              <a:ext uri="{FF2B5EF4-FFF2-40B4-BE49-F238E27FC236}">
                <a16:creationId xmlns:a16="http://schemas.microsoft.com/office/drawing/2014/main" id="{ECBE1912-9E58-AA69-D259-B2F9B48C02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16627" y="2468710"/>
            <a:ext cx="399600" cy="399600"/>
          </a:xfrm>
          <a:prstGeom prst="rect">
            <a:avLst/>
          </a:prstGeom>
        </p:spPr>
      </p:pic>
      <p:pic>
        <p:nvPicPr>
          <p:cNvPr id="24" name="Graphic 23">
            <a:extLst>
              <a:ext uri="{FF2B5EF4-FFF2-40B4-BE49-F238E27FC236}">
                <a16:creationId xmlns:a16="http://schemas.microsoft.com/office/drawing/2014/main" id="{EEA66E22-20E4-8627-BE7D-95EED071515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747548" y="2468710"/>
            <a:ext cx="399600" cy="399600"/>
          </a:xfrm>
          <a:prstGeom prst="rect">
            <a:avLst/>
          </a:prstGeom>
        </p:spPr>
      </p:pic>
      <p:grpSp>
        <p:nvGrpSpPr>
          <p:cNvPr id="7" name="Group 6">
            <a:extLst>
              <a:ext uri="{FF2B5EF4-FFF2-40B4-BE49-F238E27FC236}">
                <a16:creationId xmlns:a16="http://schemas.microsoft.com/office/drawing/2014/main" id="{6320ECA9-F846-20B3-690F-9EA95054CFC4}"/>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25A42505-42BC-3D94-891E-80EC3324390F}"/>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ounded Rectangle 21">
              <a:extLst>
                <a:ext uri="{FF2B5EF4-FFF2-40B4-BE49-F238E27FC236}">
                  <a16:creationId xmlns:a16="http://schemas.microsoft.com/office/drawing/2014/main" id="{9B405F10-12FC-F721-1F55-9FE0F8B8F7D8}"/>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4" name="Rounded Rectangle 13">
              <a:extLst>
                <a:ext uri="{FF2B5EF4-FFF2-40B4-BE49-F238E27FC236}">
                  <a16:creationId xmlns:a16="http://schemas.microsoft.com/office/drawing/2014/main" id="{FB8AC539-5EC6-890A-FB54-AF0381F751D0}"/>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15" name="Rounded Rectangle 14">
              <a:extLst>
                <a:ext uri="{FF2B5EF4-FFF2-40B4-BE49-F238E27FC236}">
                  <a16:creationId xmlns:a16="http://schemas.microsoft.com/office/drawing/2014/main" id="{1F82266A-0091-5689-FA19-11376EF0E999}"/>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19" name="Rounded Rectangle 18">
              <a:extLst>
                <a:ext uri="{FF2B5EF4-FFF2-40B4-BE49-F238E27FC236}">
                  <a16:creationId xmlns:a16="http://schemas.microsoft.com/office/drawing/2014/main" id="{C8E4242B-63CA-A3D6-A16B-F5108F9E2738}"/>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FBB034"/>
                  </a:solidFill>
                </a:rPr>
                <a:t>Set-up barcode &amp; artwork changes</a:t>
              </a:r>
            </a:p>
          </p:txBody>
        </p:sp>
        <p:sp>
          <p:nvSpPr>
            <p:cNvPr id="25" name="Rounded Rectangle 24">
              <a:extLst>
                <a:ext uri="{FF2B5EF4-FFF2-40B4-BE49-F238E27FC236}">
                  <a16:creationId xmlns:a16="http://schemas.microsoft.com/office/drawing/2014/main" id="{8EB93BA1-BA89-2CF3-BFDF-9E27F4C2CE86}"/>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1">
              <a:extLst>
                <a:ext uri="{FF2B5EF4-FFF2-40B4-BE49-F238E27FC236}">
                  <a16:creationId xmlns:a16="http://schemas.microsoft.com/office/drawing/2014/main" id="{6E583534-8086-3C9C-F6A8-00DDD0AFFACD}"/>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8" name="Rounded Rectangle 21">
              <a:extLst>
                <a:ext uri="{FF2B5EF4-FFF2-40B4-BE49-F238E27FC236}">
                  <a16:creationId xmlns:a16="http://schemas.microsoft.com/office/drawing/2014/main" id="{051A4D42-3025-315A-D292-BA294BBB92E1}"/>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9" name="Rounded Rectangle 21">
              <a:extLst>
                <a:ext uri="{FF2B5EF4-FFF2-40B4-BE49-F238E27FC236}">
                  <a16:creationId xmlns:a16="http://schemas.microsoft.com/office/drawing/2014/main" id="{61B488BB-0C2E-38A8-E867-66D9D313DCA6}"/>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0" name="Oval 29">
              <a:extLst>
                <a:ext uri="{FF2B5EF4-FFF2-40B4-BE49-F238E27FC236}">
                  <a16:creationId xmlns:a16="http://schemas.microsoft.com/office/drawing/2014/main" id="{9603DBEB-D3B5-7249-DCDB-69C480808739}"/>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1" name="Oval 30">
              <a:extLst>
                <a:ext uri="{FF2B5EF4-FFF2-40B4-BE49-F238E27FC236}">
                  <a16:creationId xmlns:a16="http://schemas.microsoft.com/office/drawing/2014/main" id="{568A5C9D-8975-5FA6-E505-6CAA0399F73D}"/>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3" name="Straight Connector 32">
              <a:extLst>
                <a:ext uri="{FF2B5EF4-FFF2-40B4-BE49-F238E27FC236}">
                  <a16:creationId xmlns:a16="http://schemas.microsoft.com/office/drawing/2014/main" id="{0C48E57F-DD12-7080-0DE5-E67D07EDE502}"/>
                </a:ext>
              </a:extLst>
            </p:cNvPr>
            <p:cNvCxnSpPr>
              <a:stCxn id="31"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FCC81394-B432-9EB0-DFF6-1BEA4A10909F}"/>
                </a:ext>
              </a:extLst>
            </p:cNvPr>
            <p:cNvGrpSpPr/>
            <p:nvPr/>
          </p:nvGrpSpPr>
          <p:grpSpPr>
            <a:xfrm>
              <a:off x="2241933" y="888920"/>
              <a:ext cx="517137" cy="275078"/>
              <a:chOff x="2241933" y="888920"/>
              <a:chExt cx="517137" cy="275078"/>
            </a:xfrm>
          </p:grpSpPr>
          <p:sp>
            <p:nvSpPr>
              <p:cNvPr id="66" name="Oval 65">
                <a:extLst>
                  <a:ext uri="{FF2B5EF4-FFF2-40B4-BE49-F238E27FC236}">
                    <a16:creationId xmlns:a16="http://schemas.microsoft.com/office/drawing/2014/main" id="{3732B479-8FC7-CF64-1EEC-406EDB94F5F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9" name="Straight Connector 68">
                <a:extLst>
                  <a:ext uri="{FF2B5EF4-FFF2-40B4-BE49-F238E27FC236}">
                    <a16:creationId xmlns:a16="http://schemas.microsoft.com/office/drawing/2014/main" id="{9B92023E-97FE-D6DD-FDC5-F449EEA41339}"/>
                  </a:ext>
                </a:extLst>
              </p:cNvPr>
              <p:cNvCxnSpPr>
                <a:stCxn id="66"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E146BE25-9FA8-DA49-B06F-B70D3F614F48}"/>
                </a:ext>
              </a:extLst>
            </p:cNvPr>
            <p:cNvGrpSpPr/>
            <p:nvPr/>
          </p:nvGrpSpPr>
          <p:grpSpPr>
            <a:xfrm>
              <a:off x="7700790" y="888920"/>
              <a:ext cx="449198" cy="275078"/>
              <a:chOff x="2309872" y="888920"/>
              <a:chExt cx="449198" cy="275078"/>
            </a:xfrm>
          </p:grpSpPr>
          <p:sp>
            <p:nvSpPr>
              <p:cNvPr id="59" name="Oval 58">
                <a:extLst>
                  <a:ext uri="{FF2B5EF4-FFF2-40B4-BE49-F238E27FC236}">
                    <a16:creationId xmlns:a16="http://schemas.microsoft.com/office/drawing/2014/main" id="{BCDE52CD-095D-9D53-9DB1-B823E4D10455}"/>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4" name="Straight Connector 63">
                <a:extLst>
                  <a:ext uri="{FF2B5EF4-FFF2-40B4-BE49-F238E27FC236}">
                    <a16:creationId xmlns:a16="http://schemas.microsoft.com/office/drawing/2014/main" id="{06612FA1-977D-F36F-1BC5-01BFF2A992EE}"/>
                  </a:ext>
                </a:extLst>
              </p:cNvPr>
              <p:cNvCxnSpPr>
                <a:cxnSpLocks/>
                <a:stCxn id="59"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13E9F322-D42D-BEBE-BDCD-64CAA417DD1C}"/>
                </a:ext>
              </a:extLst>
            </p:cNvPr>
            <p:cNvGrpSpPr/>
            <p:nvPr/>
          </p:nvGrpSpPr>
          <p:grpSpPr>
            <a:xfrm>
              <a:off x="6863508" y="888920"/>
              <a:ext cx="412785" cy="275078"/>
              <a:chOff x="2346285" y="888920"/>
              <a:chExt cx="412785" cy="275078"/>
            </a:xfrm>
          </p:grpSpPr>
          <p:sp>
            <p:nvSpPr>
              <p:cNvPr id="56" name="Oval 55">
                <a:extLst>
                  <a:ext uri="{FF2B5EF4-FFF2-40B4-BE49-F238E27FC236}">
                    <a16:creationId xmlns:a16="http://schemas.microsoft.com/office/drawing/2014/main" id="{253D53CF-586F-8196-03C0-035B1E332ED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8" name="Straight Connector 57">
                <a:extLst>
                  <a:ext uri="{FF2B5EF4-FFF2-40B4-BE49-F238E27FC236}">
                    <a16:creationId xmlns:a16="http://schemas.microsoft.com/office/drawing/2014/main" id="{13FAA8F2-5DED-80F8-8524-2BBA0211FC6A}"/>
                  </a:ext>
                </a:extLst>
              </p:cNvPr>
              <p:cNvCxnSpPr>
                <a:cxnSpLocks/>
                <a:stCxn id="56"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A0DD0007-C111-7F90-C41D-4D5D1987B079}"/>
                </a:ext>
              </a:extLst>
            </p:cNvPr>
            <p:cNvGrpSpPr/>
            <p:nvPr/>
          </p:nvGrpSpPr>
          <p:grpSpPr>
            <a:xfrm>
              <a:off x="5690212" y="888920"/>
              <a:ext cx="417664" cy="275078"/>
              <a:chOff x="2341406" y="888920"/>
              <a:chExt cx="417664" cy="275078"/>
            </a:xfrm>
          </p:grpSpPr>
          <p:sp>
            <p:nvSpPr>
              <p:cNvPr id="48" name="Oval 47">
                <a:extLst>
                  <a:ext uri="{FF2B5EF4-FFF2-40B4-BE49-F238E27FC236}">
                    <a16:creationId xmlns:a16="http://schemas.microsoft.com/office/drawing/2014/main" id="{AAE3868D-327F-3371-C8B3-98B54F190B1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5" name="Straight Connector 54">
                <a:extLst>
                  <a:ext uri="{FF2B5EF4-FFF2-40B4-BE49-F238E27FC236}">
                    <a16:creationId xmlns:a16="http://schemas.microsoft.com/office/drawing/2014/main" id="{8500DD02-7213-E664-6BFA-E211A783DCBB}"/>
                  </a:ext>
                </a:extLst>
              </p:cNvPr>
              <p:cNvCxnSpPr>
                <a:cxnSpLocks/>
                <a:stCxn id="48"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3BA2AFB6-8D8E-2649-266E-323A8824F23A}"/>
                </a:ext>
              </a:extLst>
            </p:cNvPr>
            <p:cNvGrpSpPr/>
            <p:nvPr/>
          </p:nvGrpSpPr>
          <p:grpSpPr>
            <a:xfrm>
              <a:off x="4411504" y="888920"/>
              <a:ext cx="438181" cy="275078"/>
              <a:chOff x="2320889" y="888920"/>
              <a:chExt cx="438181" cy="275078"/>
            </a:xfrm>
          </p:grpSpPr>
          <p:sp>
            <p:nvSpPr>
              <p:cNvPr id="46" name="Oval 45">
                <a:extLst>
                  <a:ext uri="{FF2B5EF4-FFF2-40B4-BE49-F238E27FC236}">
                    <a16:creationId xmlns:a16="http://schemas.microsoft.com/office/drawing/2014/main" id="{BAD9D7A4-BFA8-B0EC-8E19-31899119A3F7}"/>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47" name="Straight Connector 46">
                <a:extLst>
                  <a:ext uri="{FF2B5EF4-FFF2-40B4-BE49-F238E27FC236}">
                    <a16:creationId xmlns:a16="http://schemas.microsoft.com/office/drawing/2014/main" id="{D0A18226-2A85-E80E-0437-5900614F4D20}"/>
                  </a:ext>
                </a:extLst>
              </p:cNvPr>
              <p:cNvCxnSpPr>
                <a:cxnSpLocks/>
                <a:stCxn id="46" idx="2"/>
              </p:cNvCxnSpPr>
              <p:nvPr/>
            </p:nvCxnSpPr>
            <p:spPr>
              <a:xfrm flipH="1">
                <a:off x="2320889" y="1026459"/>
                <a:ext cx="163103"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87CF16B3-E7DF-E85E-6A3D-23EE36504AA5}"/>
                </a:ext>
              </a:extLst>
            </p:cNvPr>
            <p:cNvGrpSpPr/>
            <p:nvPr/>
          </p:nvGrpSpPr>
          <p:grpSpPr>
            <a:xfrm>
              <a:off x="3403904" y="888920"/>
              <a:ext cx="405130" cy="275078"/>
              <a:chOff x="2353940" y="888920"/>
              <a:chExt cx="405130" cy="275078"/>
            </a:xfrm>
          </p:grpSpPr>
          <p:sp>
            <p:nvSpPr>
              <p:cNvPr id="44" name="Oval 43">
                <a:extLst>
                  <a:ext uri="{FF2B5EF4-FFF2-40B4-BE49-F238E27FC236}">
                    <a16:creationId xmlns:a16="http://schemas.microsoft.com/office/drawing/2014/main" id="{4A9C36D6-3495-4790-5659-EAED1D34172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5" name="Straight Connector 44">
                <a:extLst>
                  <a:ext uri="{FF2B5EF4-FFF2-40B4-BE49-F238E27FC236}">
                    <a16:creationId xmlns:a16="http://schemas.microsoft.com/office/drawing/2014/main" id="{8B253FEB-C789-16F5-FE20-0008FEACBAED}"/>
                  </a:ext>
                </a:extLst>
              </p:cNvPr>
              <p:cNvCxnSpPr>
                <a:cxnSpLocks/>
                <a:stCxn id="44"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97929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7AF02936-68E4-B28E-A9FA-0F37B3081CF1}"/>
              </a:ext>
            </a:extLst>
          </p:cNvPr>
          <p:cNvSpPr txBox="1"/>
          <p:nvPr/>
        </p:nvSpPr>
        <p:spPr>
          <a:xfrm>
            <a:off x="430886" y="3965336"/>
            <a:ext cx="8263085" cy="481799"/>
          </a:xfrm>
          <a:prstGeom prst="rect">
            <a:avLst/>
          </a:prstGeom>
          <a:noFill/>
        </p:spPr>
        <p:txBody>
          <a:bodyPr wrap="square">
            <a:spAutoFit/>
          </a:bodyPr>
          <a:lstStyle/>
          <a:p>
            <a:pPr>
              <a:lnSpc>
                <a:spcPct val="150000"/>
              </a:lnSpc>
            </a:pPr>
            <a:r>
              <a:rPr lang="en-US" sz="900" dirty="0">
                <a:solidFill>
                  <a:schemeClr val="tx2"/>
                </a:solidFill>
                <a:latin typeface="Verdana Pro" panose="020B0604030504040204" pitchFamily="34" charset="0"/>
                <a:sym typeface="Wingdings" panose="05000000000000000000" pitchFamily="2" charset="2"/>
              </a:rPr>
              <a:t> P</a:t>
            </a:r>
            <a:r>
              <a:rPr lang="en-US" sz="900" dirty="0">
                <a:solidFill>
                  <a:schemeClr val="tx2"/>
                </a:solidFill>
                <a:latin typeface="Verdana Pro" panose="020B0604030504040204" pitchFamily="34" charset="0"/>
              </a:rPr>
              <a:t>lease refer to the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hlinkClick r:id="rId3"/>
              </a:rPr>
              <a:t>Retail POS Guide - section 4.1.3</a:t>
            </a:r>
            <a:r>
              <a:rPr lang="en-US" sz="900" dirty="0">
                <a:solidFill>
                  <a:schemeClr val="tx1">
                    <a:lumMod val="50000"/>
                  </a:schemeClr>
                </a:solidFill>
                <a:latin typeface="Verdana Pro" panose="020B0604030504040204" pitchFamily="34" charset="0"/>
              </a:rPr>
              <a:t> </a:t>
            </a:r>
            <a:r>
              <a:rPr lang="en-US" sz="900" dirty="0">
                <a:solidFill>
                  <a:schemeClr val="tx2"/>
                </a:solidFill>
                <a:latin typeface="Verdana Pro" panose="020B0604030504040204" pitchFamily="34" charset="0"/>
              </a:rPr>
              <a:t>for more information about HRI formatting.</a:t>
            </a:r>
          </a:p>
          <a:p>
            <a:pPr>
              <a:lnSpc>
                <a:spcPct val="150000"/>
              </a:lnSpc>
            </a:pPr>
            <a:r>
              <a:rPr lang="en-US" sz="900" dirty="0">
                <a:solidFill>
                  <a:schemeClr val="tx2"/>
                </a:solidFill>
                <a:latin typeface="Verdana Pro" panose="020B0604030504040204" pitchFamily="34" charset="0"/>
                <a:sym typeface="Wingdings" panose="05000000000000000000" pitchFamily="2" charset="2"/>
              </a:rPr>
              <a:t> </a:t>
            </a:r>
            <a:r>
              <a:rPr lang="en-US" sz="900" dirty="0">
                <a:solidFill>
                  <a:schemeClr val="tx2"/>
                </a:solidFill>
                <a:latin typeface="Verdana Pro" panose="020B0604030504040204" pitchFamily="34" charset="0"/>
              </a:rPr>
              <a:t>For general retail trade HRI rules, refer to the </a:t>
            </a:r>
            <a:r>
              <a:rPr lang="en-US" sz="900" dirty="0">
                <a:solidFill>
                  <a:schemeClr val="tx2"/>
                </a:solidFill>
                <a:latin typeface="Verdana Pro" panose="020B0604030504040204" pitchFamily="34" charset="0"/>
                <a:hlinkClick r:id="rId4"/>
              </a:rPr>
              <a:t>GS1 General Specifications - </a:t>
            </a:r>
            <a:r>
              <a:rPr lang="en-US" sz="900" dirty="0">
                <a:solidFill>
                  <a:schemeClr val="tx1">
                    <a:lumMod val="50000"/>
                  </a:schemeClr>
                </a:solidFill>
                <a:latin typeface="Verdana Pro" panose="020B0604030504040204" pitchFamily="34" charset="0"/>
                <a:hlinkClick r:id="rId4"/>
              </a:rPr>
              <a:t>section 4.14</a:t>
            </a:r>
            <a:r>
              <a:rPr lang="en-US" sz="900" dirty="0">
                <a:solidFill>
                  <a:schemeClr val="tx1">
                    <a:lumMod val="50000"/>
                  </a:schemeClr>
                </a:solidFill>
                <a:latin typeface="Verdana Pro" panose="020B0604030504040204" pitchFamily="34" charset="0"/>
              </a:rPr>
              <a:t>.</a:t>
            </a:r>
          </a:p>
        </p:txBody>
      </p:sp>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3975067" cy="230832"/>
          </a:xfrm>
          <a:prstGeom prst="rect">
            <a:avLst/>
          </a:prstGeom>
          <a:noFill/>
        </p:spPr>
        <p:txBody>
          <a:bodyPr wrap="square">
            <a:spAutoFit/>
          </a:bodyPr>
          <a:lstStyle/>
          <a:p>
            <a:pPr marL="361950" indent="-288925">
              <a:buFont typeface="Arial" panose="020B0604020202020204" pitchFamily="34" charset="0"/>
              <a:buChar char="•"/>
            </a:pPr>
            <a:r>
              <a:rPr lang="en-US" sz="900" b="1">
                <a:solidFill>
                  <a:schemeClr val="tx2"/>
                </a:solidFill>
                <a:latin typeface="Verdana Pro" panose="020B0604030504040204" pitchFamily="34" charset="0"/>
                <a:cs typeface="Verdana Pro Semibold" panose="020F0502020204030204" pitchFamily="34" charset="0"/>
                <a:hlinkClick r:id="rId5" action="ppaction://hlinksldjump"/>
              </a:rPr>
              <a:t>GTIN</a:t>
            </a:r>
            <a:r>
              <a:rPr lang="en-US" sz="900" b="1">
                <a:solidFill>
                  <a:schemeClr val="tx2"/>
                </a:solidFill>
                <a:latin typeface="Verdana Pro" panose="020B0604030504040204" pitchFamily="34" charset="0"/>
                <a:cs typeface="Verdana Pro Semibold" panose="020F0502020204030204" pitchFamily="34" charset="0"/>
              </a:rPr>
              <a:t> must always be displayed as HRI</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23</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artwork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5.5</a:t>
            </a:r>
            <a:r>
              <a:rPr lang="en-US" sz="1400" dirty="0">
                <a:latin typeface="Verdana Pro" panose="020B0704030504040204" pitchFamily="34" charset="0"/>
              </a:rPr>
              <a:t> – Format HRI (Human Readable Interpretation)</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 - </a:t>
            </a:r>
            <a:r>
              <a:rPr lang="en-US" sz="1000">
                <a:latin typeface="Verdana Pro" panose="020B0604030504040204" pitchFamily="34" charset="0"/>
                <a:cs typeface="Verdana Pro Semibold" panose="020F0502020204030204" pitchFamily="34" charset="0"/>
              </a:rPr>
              <a:t>If the barcode fails to scan at retail POS, a combination of </a:t>
            </a:r>
            <a:r>
              <a:rPr lang="en-US" sz="1000">
                <a:latin typeface="Verdana Pro" panose="020B0604030504040204" pitchFamily="34" charset="0"/>
                <a:cs typeface="Verdana Pro Semibold" panose="020F0502020204030204" pitchFamily="34" charset="0"/>
                <a:hlinkClick r:id="rId5" action="ppaction://hlinksldjump"/>
              </a:rPr>
              <a:t>HRI</a:t>
            </a:r>
            <a:r>
              <a:rPr lang="en-US" sz="1000">
                <a:latin typeface="Verdana Pro" panose="020B0604030504040204" pitchFamily="34" charset="0"/>
                <a:cs typeface="Verdana Pro Semibold" panose="020F0502020204030204" pitchFamily="34" charset="0"/>
              </a:rPr>
              <a:t> and </a:t>
            </a:r>
            <a:r>
              <a:rPr lang="en-US" sz="1000">
                <a:latin typeface="Verdana Pro" panose="020B0604030504040204" pitchFamily="34" charset="0"/>
                <a:cs typeface="Verdana Pro Semibold" panose="020F0502020204030204" pitchFamily="34" charset="0"/>
                <a:hlinkClick r:id="rId5" action="ppaction://hlinksldjump"/>
              </a:rPr>
              <a:t>non-HRI</a:t>
            </a:r>
            <a:r>
              <a:rPr lang="en-US" sz="1000">
                <a:latin typeface="Verdana Pro" panose="020B0604030504040204" pitchFamily="34" charset="0"/>
                <a:cs typeface="Verdana Pro Semibold" panose="020F0502020204030204" pitchFamily="34" charset="0"/>
              </a:rPr>
              <a:t> text can be used to complete the transaction.</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10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sp>
        <p:nvSpPr>
          <p:cNvPr id="32" name="TextBox 31">
            <a:extLst>
              <a:ext uri="{FF2B5EF4-FFF2-40B4-BE49-F238E27FC236}">
                <a16:creationId xmlns:a16="http://schemas.microsoft.com/office/drawing/2014/main" id="{F07AD277-0AF6-CC19-8B8A-33E4097E152A}"/>
              </a:ext>
            </a:extLst>
          </p:cNvPr>
          <p:cNvSpPr txBox="1"/>
          <p:nvPr/>
        </p:nvSpPr>
        <p:spPr>
          <a:xfrm>
            <a:off x="4724402" y="2472006"/>
            <a:ext cx="3988712" cy="1269578"/>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Ensuring all necessary information can be retrieved in HRI or non-HRI by trading partners and consumers</a:t>
            </a:r>
            <a:br>
              <a:rPr lang="en-US" sz="900" b="1" dirty="0">
                <a:solidFill>
                  <a:schemeClr val="tx2"/>
                </a:solidFill>
                <a:latin typeface="Verdana Pro" panose="020B0604030504040204" pitchFamily="34" charset="0"/>
                <a:cs typeface="Verdana Pro Semibold" panose="020F0502020204030204" pitchFamily="34" charset="0"/>
              </a:rPr>
            </a:b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the </a:t>
            </a:r>
            <a:r>
              <a:rPr lang="en-US" sz="900" dirty="0">
                <a:solidFill>
                  <a:schemeClr val="tx2"/>
                </a:solidFill>
                <a:latin typeface="Verdana Pro" panose="020B0604030504040204" pitchFamily="34" charset="0"/>
                <a:hlinkClick r:id="rId8"/>
              </a:rPr>
              <a:t>Retail POS Guide - section 5.6</a:t>
            </a:r>
            <a:r>
              <a:rPr lang="en-US" sz="900" dirty="0">
                <a:solidFill>
                  <a:schemeClr val="tx2"/>
                </a:solidFill>
                <a:latin typeface="Verdana Pro" panose="020B0604030504040204" pitchFamily="34" charset="0"/>
                <a:cs typeface="Verdana Pro Semibold" panose="020F0502020204030204" pitchFamily="34" charset="0"/>
              </a:rPr>
              <a:t> for all necessary details.</a:t>
            </a: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266700">
              <a:tabLst>
                <a:tab pos="266700" algn="l"/>
                <a:tab pos="358775" algn="l"/>
              </a:tabLst>
            </a:pPr>
            <a:r>
              <a:rPr lang="en-US" sz="900" dirty="0">
                <a:solidFill>
                  <a:schemeClr val="tx2"/>
                </a:solidFill>
                <a:latin typeface="Verdana Pro" panose="020B0604030504040204" pitchFamily="34" charset="0"/>
                <a:cs typeface="Verdana Pro Semibold" panose="020F0502020204030204" pitchFamily="34" charset="0"/>
              </a:rPr>
              <a:t>Note: Some data encoded in the 2D barcode may not be displayed in HRI if not required to meet use case needs.</a:t>
            </a:r>
          </a:p>
        </p:txBody>
      </p:sp>
      <p:sp>
        <p:nvSpPr>
          <p:cNvPr id="60" name="Text Placeholder 3">
            <a:extLst>
              <a:ext uri="{FF2B5EF4-FFF2-40B4-BE49-F238E27FC236}">
                <a16:creationId xmlns:a16="http://schemas.microsoft.com/office/drawing/2014/main" id="{D1A8A0A4-71B9-582D-745E-B04D672FF821}"/>
              </a:ext>
            </a:extLst>
          </p:cNvPr>
          <p:cNvSpPr txBox="1">
            <a:spLocks/>
          </p:cNvSpPr>
          <p:nvPr/>
        </p:nvSpPr>
        <p:spPr>
          <a:xfrm>
            <a:off x="4646864" y="2137027"/>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require </a:t>
            </a:r>
            <a:r>
              <a:rPr lang="en-US" sz="1100" b="1" dirty="0">
                <a:solidFill>
                  <a:srgbClr val="002A69"/>
                </a:solidFill>
                <a:latin typeface="Verdana Pro" panose="020B0604030504040204" pitchFamily="34" charset="0"/>
                <a:cs typeface="Verdana Pro Semibold" panose="020F0502020204030204" pitchFamily="34" charset="0"/>
                <a:hlinkClick r:id="rId5"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28" name="Oval 27">
            <a:extLst>
              <a:ext uri="{FF2B5EF4-FFF2-40B4-BE49-F238E27FC236}">
                <a16:creationId xmlns:a16="http://schemas.microsoft.com/office/drawing/2014/main" id="{8EF82C11-E6F2-74D9-7D56-B082A30C6430}"/>
              </a:ext>
            </a:extLst>
          </p:cNvPr>
          <p:cNvSpPr/>
          <p:nvPr/>
        </p:nvSpPr>
        <p:spPr>
          <a:xfrm>
            <a:off x="4845043" y="3432244"/>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6" name="Picture 8">
            <a:hlinkClick r:id="" action="ppaction://hlinkshowjump?jump=nextslide"/>
            <a:extLst>
              <a:ext uri="{FF2B5EF4-FFF2-40B4-BE49-F238E27FC236}">
                <a16:creationId xmlns:a16="http://schemas.microsoft.com/office/drawing/2014/main" id="{D28FDB5A-94E8-D4C5-D0C5-8D34DE8D09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136D29AD-2028-AF81-DE11-81601AB59B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9" name="Graphic 18">
            <a:hlinkClick r:id="rId11" action="ppaction://hlinksldjump"/>
            <a:extLst>
              <a:ext uri="{FF2B5EF4-FFF2-40B4-BE49-F238E27FC236}">
                <a16:creationId xmlns:a16="http://schemas.microsoft.com/office/drawing/2014/main" id="{6F8ED568-F782-FA85-85AE-648BABECA4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4" name="Graphic 13">
            <a:extLst>
              <a:ext uri="{FF2B5EF4-FFF2-40B4-BE49-F238E27FC236}">
                <a16:creationId xmlns:a16="http://schemas.microsoft.com/office/drawing/2014/main" id="{05277530-D06D-7AE8-5BBB-AB04A1E678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16627" y="2468710"/>
            <a:ext cx="399600" cy="399600"/>
          </a:xfrm>
          <a:prstGeom prst="rect">
            <a:avLst/>
          </a:prstGeom>
        </p:spPr>
      </p:pic>
      <p:pic>
        <p:nvPicPr>
          <p:cNvPr id="15" name="Graphic 14">
            <a:extLst>
              <a:ext uri="{FF2B5EF4-FFF2-40B4-BE49-F238E27FC236}">
                <a16:creationId xmlns:a16="http://schemas.microsoft.com/office/drawing/2014/main" id="{5655D8CB-D97F-830B-1E62-677A238B098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747548" y="2468710"/>
            <a:ext cx="399600" cy="399600"/>
          </a:xfrm>
          <a:prstGeom prst="rect">
            <a:avLst/>
          </a:prstGeom>
        </p:spPr>
      </p:pic>
      <p:grpSp>
        <p:nvGrpSpPr>
          <p:cNvPr id="7" name="Group 6">
            <a:extLst>
              <a:ext uri="{FF2B5EF4-FFF2-40B4-BE49-F238E27FC236}">
                <a16:creationId xmlns:a16="http://schemas.microsoft.com/office/drawing/2014/main" id="{B285CDBB-923E-A6A5-3FD4-64A14ACAE015}"/>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CCD3E504-22C0-937E-3B46-7BC0BB6189E2}"/>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ounded Rectangle 21">
              <a:extLst>
                <a:ext uri="{FF2B5EF4-FFF2-40B4-BE49-F238E27FC236}">
                  <a16:creationId xmlns:a16="http://schemas.microsoft.com/office/drawing/2014/main" id="{454125CF-36AC-014A-0F2B-078CFDC047DE}"/>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19">
              <a:extLst>
                <a:ext uri="{FF2B5EF4-FFF2-40B4-BE49-F238E27FC236}">
                  <a16:creationId xmlns:a16="http://schemas.microsoft.com/office/drawing/2014/main" id="{9687AFC9-5736-0DF4-D920-AE007215BFF3}"/>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1" name="Rounded Rectangle 20">
              <a:extLst>
                <a:ext uri="{FF2B5EF4-FFF2-40B4-BE49-F238E27FC236}">
                  <a16:creationId xmlns:a16="http://schemas.microsoft.com/office/drawing/2014/main" id="{4ABB986F-18DA-D2A0-B34B-AEAAC4A4516E}"/>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2" name="Rounded Rectangle 21">
              <a:extLst>
                <a:ext uri="{FF2B5EF4-FFF2-40B4-BE49-F238E27FC236}">
                  <a16:creationId xmlns:a16="http://schemas.microsoft.com/office/drawing/2014/main" id="{441558A4-00A3-662B-3DE4-34F42F8E692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FBB034"/>
                  </a:solidFill>
                </a:rPr>
                <a:t>Set-up barcode &amp; artwork changes</a:t>
              </a:r>
            </a:p>
          </p:txBody>
        </p:sp>
        <p:sp>
          <p:nvSpPr>
            <p:cNvPr id="23" name="Rounded Rectangle 22">
              <a:extLst>
                <a:ext uri="{FF2B5EF4-FFF2-40B4-BE49-F238E27FC236}">
                  <a16:creationId xmlns:a16="http://schemas.microsoft.com/office/drawing/2014/main" id="{E94B3339-E700-7B48-F7A0-287B4F2BAAF4}"/>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4" name="Rounded Rectangle 21">
              <a:extLst>
                <a:ext uri="{FF2B5EF4-FFF2-40B4-BE49-F238E27FC236}">
                  <a16:creationId xmlns:a16="http://schemas.microsoft.com/office/drawing/2014/main" id="{132C9E64-2001-A61A-925B-1991DB168D2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5" name="Rounded Rectangle 21">
              <a:extLst>
                <a:ext uri="{FF2B5EF4-FFF2-40B4-BE49-F238E27FC236}">
                  <a16:creationId xmlns:a16="http://schemas.microsoft.com/office/drawing/2014/main" id="{40423440-4BA7-B8FC-4754-5EF58B5986BF}"/>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7" name="Rounded Rectangle 21">
              <a:extLst>
                <a:ext uri="{FF2B5EF4-FFF2-40B4-BE49-F238E27FC236}">
                  <a16:creationId xmlns:a16="http://schemas.microsoft.com/office/drawing/2014/main" id="{3FFA9F10-BC87-4B69-9FFD-B4D08D407B13}"/>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66001295-F236-81A3-5E7B-FC54B7C3CBED}"/>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9E3D69D2-68E4-AF93-A20C-26A45D521FD7}"/>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0A1E40FA-A2CA-85B1-ECB1-E36A395467BA}"/>
                </a:ext>
              </a:extLst>
            </p:cNvPr>
            <p:cNvCxnSpPr>
              <a:stCxn id="30"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2D4BF6BE-45EB-337B-8C13-23AA1B4DD898}"/>
                </a:ext>
              </a:extLst>
            </p:cNvPr>
            <p:cNvGrpSpPr/>
            <p:nvPr/>
          </p:nvGrpSpPr>
          <p:grpSpPr>
            <a:xfrm>
              <a:off x="2241933" y="888920"/>
              <a:ext cx="517137" cy="275078"/>
              <a:chOff x="2241933" y="888920"/>
              <a:chExt cx="517137" cy="275078"/>
            </a:xfrm>
          </p:grpSpPr>
          <p:sp>
            <p:nvSpPr>
              <p:cNvPr id="59" name="Oval 58">
                <a:extLst>
                  <a:ext uri="{FF2B5EF4-FFF2-40B4-BE49-F238E27FC236}">
                    <a16:creationId xmlns:a16="http://schemas.microsoft.com/office/drawing/2014/main" id="{F31382F4-8885-878B-DA6E-880EB0A1372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4" name="Straight Connector 63">
                <a:extLst>
                  <a:ext uri="{FF2B5EF4-FFF2-40B4-BE49-F238E27FC236}">
                    <a16:creationId xmlns:a16="http://schemas.microsoft.com/office/drawing/2014/main" id="{1C751F4A-F0DB-1FFF-E1C1-D3E851BB6781}"/>
                  </a:ext>
                </a:extLst>
              </p:cNvPr>
              <p:cNvCxnSpPr>
                <a:stCxn id="59"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7DBB0619-AAA0-20F0-81B4-F54547B22935}"/>
                </a:ext>
              </a:extLst>
            </p:cNvPr>
            <p:cNvGrpSpPr/>
            <p:nvPr/>
          </p:nvGrpSpPr>
          <p:grpSpPr>
            <a:xfrm>
              <a:off x="7700790" y="888920"/>
              <a:ext cx="449198" cy="275078"/>
              <a:chOff x="2309872" y="888920"/>
              <a:chExt cx="449198" cy="275078"/>
            </a:xfrm>
          </p:grpSpPr>
          <p:sp>
            <p:nvSpPr>
              <p:cNvPr id="56" name="Oval 55">
                <a:extLst>
                  <a:ext uri="{FF2B5EF4-FFF2-40B4-BE49-F238E27FC236}">
                    <a16:creationId xmlns:a16="http://schemas.microsoft.com/office/drawing/2014/main" id="{F1EDCD49-2152-B94F-4C8A-1F294C5D310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8" name="Straight Connector 57">
                <a:extLst>
                  <a:ext uri="{FF2B5EF4-FFF2-40B4-BE49-F238E27FC236}">
                    <a16:creationId xmlns:a16="http://schemas.microsoft.com/office/drawing/2014/main" id="{FF90B9BE-C039-1593-2EC4-E54D0B79CF55}"/>
                  </a:ext>
                </a:extLst>
              </p:cNvPr>
              <p:cNvCxnSpPr>
                <a:cxnSpLocks/>
                <a:stCxn id="5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654EA371-003E-6454-5E0B-B79861E958CF}"/>
                </a:ext>
              </a:extLst>
            </p:cNvPr>
            <p:cNvGrpSpPr/>
            <p:nvPr/>
          </p:nvGrpSpPr>
          <p:grpSpPr>
            <a:xfrm>
              <a:off x="6863508" y="888920"/>
              <a:ext cx="412785" cy="275078"/>
              <a:chOff x="2346285" y="888920"/>
              <a:chExt cx="412785" cy="275078"/>
            </a:xfrm>
          </p:grpSpPr>
          <p:sp>
            <p:nvSpPr>
              <p:cNvPr id="48" name="Oval 47">
                <a:extLst>
                  <a:ext uri="{FF2B5EF4-FFF2-40B4-BE49-F238E27FC236}">
                    <a16:creationId xmlns:a16="http://schemas.microsoft.com/office/drawing/2014/main" id="{D2894576-CCC1-FD01-67BC-8E52C357234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5" name="Straight Connector 54">
                <a:extLst>
                  <a:ext uri="{FF2B5EF4-FFF2-40B4-BE49-F238E27FC236}">
                    <a16:creationId xmlns:a16="http://schemas.microsoft.com/office/drawing/2014/main" id="{80AFC1CC-A9A5-E025-1719-9F3D4BAFFEEA}"/>
                  </a:ext>
                </a:extLst>
              </p:cNvPr>
              <p:cNvCxnSpPr>
                <a:cxnSpLocks/>
                <a:stCxn id="48"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885DE31E-EBF4-ED6A-9FCA-E8472826C1D9}"/>
                </a:ext>
              </a:extLst>
            </p:cNvPr>
            <p:cNvGrpSpPr/>
            <p:nvPr/>
          </p:nvGrpSpPr>
          <p:grpSpPr>
            <a:xfrm>
              <a:off x="5690212" y="888920"/>
              <a:ext cx="417664" cy="275078"/>
              <a:chOff x="2341406" y="888920"/>
              <a:chExt cx="417664" cy="275078"/>
            </a:xfrm>
          </p:grpSpPr>
          <p:sp>
            <p:nvSpPr>
              <p:cNvPr id="46" name="Oval 45">
                <a:extLst>
                  <a:ext uri="{FF2B5EF4-FFF2-40B4-BE49-F238E27FC236}">
                    <a16:creationId xmlns:a16="http://schemas.microsoft.com/office/drawing/2014/main" id="{13C57537-C2D5-63A7-C60B-9B535931677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7" name="Straight Connector 46">
                <a:extLst>
                  <a:ext uri="{FF2B5EF4-FFF2-40B4-BE49-F238E27FC236}">
                    <a16:creationId xmlns:a16="http://schemas.microsoft.com/office/drawing/2014/main" id="{7D609EA1-A93F-D50F-9D2F-0458E9B5DA22}"/>
                  </a:ext>
                </a:extLst>
              </p:cNvPr>
              <p:cNvCxnSpPr>
                <a:cxnSpLocks/>
                <a:stCxn id="46"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37718A3B-B869-3D6E-1095-7B4C0BE06F8C}"/>
                </a:ext>
              </a:extLst>
            </p:cNvPr>
            <p:cNvGrpSpPr/>
            <p:nvPr/>
          </p:nvGrpSpPr>
          <p:grpSpPr>
            <a:xfrm>
              <a:off x="4411504" y="888920"/>
              <a:ext cx="438181" cy="275078"/>
              <a:chOff x="2320889" y="888920"/>
              <a:chExt cx="438181" cy="275078"/>
            </a:xfrm>
          </p:grpSpPr>
          <p:sp>
            <p:nvSpPr>
              <p:cNvPr id="44" name="Oval 43">
                <a:extLst>
                  <a:ext uri="{FF2B5EF4-FFF2-40B4-BE49-F238E27FC236}">
                    <a16:creationId xmlns:a16="http://schemas.microsoft.com/office/drawing/2014/main" id="{DAB00CF1-60D4-8315-023E-4AE451474354}"/>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45" name="Straight Connector 44">
                <a:extLst>
                  <a:ext uri="{FF2B5EF4-FFF2-40B4-BE49-F238E27FC236}">
                    <a16:creationId xmlns:a16="http://schemas.microsoft.com/office/drawing/2014/main" id="{DEC367F8-A044-D8ED-722F-A01D0E82D1F5}"/>
                  </a:ext>
                </a:extLst>
              </p:cNvPr>
              <p:cNvCxnSpPr>
                <a:cxnSpLocks/>
                <a:stCxn id="44" idx="2"/>
              </p:cNvCxnSpPr>
              <p:nvPr/>
            </p:nvCxnSpPr>
            <p:spPr>
              <a:xfrm flipH="1">
                <a:off x="2320889" y="1026459"/>
                <a:ext cx="163103"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5CA43E9D-1BB1-2DF6-559E-622A167EAC47}"/>
                </a:ext>
              </a:extLst>
            </p:cNvPr>
            <p:cNvGrpSpPr/>
            <p:nvPr/>
          </p:nvGrpSpPr>
          <p:grpSpPr>
            <a:xfrm>
              <a:off x="3403904" y="888920"/>
              <a:ext cx="405130" cy="275078"/>
              <a:chOff x="2353940" y="888920"/>
              <a:chExt cx="405130" cy="275078"/>
            </a:xfrm>
          </p:grpSpPr>
          <p:sp>
            <p:nvSpPr>
              <p:cNvPr id="42" name="Oval 41">
                <a:extLst>
                  <a:ext uri="{FF2B5EF4-FFF2-40B4-BE49-F238E27FC236}">
                    <a16:creationId xmlns:a16="http://schemas.microsoft.com/office/drawing/2014/main" id="{6F194BA4-CFEB-0C1B-5CEA-21E082D1F10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3" name="Straight Connector 42">
                <a:extLst>
                  <a:ext uri="{FF2B5EF4-FFF2-40B4-BE49-F238E27FC236}">
                    <a16:creationId xmlns:a16="http://schemas.microsoft.com/office/drawing/2014/main" id="{5F3C7FD5-459D-6EFF-4DD1-80995AA02848}"/>
                  </a:ext>
                </a:extLst>
              </p:cNvPr>
              <p:cNvCxnSpPr>
                <a:cxnSpLocks/>
                <a:stCxn id="42"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0824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604753"/>
            <a:ext cx="8207082" cy="966547"/>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During the transition to 2D barcodes, both the linear and 2D barcode need to be located on the product packaging</a:t>
            </a:r>
          </a:p>
          <a:p>
            <a:pPr marL="449263" indent="-376238">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the </a:t>
            </a:r>
            <a:r>
              <a:rPr lang="en-US" sz="900" dirty="0">
                <a:solidFill>
                  <a:srgbClr val="008DBD"/>
                </a:solidFill>
                <a:latin typeface="Verdana Pro" panose="020B0604030504040204" pitchFamily="34" charset="0"/>
                <a:cs typeface="Verdana Pro Semibold" panose="020F0502020204030204" pitchFamily="34" charset="0"/>
                <a:hlinkClick r:id="rId3">
                  <a:extLst>
                    <a:ext uri="{A12FA001-AC4F-418D-AE19-62706E023703}">
                      <ahyp:hlinkClr xmlns:ahyp="http://schemas.microsoft.com/office/drawing/2018/hyperlinkcolor" val="tx"/>
                    </a:ext>
                  </a:extLst>
                </a:hlinkClick>
              </a:rPr>
              <a:t>Retail POS Guide – section 5.5.1</a:t>
            </a:r>
            <a:r>
              <a:rPr lang="en-US" sz="900" dirty="0">
                <a:solidFill>
                  <a:schemeClr val="tx2"/>
                </a:solidFill>
                <a:latin typeface="Verdana Pro" panose="020B0604030504040204" pitchFamily="34" charset="0"/>
                <a:cs typeface="Verdana Pro Semibold" panose="020F0502020204030204" pitchFamily="34" charset="0"/>
              </a:rPr>
              <a:t> for all necessary details.</a:t>
            </a: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a:t>
            </a:r>
            <a:r>
              <a:rPr lang="en-US" sz="900" dirty="0">
                <a:solidFill>
                  <a:schemeClr val="tx2"/>
                </a:solidFill>
                <a:latin typeface="Verdana Pro" panose="020B0604030504040204" pitchFamily="34" charset="0"/>
                <a:cs typeface="Verdana Pro Semibold" panose="020F0502020204030204" pitchFamily="34" charset="0"/>
              </a:rPr>
              <a:t>efer to the </a:t>
            </a:r>
            <a:r>
              <a:rPr lang="en-US" sz="900" u="sng" dirty="0">
                <a:solidFill>
                  <a:srgbClr val="008DBD"/>
                </a:solidFill>
                <a:latin typeface="Verdana Pro" panose="020B0604030504040204" pitchFamily="34" charset="0"/>
                <a:cs typeface="Verdana Pro Semibold" panose="020F0502020204030204" pitchFamily="34" charset="0"/>
                <a:hlinkClick r:id="rId4"/>
              </a:rPr>
              <a:t>Retail POS Guide – section 5.6</a:t>
            </a:r>
            <a:r>
              <a:rPr lang="en-US" sz="900" dirty="0">
                <a:solidFill>
                  <a:schemeClr val="tx2"/>
                </a:solidFill>
                <a:latin typeface="Verdana Pro" panose="020B0604030504040204" pitchFamily="34" charset="0"/>
                <a:cs typeface="Verdana Pro Semibold" panose="020F0502020204030204" pitchFamily="34" charset="0"/>
              </a:rPr>
              <a:t> for general guidance on barcode placement.</a:t>
            </a:r>
          </a:p>
          <a:p>
            <a:pPr marL="73025">
              <a:lnSpc>
                <a:spcPct val="150000"/>
              </a:lnSpc>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a:t>
            </a:r>
            <a:r>
              <a:rPr lang="en-US" sz="900" dirty="0">
                <a:solidFill>
                  <a:schemeClr val="tx2"/>
                </a:solidFill>
                <a:latin typeface="Verdana Pro" panose="020B0604030504040204" pitchFamily="34" charset="0"/>
                <a:cs typeface="Verdana Pro Semibold" panose="020F0502020204030204" pitchFamily="34" charset="0"/>
              </a:rPr>
              <a:t>efer to the </a:t>
            </a:r>
            <a:r>
              <a:rPr lang="en-US" sz="900" u="sng" dirty="0">
                <a:solidFill>
                  <a:srgbClr val="008DBD"/>
                </a:solidFill>
                <a:latin typeface="Verdana Pro" panose="020B0604030504040204" pitchFamily="34" charset="0"/>
                <a:cs typeface="Verdana Pro Semibold" panose="020F0502020204030204" pitchFamily="34" charset="0"/>
                <a:hlinkClick r:id="rId5"/>
              </a:rPr>
              <a:t>GS1 General Specifications - section 6</a:t>
            </a:r>
            <a:r>
              <a:rPr lang="en-US" sz="900" dirty="0">
                <a:solidFill>
                  <a:schemeClr val="tx2"/>
                </a:solidFill>
                <a:latin typeface="Verdana Pro" panose="020B0604030504040204" pitchFamily="34" charset="0"/>
                <a:cs typeface="Verdana Pro Semibold" panose="020F0502020204030204" pitchFamily="34" charset="0"/>
                <a:hlinkClick r:id="rId5"/>
              </a:rPr>
              <a:t> </a:t>
            </a:r>
            <a:r>
              <a:rPr lang="en-US" sz="900" dirty="0">
                <a:solidFill>
                  <a:schemeClr val="tx2"/>
                </a:solidFill>
                <a:latin typeface="Verdana Pro" panose="020B0604030504040204" pitchFamily="34" charset="0"/>
                <a:cs typeface="Verdana Pro Semibold" panose="020F0502020204030204" pitchFamily="34" charset="0"/>
              </a:rPr>
              <a:t>for detailed placement guidelines.</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24</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artwork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5.6</a:t>
            </a:r>
            <a:r>
              <a:rPr lang="en-US" sz="1400" dirty="0">
                <a:latin typeface="Verdana Pro" panose="020B0704030504040204" pitchFamily="34" charset="0"/>
              </a:rPr>
              <a:t> – Decide on barcode placement</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 - </a:t>
            </a:r>
            <a:r>
              <a:rPr lang="en-US" sz="1000">
                <a:latin typeface="Verdana Pro" panose="020B0604030504040204" pitchFamily="34" charset="0"/>
                <a:cs typeface="Verdana Pro Semibold" panose="020F0502020204030204" pitchFamily="34" charset="0"/>
              </a:rPr>
              <a:t>There are factors to consider when deciding on the proper 2D barcode placement to enable optimal scanning. If the 2D barcode is scanned at POS, it should be co-located with the current linear barcode during the transition period.</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267849"/>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ECD46C7D-F91A-7E1C-D6AA-4EDBBAC83B1A}"/>
              </a:ext>
            </a:extLst>
          </p:cNvPr>
          <p:cNvSpPr txBox="1"/>
          <p:nvPr/>
        </p:nvSpPr>
        <p:spPr>
          <a:xfrm>
            <a:off x="809172" y="3964278"/>
            <a:ext cx="5295795" cy="307777"/>
          </a:xfrm>
          <a:prstGeom prst="rect">
            <a:avLst/>
          </a:prstGeom>
          <a:noFill/>
        </p:spPr>
        <p:txBody>
          <a:bodyPr wrap="square" rtlCol="0">
            <a:spAutoFit/>
          </a:bodyPr>
          <a:lstStyle/>
          <a:p>
            <a:r>
              <a:rPr lang="nl-NL" sz="700" i="1">
                <a:solidFill>
                  <a:schemeClr val="tx2"/>
                </a:solidFill>
                <a:latin typeface="Verdana Pro" panose="020B0604030504040204" pitchFamily="34" charset="0"/>
              </a:rPr>
              <a:t>Apparel sector specific</a:t>
            </a:r>
            <a:r>
              <a:rPr lang="nl-NL" sz="700">
                <a:solidFill>
                  <a:schemeClr val="tx2"/>
                </a:solidFill>
                <a:latin typeface="Verdana Pro" panose="020B0604030504040204" pitchFamily="34" charset="0"/>
              </a:rPr>
              <a:t>: </a:t>
            </a:r>
            <a:r>
              <a:rPr lang="en-US" sz="700">
                <a:solidFill>
                  <a:schemeClr val="tx2"/>
                </a:solidFill>
                <a:latin typeface="Verdana Pro" panose="020B0604030504040204" pitchFamily="34" charset="0"/>
              </a:rPr>
              <a:t>Visit </a:t>
            </a:r>
            <a:r>
              <a:rPr lang="en-US" sz="700" u="sng">
                <a:solidFill>
                  <a:srgbClr val="008DBD"/>
                </a:solidFill>
                <a:latin typeface="Verdana Pro" panose="020B0604030504040204" pitchFamily="34" charset="0"/>
                <a:hlinkClick r:id="rId8"/>
              </a:rPr>
              <a:t>this resource</a:t>
            </a:r>
            <a:r>
              <a:rPr lang="en-US" sz="700">
                <a:solidFill>
                  <a:schemeClr val="tx2"/>
                </a:solidFill>
                <a:latin typeface="Verdana Pro" panose="020B0604030504040204" pitchFamily="34" charset="0"/>
              </a:rPr>
              <a:t> for symbol placement examples for clothing and fashion accessories.</a:t>
            </a:r>
            <a:r>
              <a:rPr lang="nl-NL" sz="700">
                <a:solidFill>
                  <a:schemeClr val="tx2"/>
                </a:solidFill>
                <a:latin typeface="Verdana Pro" panose="020B0604030504040204" pitchFamily="34" charset="0"/>
              </a:rPr>
              <a:t> Click </a:t>
            </a:r>
            <a:r>
              <a:rPr lang="nl-NL" sz="700" u="sng">
                <a:solidFill>
                  <a:srgbClr val="008DBD"/>
                </a:solidFill>
                <a:latin typeface="Verdana Pro" panose="020B0604030504040204" pitchFamily="34" charset="0"/>
                <a:hlinkClick r:id="rId9" action="ppaction://hlinksldjump"/>
              </a:rPr>
              <a:t>here</a:t>
            </a:r>
            <a:r>
              <a:rPr lang="nl-NL" sz="700">
                <a:solidFill>
                  <a:schemeClr val="tx2"/>
                </a:solidFill>
                <a:latin typeface="Verdana Pro" panose="020B0604030504040204" pitchFamily="34" charset="0"/>
              </a:rPr>
              <a:t> for all sector-specific examples. </a:t>
            </a:r>
            <a:endParaRPr lang="en-US" sz="700">
              <a:solidFill>
                <a:schemeClr val="tx2"/>
              </a:solidFill>
              <a:latin typeface="Verdana Pro" panose="020B0604030504040204" pitchFamily="34" charset="0"/>
            </a:endParaRPr>
          </a:p>
        </p:txBody>
      </p:sp>
      <p:pic>
        <p:nvPicPr>
          <p:cNvPr id="14" name="Picture 2" descr="A preview of asset 2279">
            <a:extLst>
              <a:ext uri="{FF2B5EF4-FFF2-40B4-BE49-F238E27FC236}">
                <a16:creationId xmlns:a16="http://schemas.microsoft.com/office/drawing/2014/main" id="{CC7B13F1-1D2C-319A-AB83-29A5D9A870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172" y="3990033"/>
            <a:ext cx="252000" cy="252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A10B0EB-0412-61BB-A06C-41BBEAD87088}"/>
              </a:ext>
            </a:extLst>
          </p:cNvPr>
          <p:cNvSpPr/>
          <p:nvPr/>
        </p:nvSpPr>
        <p:spPr>
          <a:xfrm>
            <a:off x="450553" y="3836392"/>
            <a:ext cx="5527460" cy="561297"/>
          </a:xfrm>
          <a:prstGeom prst="rect">
            <a:avLst/>
          </a:prstGeom>
          <a:noFill/>
          <a:ln w="12700">
            <a:solidFill>
              <a:srgbClr val="BF83B9"/>
            </a:solidFill>
          </a:ln>
          <a:effectLst>
            <a:outerShdw blurRad="50800" dist="38100" dir="2700000" algn="tl" rotWithShape="0">
              <a:srgbClr val="BF83B9">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6DE"/>
              </a:solidFill>
            </a:endParaRPr>
          </a:p>
        </p:txBody>
      </p:sp>
      <p:pic>
        <p:nvPicPr>
          <p:cNvPr id="16" name="Picture 8">
            <a:hlinkClick r:id="" action="ppaction://hlinkshowjump?jump=nextslide"/>
            <a:extLst>
              <a:ext uri="{FF2B5EF4-FFF2-40B4-BE49-F238E27FC236}">
                <a16:creationId xmlns:a16="http://schemas.microsoft.com/office/drawing/2014/main" id="{1DFC69FD-EBE9-9DBF-D090-0B18A702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F417F198-A528-D373-C30C-21DE4964E4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rot="10800000" flipH="1">
            <a:off x="7992616" y="236054"/>
            <a:ext cx="375396" cy="375396"/>
          </a:xfrm>
          <a:prstGeom prst="rect">
            <a:avLst/>
          </a:prstGeom>
          <a:noFill/>
          <a:ln>
            <a:noFill/>
          </a:ln>
        </p:spPr>
      </p:pic>
      <p:pic>
        <p:nvPicPr>
          <p:cNvPr id="21" name="Graphic 20">
            <a:hlinkClick r:id="rId13" action="ppaction://hlinksldjump"/>
            <a:extLst>
              <a:ext uri="{FF2B5EF4-FFF2-40B4-BE49-F238E27FC236}">
                <a16:creationId xmlns:a16="http://schemas.microsoft.com/office/drawing/2014/main" id="{64EE9C5E-DEC8-66BE-0001-341A0C060D8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23310FFA-4144-4C2F-66AE-8CBBE1FAB3E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9776" y="2589412"/>
            <a:ext cx="399600" cy="399600"/>
          </a:xfrm>
          <a:prstGeom prst="rect">
            <a:avLst/>
          </a:prstGeom>
        </p:spPr>
      </p:pic>
      <p:grpSp>
        <p:nvGrpSpPr>
          <p:cNvPr id="12" name="Group 11">
            <a:extLst>
              <a:ext uri="{FF2B5EF4-FFF2-40B4-BE49-F238E27FC236}">
                <a16:creationId xmlns:a16="http://schemas.microsoft.com/office/drawing/2014/main" id="{03CC4B59-F07F-6B00-1AD2-157577B0D3ED}"/>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30003BC0-ADC0-A69A-693C-79544FC055BE}"/>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21">
              <a:extLst>
                <a:ext uri="{FF2B5EF4-FFF2-40B4-BE49-F238E27FC236}">
                  <a16:creationId xmlns:a16="http://schemas.microsoft.com/office/drawing/2014/main" id="{BE0043FF-76C4-1206-6C78-926E95353746}"/>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19">
              <a:extLst>
                <a:ext uri="{FF2B5EF4-FFF2-40B4-BE49-F238E27FC236}">
                  <a16:creationId xmlns:a16="http://schemas.microsoft.com/office/drawing/2014/main" id="{6E7563D9-2EAD-03F7-C84D-B64AF5DEA05F}"/>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B848EFD6-F686-19C6-A106-5C7DE1438847}"/>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AD02BAE0-ECEA-589C-BBF2-D504FD199BA0}"/>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FBB034"/>
                  </a:solidFill>
                </a:rPr>
                <a:t>Set-up barcode &amp; artwork changes</a:t>
              </a:r>
            </a:p>
          </p:txBody>
        </p:sp>
        <p:sp>
          <p:nvSpPr>
            <p:cNvPr id="24" name="Rounded Rectangle 23">
              <a:extLst>
                <a:ext uri="{FF2B5EF4-FFF2-40B4-BE49-F238E27FC236}">
                  <a16:creationId xmlns:a16="http://schemas.microsoft.com/office/drawing/2014/main" id="{8FAF17AC-6021-53F9-3E67-7152135B019A}"/>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E60013C7-33AF-6527-7DF5-302A0A18D2CE}"/>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7" name="Rounded Rectangle 21">
              <a:extLst>
                <a:ext uri="{FF2B5EF4-FFF2-40B4-BE49-F238E27FC236}">
                  <a16:creationId xmlns:a16="http://schemas.microsoft.com/office/drawing/2014/main" id="{07BB78E1-12D2-2D46-7D59-85E7185AFDA9}"/>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4B5D447A-0985-28F2-14C3-5368390F7E34}"/>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5AE34028-C2FA-4BE7-428A-A856617CD95E}"/>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8F5166B0-AC20-52D4-1FAD-D5E8EE3BF6BF}"/>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2E6206EF-466F-3A65-2E48-0F8AFC11A042}"/>
                </a:ext>
              </a:extLst>
            </p:cNvPr>
            <p:cNvCxnSpPr>
              <a:stCxn id="30"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19AE1F55-001A-7929-804C-B7A3C20E8DF1}"/>
                </a:ext>
              </a:extLst>
            </p:cNvPr>
            <p:cNvGrpSpPr/>
            <p:nvPr/>
          </p:nvGrpSpPr>
          <p:grpSpPr>
            <a:xfrm>
              <a:off x="2241933" y="888920"/>
              <a:ext cx="517137" cy="275078"/>
              <a:chOff x="2241933" y="888920"/>
              <a:chExt cx="517137" cy="275078"/>
            </a:xfrm>
          </p:grpSpPr>
          <p:sp>
            <p:nvSpPr>
              <p:cNvPr id="58" name="Oval 57">
                <a:extLst>
                  <a:ext uri="{FF2B5EF4-FFF2-40B4-BE49-F238E27FC236}">
                    <a16:creationId xmlns:a16="http://schemas.microsoft.com/office/drawing/2014/main" id="{AE517F63-A37B-B762-46AE-3D1409E999D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82CA6E95-ED3D-51CF-1B9E-143712A39533}"/>
                  </a:ext>
                </a:extLst>
              </p:cNvPr>
              <p:cNvCxnSpPr>
                <a:stCxn id="5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6E812D54-B81C-0FDC-13DF-92B1EB06B3A9}"/>
                </a:ext>
              </a:extLst>
            </p:cNvPr>
            <p:cNvGrpSpPr/>
            <p:nvPr/>
          </p:nvGrpSpPr>
          <p:grpSpPr>
            <a:xfrm>
              <a:off x="7700790" y="888920"/>
              <a:ext cx="449198" cy="275078"/>
              <a:chOff x="2309872" y="888920"/>
              <a:chExt cx="449198" cy="275078"/>
            </a:xfrm>
          </p:grpSpPr>
          <p:sp>
            <p:nvSpPr>
              <p:cNvPr id="55" name="Oval 54">
                <a:extLst>
                  <a:ext uri="{FF2B5EF4-FFF2-40B4-BE49-F238E27FC236}">
                    <a16:creationId xmlns:a16="http://schemas.microsoft.com/office/drawing/2014/main" id="{14ADD24C-E298-DCA9-EB21-FE73531CB24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6" name="Straight Connector 55">
                <a:extLst>
                  <a:ext uri="{FF2B5EF4-FFF2-40B4-BE49-F238E27FC236}">
                    <a16:creationId xmlns:a16="http://schemas.microsoft.com/office/drawing/2014/main" id="{5AE8F746-19DB-3788-300D-1B3B2B858B25}"/>
                  </a:ext>
                </a:extLst>
              </p:cNvPr>
              <p:cNvCxnSpPr>
                <a:cxnSpLocks/>
                <a:stCxn id="5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AD1707DB-29A4-FC16-134C-571B88F7D8F5}"/>
                </a:ext>
              </a:extLst>
            </p:cNvPr>
            <p:cNvGrpSpPr/>
            <p:nvPr/>
          </p:nvGrpSpPr>
          <p:grpSpPr>
            <a:xfrm>
              <a:off x="6863508" y="888920"/>
              <a:ext cx="412785" cy="275078"/>
              <a:chOff x="2346285" y="888920"/>
              <a:chExt cx="412785" cy="275078"/>
            </a:xfrm>
          </p:grpSpPr>
          <p:sp>
            <p:nvSpPr>
              <p:cNvPr id="47" name="Oval 46">
                <a:extLst>
                  <a:ext uri="{FF2B5EF4-FFF2-40B4-BE49-F238E27FC236}">
                    <a16:creationId xmlns:a16="http://schemas.microsoft.com/office/drawing/2014/main" id="{A4416383-69C0-D769-FF2D-3148A660078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8" name="Straight Connector 47">
                <a:extLst>
                  <a:ext uri="{FF2B5EF4-FFF2-40B4-BE49-F238E27FC236}">
                    <a16:creationId xmlns:a16="http://schemas.microsoft.com/office/drawing/2014/main" id="{95F4F13B-E5C2-94D6-ADBC-83D6B22FF5B1}"/>
                  </a:ext>
                </a:extLst>
              </p:cNvPr>
              <p:cNvCxnSpPr>
                <a:cxnSpLocks/>
                <a:stCxn id="47"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FB83F94F-ED92-EFF1-6A1B-22EB22A750CF}"/>
                </a:ext>
              </a:extLst>
            </p:cNvPr>
            <p:cNvGrpSpPr/>
            <p:nvPr/>
          </p:nvGrpSpPr>
          <p:grpSpPr>
            <a:xfrm>
              <a:off x="5690212" y="888920"/>
              <a:ext cx="417664" cy="275078"/>
              <a:chOff x="2341406" y="888920"/>
              <a:chExt cx="417664" cy="275078"/>
            </a:xfrm>
          </p:grpSpPr>
          <p:sp>
            <p:nvSpPr>
              <p:cNvPr id="45" name="Oval 44">
                <a:extLst>
                  <a:ext uri="{FF2B5EF4-FFF2-40B4-BE49-F238E27FC236}">
                    <a16:creationId xmlns:a16="http://schemas.microsoft.com/office/drawing/2014/main" id="{C8429BC5-C245-A8C8-5E10-E026C0672E6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6" name="Straight Connector 45">
                <a:extLst>
                  <a:ext uri="{FF2B5EF4-FFF2-40B4-BE49-F238E27FC236}">
                    <a16:creationId xmlns:a16="http://schemas.microsoft.com/office/drawing/2014/main" id="{81BFD3B4-E2C3-00A7-8AF9-8BAA18806E8F}"/>
                  </a:ext>
                </a:extLst>
              </p:cNvPr>
              <p:cNvCxnSpPr>
                <a:cxnSpLocks/>
                <a:stCxn id="45"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7AD7FB60-58A4-A978-DF9B-E91172A1C8B4}"/>
                </a:ext>
              </a:extLst>
            </p:cNvPr>
            <p:cNvGrpSpPr/>
            <p:nvPr/>
          </p:nvGrpSpPr>
          <p:grpSpPr>
            <a:xfrm>
              <a:off x="4411504" y="888920"/>
              <a:ext cx="438181" cy="275078"/>
              <a:chOff x="2320889" y="888920"/>
              <a:chExt cx="438181" cy="275078"/>
            </a:xfrm>
          </p:grpSpPr>
          <p:sp>
            <p:nvSpPr>
              <p:cNvPr id="43" name="Oval 42">
                <a:extLst>
                  <a:ext uri="{FF2B5EF4-FFF2-40B4-BE49-F238E27FC236}">
                    <a16:creationId xmlns:a16="http://schemas.microsoft.com/office/drawing/2014/main" id="{5D489177-7845-F50D-1D16-C6F36B131215}"/>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44" name="Straight Connector 43">
                <a:extLst>
                  <a:ext uri="{FF2B5EF4-FFF2-40B4-BE49-F238E27FC236}">
                    <a16:creationId xmlns:a16="http://schemas.microsoft.com/office/drawing/2014/main" id="{E3750578-81C9-319C-C2E3-9875C7E6F5E7}"/>
                  </a:ext>
                </a:extLst>
              </p:cNvPr>
              <p:cNvCxnSpPr>
                <a:cxnSpLocks/>
                <a:stCxn id="43" idx="2"/>
              </p:cNvCxnSpPr>
              <p:nvPr/>
            </p:nvCxnSpPr>
            <p:spPr>
              <a:xfrm flipH="1">
                <a:off x="2320889" y="1026459"/>
                <a:ext cx="163103"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6AC6699F-2521-87BE-33A4-D1A082B375EC}"/>
                </a:ext>
              </a:extLst>
            </p:cNvPr>
            <p:cNvGrpSpPr/>
            <p:nvPr/>
          </p:nvGrpSpPr>
          <p:grpSpPr>
            <a:xfrm>
              <a:off x="3403904" y="888920"/>
              <a:ext cx="405130" cy="275078"/>
              <a:chOff x="2353940" y="888920"/>
              <a:chExt cx="405130" cy="275078"/>
            </a:xfrm>
          </p:grpSpPr>
          <p:sp>
            <p:nvSpPr>
              <p:cNvPr id="39" name="Oval 38">
                <a:extLst>
                  <a:ext uri="{FF2B5EF4-FFF2-40B4-BE49-F238E27FC236}">
                    <a16:creationId xmlns:a16="http://schemas.microsoft.com/office/drawing/2014/main" id="{2457D828-2D75-B542-1829-9D923518FFB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2" name="Straight Connector 41">
                <a:extLst>
                  <a:ext uri="{FF2B5EF4-FFF2-40B4-BE49-F238E27FC236}">
                    <a16:creationId xmlns:a16="http://schemas.microsoft.com/office/drawing/2014/main" id="{A06ACFFB-E96B-93EF-00D3-DB3EEADFA913}"/>
                  </a:ext>
                </a:extLst>
              </p:cNvPr>
              <p:cNvCxnSpPr>
                <a:cxnSpLocks/>
                <a:stCxn id="39"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45821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3244"/>
            <a:ext cx="8207082" cy="230832"/>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Collaborating with your solution provider to update your printing technology, if needed</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3191"/>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6</a:t>
            </a:r>
            <a:r>
              <a:rPr lang="en-US" sz="1400" dirty="0">
                <a:latin typeface="Verdana Pro" panose="020B0704030504040204" pitchFamily="34" charset="0"/>
              </a:rPr>
              <a:t> – Print, verify &amp; test quality</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6.1</a:t>
            </a:r>
            <a:r>
              <a:rPr lang="en-US" sz="1400" dirty="0">
                <a:latin typeface="Verdana Pro" panose="020B0704030504040204" pitchFamily="34" charset="0"/>
              </a:rPr>
              <a:t> – Update printing technology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7093"/>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 - </a:t>
            </a:r>
            <a:r>
              <a:rPr lang="en-US" sz="1000">
                <a:latin typeface="Verdana Pro" panose="020B0604030504040204" pitchFamily="34" charset="0"/>
                <a:cs typeface="Verdana Pro Semibold" panose="020F0502020204030204" pitchFamily="34" charset="0"/>
              </a:rPr>
              <a:t>Based on the evaluation of your current printing technology and the technology required to print your 2D barcode, update, if needed, your technology with the support of your solution provider</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7093"/>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6340"/>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7573"/>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2488"/>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pic>
        <p:nvPicPr>
          <p:cNvPr id="16" name="Picture 8">
            <a:hlinkClick r:id="" action="ppaction://hlinkshowjump?jump=nextslide"/>
            <a:extLst>
              <a:ext uri="{FF2B5EF4-FFF2-40B4-BE49-F238E27FC236}">
                <a16:creationId xmlns:a16="http://schemas.microsoft.com/office/drawing/2014/main" id="{6E7DE6A7-7F18-0E87-8567-D8737D3ADB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DD476EAD-367B-E5D8-DB19-26D3D7756A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9" name="Graphic 18">
            <a:hlinkClick r:id="rId7" action="ppaction://hlinksldjump"/>
            <a:extLst>
              <a:ext uri="{FF2B5EF4-FFF2-40B4-BE49-F238E27FC236}">
                <a16:creationId xmlns:a16="http://schemas.microsoft.com/office/drawing/2014/main" id="{36D317C2-D141-DC69-1062-40AA8C10DB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14" name="Graphic 13">
            <a:extLst>
              <a:ext uri="{FF2B5EF4-FFF2-40B4-BE49-F238E27FC236}">
                <a16:creationId xmlns:a16="http://schemas.microsoft.com/office/drawing/2014/main" id="{07BC888C-3EF5-0987-3827-8DFB2F91FD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9776" y="2400501"/>
            <a:ext cx="399600" cy="399600"/>
          </a:xfrm>
          <a:prstGeom prst="rect">
            <a:avLst/>
          </a:prstGeom>
        </p:spPr>
      </p:pic>
      <p:grpSp>
        <p:nvGrpSpPr>
          <p:cNvPr id="7" name="Group 6">
            <a:extLst>
              <a:ext uri="{FF2B5EF4-FFF2-40B4-BE49-F238E27FC236}">
                <a16:creationId xmlns:a16="http://schemas.microsoft.com/office/drawing/2014/main" id="{4B63807B-0D26-118C-F04D-DA1C65C6B81E}"/>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49EC6865-94FD-7A63-06CF-774836300B37}"/>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ounded Rectangle 21">
              <a:extLst>
                <a:ext uri="{FF2B5EF4-FFF2-40B4-BE49-F238E27FC236}">
                  <a16:creationId xmlns:a16="http://schemas.microsoft.com/office/drawing/2014/main" id="{9C29D0F0-88F6-C336-BBDA-191A8EE9FFAE}"/>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5" name="Rounded Rectangle 14">
              <a:extLst>
                <a:ext uri="{FF2B5EF4-FFF2-40B4-BE49-F238E27FC236}">
                  <a16:creationId xmlns:a16="http://schemas.microsoft.com/office/drawing/2014/main" id="{8FB71B04-2C51-32C0-7D82-310BC32567CF}"/>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0" name="Rounded Rectangle 19">
              <a:extLst>
                <a:ext uri="{FF2B5EF4-FFF2-40B4-BE49-F238E27FC236}">
                  <a16:creationId xmlns:a16="http://schemas.microsoft.com/office/drawing/2014/main" id="{7DC280CB-6755-8C36-8F7E-8F36CAE79B15}"/>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1" name="Rounded Rectangle 20">
              <a:extLst>
                <a:ext uri="{FF2B5EF4-FFF2-40B4-BE49-F238E27FC236}">
                  <a16:creationId xmlns:a16="http://schemas.microsoft.com/office/drawing/2014/main" id="{EC4D131E-6A9D-61EF-BB9A-5078D68FABEB}"/>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2" name="Rounded Rectangle 21">
              <a:extLst>
                <a:ext uri="{FF2B5EF4-FFF2-40B4-BE49-F238E27FC236}">
                  <a16:creationId xmlns:a16="http://schemas.microsoft.com/office/drawing/2014/main" id="{62932E5F-92A0-4C05-673E-5047A96219A9}"/>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effectLst/>
                </a:rPr>
                <a:t>Print, verify &amp; test quality</a:t>
              </a:r>
              <a:endParaRPr lang="nl-NL" sz="600" b="1" dirty="0">
                <a:solidFill>
                  <a:srgbClr val="FBB034"/>
                </a:solidFill>
              </a:endParaRPr>
            </a:p>
          </p:txBody>
        </p:sp>
        <p:sp>
          <p:nvSpPr>
            <p:cNvPr id="23" name="Rounded Rectangle 21">
              <a:extLst>
                <a:ext uri="{FF2B5EF4-FFF2-40B4-BE49-F238E27FC236}">
                  <a16:creationId xmlns:a16="http://schemas.microsoft.com/office/drawing/2014/main" id="{0E8BA166-07D9-4354-596E-870A7B368934}"/>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4" name="Rounded Rectangle 21">
              <a:extLst>
                <a:ext uri="{FF2B5EF4-FFF2-40B4-BE49-F238E27FC236}">
                  <a16:creationId xmlns:a16="http://schemas.microsoft.com/office/drawing/2014/main" id="{EC24C328-F3A6-5789-0BC6-A4D49D3D9B1F}"/>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5" name="Rounded Rectangle 21">
              <a:extLst>
                <a:ext uri="{FF2B5EF4-FFF2-40B4-BE49-F238E27FC236}">
                  <a16:creationId xmlns:a16="http://schemas.microsoft.com/office/drawing/2014/main" id="{C1798CCA-FC4C-923E-AD1C-92E7ABA83DDF}"/>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7" name="Oval 26">
              <a:extLst>
                <a:ext uri="{FF2B5EF4-FFF2-40B4-BE49-F238E27FC236}">
                  <a16:creationId xmlns:a16="http://schemas.microsoft.com/office/drawing/2014/main" id="{090AFC2E-CA58-49F4-E473-02105718592E}"/>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28" name="Oval 27">
              <a:extLst>
                <a:ext uri="{FF2B5EF4-FFF2-40B4-BE49-F238E27FC236}">
                  <a16:creationId xmlns:a16="http://schemas.microsoft.com/office/drawing/2014/main" id="{D8CDC9EC-79A3-2A63-4F16-9F32EBD33BBF}"/>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29" name="Straight Connector 28">
              <a:extLst>
                <a:ext uri="{FF2B5EF4-FFF2-40B4-BE49-F238E27FC236}">
                  <a16:creationId xmlns:a16="http://schemas.microsoft.com/office/drawing/2014/main" id="{2CB178A4-4981-76A2-288D-E2ED2205A77C}"/>
                </a:ext>
              </a:extLst>
            </p:cNvPr>
            <p:cNvCxnSpPr>
              <a:stCxn id="28"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6D2FA755-D491-0AA2-BD93-D37BCF4CDC01}"/>
                </a:ext>
              </a:extLst>
            </p:cNvPr>
            <p:cNvGrpSpPr/>
            <p:nvPr/>
          </p:nvGrpSpPr>
          <p:grpSpPr>
            <a:xfrm>
              <a:off x="2241933" y="888920"/>
              <a:ext cx="517137" cy="275078"/>
              <a:chOff x="2241933" y="888920"/>
              <a:chExt cx="517137" cy="275078"/>
            </a:xfrm>
          </p:grpSpPr>
          <p:sp>
            <p:nvSpPr>
              <p:cNvPr id="48" name="Oval 47">
                <a:extLst>
                  <a:ext uri="{FF2B5EF4-FFF2-40B4-BE49-F238E27FC236}">
                    <a16:creationId xmlns:a16="http://schemas.microsoft.com/office/drawing/2014/main" id="{AFDD9CBD-4B2D-4BE3-BB19-EA261F1FD2E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5" name="Straight Connector 54">
                <a:extLst>
                  <a:ext uri="{FF2B5EF4-FFF2-40B4-BE49-F238E27FC236}">
                    <a16:creationId xmlns:a16="http://schemas.microsoft.com/office/drawing/2014/main" id="{E89FF827-8467-5052-6879-F40F171295DF}"/>
                  </a:ext>
                </a:extLst>
              </p:cNvPr>
              <p:cNvCxnSpPr>
                <a:stCxn id="4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9ADBD21B-06B8-DC27-1ED2-BD259A096BCF}"/>
                </a:ext>
              </a:extLst>
            </p:cNvPr>
            <p:cNvGrpSpPr/>
            <p:nvPr/>
          </p:nvGrpSpPr>
          <p:grpSpPr>
            <a:xfrm>
              <a:off x="7700790" y="888920"/>
              <a:ext cx="449198" cy="275078"/>
              <a:chOff x="2309872" y="888920"/>
              <a:chExt cx="449198" cy="275078"/>
            </a:xfrm>
          </p:grpSpPr>
          <p:sp>
            <p:nvSpPr>
              <p:cNvPr id="46" name="Oval 45">
                <a:extLst>
                  <a:ext uri="{FF2B5EF4-FFF2-40B4-BE49-F238E27FC236}">
                    <a16:creationId xmlns:a16="http://schemas.microsoft.com/office/drawing/2014/main" id="{AF6702B6-4E29-AA7B-43F8-44579AE7F65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7" name="Straight Connector 46">
                <a:extLst>
                  <a:ext uri="{FF2B5EF4-FFF2-40B4-BE49-F238E27FC236}">
                    <a16:creationId xmlns:a16="http://schemas.microsoft.com/office/drawing/2014/main" id="{B68865C1-A394-1F2F-FC19-6245E5C29C18}"/>
                  </a:ext>
                </a:extLst>
              </p:cNvPr>
              <p:cNvCxnSpPr>
                <a:cxnSpLocks/>
                <a:stCxn id="4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600E529B-3DD3-98B6-F999-6BE8B3D3D9A5}"/>
                </a:ext>
              </a:extLst>
            </p:cNvPr>
            <p:cNvGrpSpPr/>
            <p:nvPr/>
          </p:nvGrpSpPr>
          <p:grpSpPr>
            <a:xfrm>
              <a:off x="6863508" y="888920"/>
              <a:ext cx="412785" cy="275078"/>
              <a:chOff x="2346285" y="888920"/>
              <a:chExt cx="412785" cy="275078"/>
            </a:xfrm>
          </p:grpSpPr>
          <p:sp>
            <p:nvSpPr>
              <p:cNvPr id="44" name="Oval 43">
                <a:extLst>
                  <a:ext uri="{FF2B5EF4-FFF2-40B4-BE49-F238E27FC236}">
                    <a16:creationId xmlns:a16="http://schemas.microsoft.com/office/drawing/2014/main" id="{DDFE0594-3D84-E51C-BAD4-208297D20A7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5" name="Straight Connector 44">
                <a:extLst>
                  <a:ext uri="{FF2B5EF4-FFF2-40B4-BE49-F238E27FC236}">
                    <a16:creationId xmlns:a16="http://schemas.microsoft.com/office/drawing/2014/main" id="{DB19C4C2-EED2-37D4-C76A-B2B27CD4EFDE}"/>
                  </a:ext>
                </a:extLst>
              </p:cNvPr>
              <p:cNvCxnSpPr>
                <a:cxnSpLocks/>
                <a:stCxn id="44"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0F44BDF-3B4E-8363-3598-A764E30E5782}"/>
                </a:ext>
              </a:extLst>
            </p:cNvPr>
            <p:cNvGrpSpPr/>
            <p:nvPr/>
          </p:nvGrpSpPr>
          <p:grpSpPr>
            <a:xfrm>
              <a:off x="5690212" y="888920"/>
              <a:ext cx="417664" cy="275078"/>
              <a:chOff x="2341406" y="888920"/>
              <a:chExt cx="417664" cy="275078"/>
            </a:xfrm>
          </p:grpSpPr>
          <p:sp>
            <p:nvSpPr>
              <p:cNvPr id="42" name="Oval 41">
                <a:extLst>
                  <a:ext uri="{FF2B5EF4-FFF2-40B4-BE49-F238E27FC236}">
                    <a16:creationId xmlns:a16="http://schemas.microsoft.com/office/drawing/2014/main" id="{D5DC451F-980D-08DB-DAFB-F376DCB47CB0}"/>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6</a:t>
                </a:r>
              </a:p>
            </p:txBody>
          </p:sp>
          <p:cxnSp>
            <p:nvCxnSpPr>
              <p:cNvPr id="43" name="Straight Connector 42">
                <a:extLst>
                  <a:ext uri="{FF2B5EF4-FFF2-40B4-BE49-F238E27FC236}">
                    <a16:creationId xmlns:a16="http://schemas.microsoft.com/office/drawing/2014/main" id="{527470FA-9759-D0FB-DA55-ACC5A9974A32}"/>
                  </a:ext>
                </a:extLst>
              </p:cNvPr>
              <p:cNvCxnSpPr>
                <a:cxnSpLocks/>
                <a:stCxn id="42" idx="2"/>
              </p:cNvCxnSpPr>
              <p:nvPr/>
            </p:nvCxnSpPr>
            <p:spPr>
              <a:xfrm flipH="1">
                <a:off x="2341406" y="1026459"/>
                <a:ext cx="142586"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21477572-AAA8-3140-B9CD-68AC00AA3AD3}"/>
                </a:ext>
              </a:extLst>
            </p:cNvPr>
            <p:cNvGrpSpPr/>
            <p:nvPr/>
          </p:nvGrpSpPr>
          <p:grpSpPr>
            <a:xfrm>
              <a:off x="4411504" y="888920"/>
              <a:ext cx="438181" cy="275078"/>
              <a:chOff x="2320889" y="888920"/>
              <a:chExt cx="438181" cy="275078"/>
            </a:xfrm>
          </p:grpSpPr>
          <p:sp>
            <p:nvSpPr>
              <p:cNvPr id="38" name="Oval 37">
                <a:extLst>
                  <a:ext uri="{FF2B5EF4-FFF2-40B4-BE49-F238E27FC236}">
                    <a16:creationId xmlns:a16="http://schemas.microsoft.com/office/drawing/2014/main" id="{532A7CF5-1702-6242-9176-0D4DA2B2BC0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39" name="Straight Connector 38">
                <a:extLst>
                  <a:ext uri="{FF2B5EF4-FFF2-40B4-BE49-F238E27FC236}">
                    <a16:creationId xmlns:a16="http://schemas.microsoft.com/office/drawing/2014/main" id="{7C95C65F-E695-B26D-F9B6-CC434DA4E8E8}"/>
                  </a:ext>
                </a:extLst>
              </p:cNvPr>
              <p:cNvCxnSpPr>
                <a:cxnSpLocks/>
                <a:stCxn id="38"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FCD6AF2D-5FFD-536C-2804-BB90B7752299}"/>
                </a:ext>
              </a:extLst>
            </p:cNvPr>
            <p:cNvGrpSpPr/>
            <p:nvPr/>
          </p:nvGrpSpPr>
          <p:grpSpPr>
            <a:xfrm>
              <a:off x="3403904" y="888920"/>
              <a:ext cx="405130" cy="275078"/>
              <a:chOff x="2353940" y="888920"/>
              <a:chExt cx="405130" cy="275078"/>
            </a:xfrm>
          </p:grpSpPr>
          <p:sp>
            <p:nvSpPr>
              <p:cNvPr id="36" name="Oval 35">
                <a:extLst>
                  <a:ext uri="{FF2B5EF4-FFF2-40B4-BE49-F238E27FC236}">
                    <a16:creationId xmlns:a16="http://schemas.microsoft.com/office/drawing/2014/main" id="{87737DDA-B84E-18CE-C0FA-B8896BB69E7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7" name="Straight Connector 36">
                <a:extLst>
                  <a:ext uri="{FF2B5EF4-FFF2-40B4-BE49-F238E27FC236}">
                    <a16:creationId xmlns:a16="http://schemas.microsoft.com/office/drawing/2014/main" id="{A99274D9-20F8-578F-D1D4-51D60C99A025}"/>
                  </a:ext>
                </a:extLst>
              </p:cNvPr>
              <p:cNvCxnSpPr>
                <a:cxnSpLocks/>
                <a:stCxn id="36"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94529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7AF02936-68E4-B28E-A9FA-0F37B3081CF1}"/>
              </a:ext>
            </a:extLst>
          </p:cNvPr>
          <p:cNvSpPr txBox="1"/>
          <p:nvPr/>
        </p:nvSpPr>
        <p:spPr>
          <a:xfrm>
            <a:off x="430886" y="4175432"/>
            <a:ext cx="8263085" cy="369332"/>
          </a:xfrm>
          <a:prstGeom prst="rect">
            <a:avLst/>
          </a:prstGeom>
          <a:noFill/>
        </p:spPr>
        <p:txBody>
          <a:bodyPr wrap="square">
            <a:spAutoFit/>
          </a:bodyPr>
          <a:lstStyle/>
          <a:p>
            <a:pPr marL="73025"/>
            <a:r>
              <a:rPr lang="en-US" sz="90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a:latin typeface="Verdana Pro" panose="020B0604030504040204" pitchFamily="34" charset="0"/>
                <a:cs typeface="Verdana Pro Semibold" panose="020F0502020204030204" pitchFamily="34" charset="0"/>
                <a:sym typeface="Wingdings" panose="05000000000000000000" pitchFamily="2" charset="2"/>
                <a:hlinkClick r:id="rId3"/>
              </a:rPr>
              <a:t>Verification Process Implementation Guide</a:t>
            </a:r>
            <a:r>
              <a:rPr lang="en-US" sz="900" u="sng">
                <a:latin typeface="Verdana Pro" panose="020B0604030504040204" pitchFamily="34" charset="0"/>
                <a:cs typeface="Verdana Pro Semibold" panose="020F0502020204030204" pitchFamily="34" charset="0"/>
                <a:sym typeface="Wingdings" panose="05000000000000000000" pitchFamily="2" charset="2"/>
                <a:hlinkClick r:id="rId3"/>
              </a:rPr>
              <a:t> </a:t>
            </a:r>
            <a:r>
              <a:rPr lang="en-US" sz="90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as a guideline for implementing a basic framework for establishing and maintaining a GS1 2D Barcode quality verification service.</a:t>
            </a:r>
            <a:endParaRPr lang="en-US" sz="900">
              <a:solidFill>
                <a:schemeClr val="tx2"/>
              </a:solidFill>
              <a:latin typeface="Verdana Pro" panose="020B0604030504040204" pitchFamily="34" charset="0"/>
              <a:cs typeface="Verdana Pro Semibold" panose="020F0502020204030204" pitchFamily="34" charset="0"/>
            </a:endParaRPr>
          </a:p>
        </p:txBody>
      </p:sp>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3975067" cy="1546577"/>
          </a:xfrm>
          <a:prstGeom prst="rect">
            <a:avLst/>
          </a:prstGeom>
          <a:noFill/>
        </p:spPr>
        <p:txBody>
          <a:bodyPr wrap="square">
            <a:spAutoFit/>
          </a:bodyPr>
          <a:lstStyle/>
          <a:p>
            <a:pPr marL="361950" indent="-288925">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Testing the printing capabilities with required quality specifications </a:t>
            </a:r>
            <a:r>
              <a:rPr lang="en-US" sz="900" b="1" dirty="0">
                <a:solidFill>
                  <a:schemeClr val="tx2"/>
                </a:solidFill>
                <a:latin typeface="Verdana Pro" panose="020B0604030504040204" pitchFamily="34" charset="0"/>
                <a:cs typeface="Verdana Pro Semibold" panose="020F0502020204030204" pitchFamily="34" charset="0"/>
                <a:hlinkClick r:id="rId4" action="ppaction://hlinksldjump"/>
              </a:rPr>
              <a:t>(step 5.4)</a:t>
            </a:r>
            <a:endParaRPr lang="en-US" sz="900" b="1" dirty="0">
              <a:solidFill>
                <a:schemeClr val="tx2"/>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61950" indent="-288925">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Adopting a barcode verification </a:t>
            </a:r>
            <a:r>
              <a:rPr lang="en-US" sz="900" b="1" dirty="0" err="1">
                <a:solidFill>
                  <a:schemeClr val="tx2"/>
                </a:solidFill>
                <a:latin typeface="Verdana Pro" panose="020B0604030504040204" pitchFamily="34" charset="0"/>
                <a:cs typeface="Verdana Pro Semibold" panose="020F0502020204030204" pitchFamily="34" charset="0"/>
              </a:rPr>
              <a:t>programme</a:t>
            </a:r>
            <a:r>
              <a:rPr lang="en-US" sz="900" b="1" dirty="0">
                <a:solidFill>
                  <a:schemeClr val="tx2"/>
                </a:solidFill>
                <a:latin typeface="Verdana Pro" panose="020B0604030504040204" pitchFamily="34" charset="0"/>
                <a:cs typeface="Verdana Pro Semibold" panose="020F0502020204030204" pitchFamily="34" charset="0"/>
              </a:rPr>
              <a:t> to understand the quality of your barcodes and assess whether trading partners can scan them</a:t>
            </a:r>
          </a:p>
          <a:p>
            <a:pPr marL="538163" indent="-465138">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182563"/>
            <a:r>
              <a:rPr lang="en-US" sz="900" b="1" dirty="0">
                <a:solidFill>
                  <a:schemeClr val="tx2"/>
                </a:solidFill>
                <a:latin typeface="Verdana Pro" panose="020B0604030504040204" pitchFamily="34" charset="0"/>
                <a:cs typeface="Verdana Pro Semibold" panose="020F0502020204030204" pitchFamily="34" charset="0"/>
              </a:rPr>
              <a:t>Note</a:t>
            </a:r>
            <a:r>
              <a:rPr lang="en-US" sz="900" dirty="0">
                <a:solidFill>
                  <a:schemeClr val="tx2"/>
                </a:solidFill>
                <a:latin typeface="Verdana Pro" panose="020B0604030504040204" pitchFamily="34" charset="0"/>
                <a:cs typeface="Verdana Pro Semibold" panose="020F0502020204030204" pitchFamily="34" charset="0"/>
              </a:rPr>
              <a:t>: If you have created a digital link for consumer engagement, be sure to check whether scanning the QR Code or Data Matrix directs you to the correct content. </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6</a:t>
            </a:r>
            <a:r>
              <a:rPr lang="en-US" sz="1400" dirty="0">
                <a:latin typeface="Verdana Pro" panose="020B0704030504040204" pitchFamily="34" charset="0"/>
              </a:rPr>
              <a:t> – Print, verify &amp; test quality</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6.2</a:t>
            </a:r>
            <a:r>
              <a:rPr lang="en-US" sz="1400" dirty="0">
                <a:latin typeface="Verdana Pro" panose="020B0704030504040204" pitchFamily="34" charset="0"/>
              </a:rPr>
              <a:t> – Verify and test quality and access to content</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839262" cy="532550"/>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kumimoji="0" lang="en-US" sz="95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Trading partners and consumers</a:t>
            </a:r>
            <a:r>
              <a:rPr lang="en-US" sz="950" dirty="0">
                <a:latin typeface="Verdana Pro" panose="020B0604030504040204" pitchFamily="34" charset="0"/>
                <a:cs typeface="Verdana Pro Semibold" panose="020F0502020204030204" pitchFamily="34" charset="0"/>
              </a:rPr>
              <a:t> must be able to interact with the barcode quickly and extract the appropriate data for their needs. Poor quality barcodes and malfunctioning digital links create negative experiences in both supply chain and consumer settings.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10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32" name="TextBox 31">
            <a:extLst>
              <a:ext uri="{FF2B5EF4-FFF2-40B4-BE49-F238E27FC236}">
                <a16:creationId xmlns:a16="http://schemas.microsoft.com/office/drawing/2014/main" id="{F07AD277-0AF6-CC19-8B8A-33E4097E152A}"/>
              </a:ext>
            </a:extLst>
          </p:cNvPr>
          <p:cNvSpPr txBox="1"/>
          <p:nvPr/>
        </p:nvSpPr>
        <p:spPr>
          <a:xfrm>
            <a:off x="4724402" y="2472006"/>
            <a:ext cx="3988712" cy="369332"/>
          </a:xfrm>
          <a:prstGeom prst="rect">
            <a:avLst/>
          </a:prstGeom>
          <a:noFill/>
        </p:spPr>
        <p:txBody>
          <a:bodyPr wrap="square">
            <a:spAutoFit/>
          </a:bodyPr>
          <a:lstStyle/>
          <a:p>
            <a:pPr marL="449263" indent="-376238">
              <a:buFont typeface="Arial" panose="020B0604020202020204" pitchFamily="34" charset="0"/>
              <a:buChar char="•"/>
            </a:pPr>
            <a:r>
              <a:rPr lang="en-US" sz="900" b="1">
                <a:solidFill>
                  <a:schemeClr val="tx2"/>
                </a:solidFill>
                <a:latin typeface="Verdana Pro" panose="020B0604030504040204" pitchFamily="34" charset="0"/>
                <a:cs typeface="Verdana Pro Semibold" panose="020F0502020204030204" pitchFamily="34" charset="0"/>
              </a:rPr>
              <a:t>Adding a production scanning system to monitor real-time print quality of your production line</a:t>
            </a:r>
          </a:p>
        </p:txBody>
      </p:sp>
      <p:sp>
        <p:nvSpPr>
          <p:cNvPr id="60" name="Text Placeholder 3">
            <a:extLst>
              <a:ext uri="{FF2B5EF4-FFF2-40B4-BE49-F238E27FC236}">
                <a16:creationId xmlns:a16="http://schemas.microsoft.com/office/drawing/2014/main" id="{D1A8A0A4-71B9-582D-745E-B04D672FF821}"/>
              </a:ext>
            </a:extLst>
          </p:cNvPr>
          <p:cNvSpPr txBox="1">
            <a:spLocks/>
          </p:cNvSpPr>
          <p:nvPr/>
        </p:nvSpPr>
        <p:spPr>
          <a:xfrm>
            <a:off x="4646864" y="2137027"/>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require </a:t>
            </a:r>
            <a:r>
              <a:rPr lang="en-US" sz="1100" b="1" dirty="0">
                <a:solidFill>
                  <a:srgbClr val="002A69"/>
                </a:solidFill>
                <a:latin typeface="Verdana Pro" panose="020B0604030504040204" pitchFamily="34" charset="0"/>
                <a:cs typeface="Verdana Pro Semibold" panose="020F0502020204030204" pitchFamily="34" charset="0"/>
                <a:hlinkClick r:id="rId7"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18" name="TextBox 17">
            <a:extLst>
              <a:ext uri="{FF2B5EF4-FFF2-40B4-BE49-F238E27FC236}">
                <a16:creationId xmlns:a16="http://schemas.microsoft.com/office/drawing/2014/main" id="{273A7E31-4AE2-F983-5DBB-2B271B2459A6}"/>
              </a:ext>
            </a:extLst>
          </p:cNvPr>
          <p:cNvSpPr txBox="1"/>
          <p:nvPr/>
        </p:nvSpPr>
        <p:spPr>
          <a:xfrm>
            <a:off x="1347193" y="4712551"/>
            <a:ext cx="2451084" cy="246221"/>
          </a:xfrm>
          <a:prstGeom prst="rect">
            <a:avLst/>
          </a:prstGeom>
          <a:noFill/>
        </p:spPr>
        <p:txBody>
          <a:bodyPr wrap="square">
            <a:spAutoFit/>
          </a:bodyPr>
          <a:lstStyle/>
          <a:p>
            <a:pPr marL="228600" indent="-228600">
              <a:buAutoNum type="arabicParenR"/>
            </a:pPr>
            <a:endParaRPr lang="nl-NL" sz="500"/>
          </a:p>
          <a:p>
            <a:pPr marL="228600" indent="-228600">
              <a:buAutoNum type="arabicParenR"/>
            </a:pPr>
            <a:endParaRPr lang="nl-NL" sz="500"/>
          </a:p>
        </p:txBody>
      </p:sp>
      <p:sp>
        <p:nvSpPr>
          <p:cNvPr id="16" name="Oval 15">
            <a:extLst>
              <a:ext uri="{FF2B5EF4-FFF2-40B4-BE49-F238E27FC236}">
                <a16:creationId xmlns:a16="http://schemas.microsoft.com/office/drawing/2014/main" id="{FA421EDA-D861-F704-D05D-5DCAE921CBA3}"/>
              </a:ext>
            </a:extLst>
          </p:cNvPr>
          <p:cNvSpPr/>
          <p:nvPr/>
        </p:nvSpPr>
        <p:spPr>
          <a:xfrm>
            <a:off x="430886" y="3549140"/>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9" name="Picture 8">
            <a:hlinkClick r:id="" action="ppaction://hlinkshowjump?jump=nextslide"/>
            <a:extLst>
              <a:ext uri="{FF2B5EF4-FFF2-40B4-BE49-F238E27FC236}">
                <a16:creationId xmlns:a16="http://schemas.microsoft.com/office/drawing/2014/main" id="{3BFB05E5-E052-D715-32C3-440C1755C4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493031" y="236056"/>
            <a:ext cx="375396" cy="375396"/>
          </a:xfrm>
          <a:prstGeom prst="rect">
            <a:avLst/>
          </a:prstGeom>
        </p:spPr>
      </p:pic>
      <p:pic>
        <p:nvPicPr>
          <p:cNvPr id="20" name="Picture 9">
            <a:hlinkClick r:id="" action="ppaction://hlinkshowjump?jump=previousslide"/>
            <a:extLst>
              <a:ext uri="{FF2B5EF4-FFF2-40B4-BE49-F238E27FC236}">
                <a16:creationId xmlns:a16="http://schemas.microsoft.com/office/drawing/2014/main" id="{C02CC760-0CD9-EAD3-B2F1-18682A0E5C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7992616" y="236054"/>
            <a:ext cx="375396" cy="375396"/>
          </a:xfrm>
          <a:prstGeom prst="rect">
            <a:avLst/>
          </a:prstGeom>
          <a:noFill/>
          <a:ln>
            <a:noFill/>
          </a:ln>
        </p:spPr>
      </p:pic>
      <p:pic>
        <p:nvPicPr>
          <p:cNvPr id="21" name="Graphic 20">
            <a:hlinkClick r:id="rId10" action="ppaction://hlinksldjump"/>
            <a:extLst>
              <a:ext uri="{FF2B5EF4-FFF2-40B4-BE49-F238E27FC236}">
                <a16:creationId xmlns:a16="http://schemas.microsoft.com/office/drawing/2014/main" id="{2D5822C3-FA88-2720-6D24-E27A399DBB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CD9DEAB0-E665-C6B7-06FE-873F24B5E6D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70327" y="2399263"/>
            <a:ext cx="399600" cy="399600"/>
          </a:xfrm>
          <a:prstGeom prst="rect">
            <a:avLst/>
          </a:prstGeom>
        </p:spPr>
      </p:pic>
      <p:pic>
        <p:nvPicPr>
          <p:cNvPr id="13" name="Graphic 12">
            <a:extLst>
              <a:ext uri="{FF2B5EF4-FFF2-40B4-BE49-F238E27FC236}">
                <a16:creationId xmlns:a16="http://schemas.microsoft.com/office/drawing/2014/main" id="{A1286F70-FE6A-3AA8-7DFF-A93742C761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762921" y="2450876"/>
            <a:ext cx="399600" cy="399600"/>
          </a:xfrm>
          <a:prstGeom prst="rect">
            <a:avLst/>
          </a:prstGeom>
        </p:spPr>
      </p:pic>
      <p:pic>
        <p:nvPicPr>
          <p:cNvPr id="23" name="Graphic 22">
            <a:extLst>
              <a:ext uri="{FF2B5EF4-FFF2-40B4-BE49-F238E27FC236}">
                <a16:creationId xmlns:a16="http://schemas.microsoft.com/office/drawing/2014/main" id="{7B856B6A-DF76-122A-CD08-65B8C6C38E8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70327" y="2983784"/>
            <a:ext cx="399600" cy="399600"/>
          </a:xfrm>
          <a:prstGeom prst="rect">
            <a:avLst/>
          </a:prstGeom>
        </p:spPr>
      </p:pic>
      <p:grpSp>
        <p:nvGrpSpPr>
          <p:cNvPr id="7" name="Group 6">
            <a:extLst>
              <a:ext uri="{FF2B5EF4-FFF2-40B4-BE49-F238E27FC236}">
                <a16:creationId xmlns:a16="http://schemas.microsoft.com/office/drawing/2014/main" id="{7FE9B170-FFE8-15B1-586B-C9DA62035A2B}"/>
              </a:ext>
            </a:extLst>
          </p:cNvPr>
          <p:cNvGrpSpPr/>
          <p:nvPr/>
        </p:nvGrpSpPr>
        <p:grpSpPr>
          <a:xfrm>
            <a:off x="-1" y="819151"/>
            <a:ext cx="9144000" cy="414970"/>
            <a:chOff x="-1" y="819151"/>
            <a:chExt cx="9144000" cy="414970"/>
          </a:xfrm>
        </p:grpSpPr>
        <p:sp>
          <p:nvSpPr>
            <p:cNvPr id="14" name="Rectangle 13">
              <a:extLst>
                <a:ext uri="{FF2B5EF4-FFF2-40B4-BE49-F238E27FC236}">
                  <a16:creationId xmlns:a16="http://schemas.microsoft.com/office/drawing/2014/main" id="{34AA169F-E9F8-139F-F314-DC63A48DF4F7}"/>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Rounded Rectangle 21">
              <a:extLst>
                <a:ext uri="{FF2B5EF4-FFF2-40B4-BE49-F238E27FC236}">
                  <a16:creationId xmlns:a16="http://schemas.microsoft.com/office/drawing/2014/main" id="{AB402865-BAA3-E355-10DB-20C4ED6CD549}"/>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7B916378-DD2F-0B7F-AC09-0138412CB85B}"/>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4" name="Rounded Rectangle 23">
              <a:extLst>
                <a:ext uri="{FF2B5EF4-FFF2-40B4-BE49-F238E27FC236}">
                  <a16:creationId xmlns:a16="http://schemas.microsoft.com/office/drawing/2014/main" id="{0C961AF5-4DCF-D6AF-3D44-66B9174BBDEE}"/>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5" name="Rounded Rectangle 24">
              <a:extLst>
                <a:ext uri="{FF2B5EF4-FFF2-40B4-BE49-F238E27FC236}">
                  <a16:creationId xmlns:a16="http://schemas.microsoft.com/office/drawing/2014/main" id="{AE90EB55-FAB6-A520-FE11-E7357FF6C4E3}"/>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7" name="Rounded Rectangle 26">
              <a:extLst>
                <a:ext uri="{FF2B5EF4-FFF2-40B4-BE49-F238E27FC236}">
                  <a16:creationId xmlns:a16="http://schemas.microsoft.com/office/drawing/2014/main" id="{A948BC1A-E6CE-841E-7112-9AD104C217B9}"/>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effectLst/>
                </a:rPr>
                <a:t>Print, verify &amp; test quality</a:t>
              </a:r>
              <a:endParaRPr lang="nl-NL" sz="600" b="1" dirty="0">
                <a:solidFill>
                  <a:srgbClr val="FBB034"/>
                </a:solidFill>
              </a:endParaRPr>
            </a:p>
          </p:txBody>
        </p:sp>
        <p:sp>
          <p:nvSpPr>
            <p:cNvPr id="28" name="Rounded Rectangle 21">
              <a:extLst>
                <a:ext uri="{FF2B5EF4-FFF2-40B4-BE49-F238E27FC236}">
                  <a16:creationId xmlns:a16="http://schemas.microsoft.com/office/drawing/2014/main" id="{2E7210B9-DA00-9390-5D93-C0E0423E702C}"/>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9" name="Rounded Rectangle 21">
              <a:extLst>
                <a:ext uri="{FF2B5EF4-FFF2-40B4-BE49-F238E27FC236}">
                  <a16:creationId xmlns:a16="http://schemas.microsoft.com/office/drawing/2014/main" id="{3B303600-496D-05C8-67FD-7DF05CE7C915}"/>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0" name="Rounded Rectangle 21">
              <a:extLst>
                <a:ext uri="{FF2B5EF4-FFF2-40B4-BE49-F238E27FC236}">
                  <a16:creationId xmlns:a16="http://schemas.microsoft.com/office/drawing/2014/main" id="{1AB5D646-98FF-99BB-00D7-A4A394D15AC5}"/>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1" name="Oval 30">
              <a:extLst>
                <a:ext uri="{FF2B5EF4-FFF2-40B4-BE49-F238E27FC236}">
                  <a16:creationId xmlns:a16="http://schemas.microsoft.com/office/drawing/2014/main" id="{D79D99C8-1735-5CA6-902C-47107710A3C7}"/>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3" name="Oval 32">
              <a:extLst>
                <a:ext uri="{FF2B5EF4-FFF2-40B4-BE49-F238E27FC236}">
                  <a16:creationId xmlns:a16="http://schemas.microsoft.com/office/drawing/2014/main" id="{41DC3315-99A4-ABCF-5DB0-5AC09841465B}"/>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4" name="Straight Connector 33">
              <a:extLst>
                <a:ext uri="{FF2B5EF4-FFF2-40B4-BE49-F238E27FC236}">
                  <a16:creationId xmlns:a16="http://schemas.microsoft.com/office/drawing/2014/main" id="{A41B12EE-98C2-6CF9-784B-D42E5BC4B8C2}"/>
                </a:ext>
              </a:extLst>
            </p:cNvPr>
            <p:cNvCxnSpPr>
              <a:stCxn id="33"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EA8E88B7-A589-C57F-9135-8E8F73F073A6}"/>
                </a:ext>
              </a:extLst>
            </p:cNvPr>
            <p:cNvGrpSpPr/>
            <p:nvPr/>
          </p:nvGrpSpPr>
          <p:grpSpPr>
            <a:xfrm>
              <a:off x="2241933" y="888920"/>
              <a:ext cx="517137" cy="275078"/>
              <a:chOff x="2241933" y="888920"/>
              <a:chExt cx="517137" cy="275078"/>
            </a:xfrm>
          </p:grpSpPr>
          <p:sp>
            <p:nvSpPr>
              <p:cNvPr id="65" name="Oval 64">
                <a:extLst>
                  <a:ext uri="{FF2B5EF4-FFF2-40B4-BE49-F238E27FC236}">
                    <a16:creationId xmlns:a16="http://schemas.microsoft.com/office/drawing/2014/main" id="{1DA960FB-1D49-20C0-D341-A88F2738A2E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6" name="Straight Connector 65">
                <a:extLst>
                  <a:ext uri="{FF2B5EF4-FFF2-40B4-BE49-F238E27FC236}">
                    <a16:creationId xmlns:a16="http://schemas.microsoft.com/office/drawing/2014/main" id="{860BD291-6201-6926-9362-867ABCD95B05}"/>
                  </a:ext>
                </a:extLst>
              </p:cNvPr>
              <p:cNvCxnSpPr>
                <a:stCxn id="65"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6D14D118-3C23-271B-C8A7-37EAC09D9F19}"/>
                </a:ext>
              </a:extLst>
            </p:cNvPr>
            <p:cNvGrpSpPr/>
            <p:nvPr/>
          </p:nvGrpSpPr>
          <p:grpSpPr>
            <a:xfrm>
              <a:off x="7700790" y="888920"/>
              <a:ext cx="449198" cy="275078"/>
              <a:chOff x="2309872" y="888920"/>
              <a:chExt cx="449198" cy="275078"/>
            </a:xfrm>
          </p:grpSpPr>
          <p:sp>
            <p:nvSpPr>
              <p:cNvPr id="59" name="Oval 58">
                <a:extLst>
                  <a:ext uri="{FF2B5EF4-FFF2-40B4-BE49-F238E27FC236}">
                    <a16:creationId xmlns:a16="http://schemas.microsoft.com/office/drawing/2014/main" id="{EB0DD871-F02C-9EB6-D2A3-B1C47FBC3A3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4" name="Straight Connector 63">
                <a:extLst>
                  <a:ext uri="{FF2B5EF4-FFF2-40B4-BE49-F238E27FC236}">
                    <a16:creationId xmlns:a16="http://schemas.microsoft.com/office/drawing/2014/main" id="{AE2FA3F1-168E-AD7E-81AF-01463F72F2CB}"/>
                  </a:ext>
                </a:extLst>
              </p:cNvPr>
              <p:cNvCxnSpPr>
                <a:cxnSpLocks/>
                <a:stCxn id="59"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90D9E7DD-BD81-6A59-14C4-CA145F16E25C}"/>
                </a:ext>
              </a:extLst>
            </p:cNvPr>
            <p:cNvGrpSpPr/>
            <p:nvPr/>
          </p:nvGrpSpPr>
          <p:grpSpPr>
            <a:xfrm>
              <a:off x="6863508" y="888920"/>
              <a:ext cx="412785" cy="275078"/>
              <a:chOff x="2346285" y="888920"/>
              <a:chExt cx="412785" cy="275078"/>
            </a:xfrm>
          </p:grpSpPr>
          <p:sp>
            <p:nvSpPr>
              <p:cNvPr id="56" name="Oval 55">
                <a:extLst>
                  <a:ext uri="{FF2B5EF4-FFF2-40B4-BE49-F238E27FC236}">
                    <a16:creationId xmlns:a16="http://schemas.microsoft.com/office/drawing/2014/main" id="{AA458FFE-176E-7433-E79C-B8C3B0E8646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8" name="Straight Connector 57">
                <a:extLst>
                  <a:ext uri="{FF2B5EF4-FFF2-40B4-BE49-F238E27FC236}">
                    <a16:creationId xmlns:a16="http://schemas.microsoft.com/office/drawing/2014/main" id="{43160FC7-2CE2-3288-BB32-FD6C4C9CC96C}"/>
                  </a:ext>
                </a:extLst>
              </p:cNvPr>
              <p:cNvCxnSpPr>
                <a:cxnSpLocks/>
                <a:stCxn id="56"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39F801D9-2A38-782C-98B3-CD36D72AD414}"/>
                </a:ext>
              </a:extLst>
            </p:cNvPr>
            <p:cNvGrpSpPr/>
            <p:nvPr/>
          </p:nvGrpSpPr>
          <p:grpSpPr>
            <a:xfrm>
              <a:off x="5690212" y="888920"/>
              <a:ext cx="417664" cy="275078"/>
              <a:chOff x="2341406" y="888920"/>
              <a:chExt cx="417664" cy="275078"/>
            </a:xfrm>
          </p:grpSpPr>
          <p:sp>
            <p:nvSpPr>
              <p:cNvPr id="48" name="Oval 47">
                <a:extLst>
                  <a:ext uri="{FF2B5EF4-FFF2-40B4-BE49-F238E27FC236}">
                    <a16:creationId xmlns:a16="http://schemas.microsoft.com/office/drawing/2014/main" id="{06E88670-7ECE-11B7-B6A2-75C62DDC3927}"/>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6</a:t>
                </a:r>
              </a:p>
            </p:txBody>
          </p:sp>
          <p:cxnSp>
            <p:nvCxnSpPr>
              <p:cNvPr id="55" name="Straight Connector 54">
                <a:extLst>
                  <a:ext uri="{FF2B5EF4-FFF2-40B4-BE49-F238E27FC236}">
                    <a16:creationId xmlns:a16="http://schemas.microsoft.com/office/drawing/2014/main" id="{BC2134AA-8F7A-CB15-9BD9-67D367F14F76}"/>
                  </a:ext>
                </a:extLst>
              </p:cNvPr>
              <p:cNvCxnSpPr>
                <a:cxnSpLocks/>
                <a:stCxn id="48" idx="2"/>
              </p:cNvCxnSpPr>
              <p:nvPr/>
            </p:nvCxnSpPr>
            <p:spPr>
              <a:xfrm flipH="1">
                <a:off x="2341406" y="1026459"/>
                <a:ext cx="142586"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A2A05083-2D7C-8C8A-02C7-0BB15DBE349E}"/>
                </a:ext>
              </a:extLst>
            </p:cNvPr>
            <p:cNvGrpSpPr/>
            <p:nvPr/>
          </p:nvGrpSpPr>
          <p:grpSpPr>
            <a:xfrm>
              <a:off x="4411504" y="888920"/>
              <a:ext cx="438181" cy="275078"/>
              <a:chOff x="2320889" y="888920"/>
              <a:chExt cx="438181" cy="275078"/>
            </a:xfrm>
          </p:grpSpPr>
          <p:sp>
            <p:nvSpPr>
              <p:cNvPr id="46" name="Oval 45">
                <a:extLst>
                  <a:ext uri="{FF2B5EF4-FFF2-40B4-BE49-F238E27FC236}">
                    <a16:creationId xmlns:a16="http://schemas.microsoft.com/office/drawing/2014/main" id="{0D94CAE1-AC60-03FB-7040-2992C5D1F11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7" name="Straight Connector 46">
                <a:extLst>
                  <a:ext uri="{FF2B5EF4-FFF2-40B4-BE49-F238E27FC236}">
                    <a16:creationId xmlns:a16="http://schemas.microsoft.com/office/drawing/2014/main" id="{715AF943-C427-AAC5-B636-E51A7BF6174B}"/>
                  </a:ext>
                </a:extLst>
              </p:cNvPr>
              <p:cNvCxnSpPr>
                <a:cxnSpLocks/>
                <a:stCxn id="46"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00788A57-F9B9-7ACA-C0EC-AC9D1F6B9FD3}"/>
                </a:ext>
              </a:extLst>
            </p:cNvPr>
            <p:cNvGrpSpPr/>
            <p:nvPr/>
          </p:nvGrpSpPr>
          <p:grpSpPr>
            <a:xfrm>
              <a:off x="3403904" y="888920"/>
              <a:ext cx="405130" cy="275078"/>
              <a:chOff x="2353940" y="888920"/>
              <a:chExt cx="405130" cy="275078"/>
            </a:xfrm>
          </p:grpSpPr>
          <p:sp>
            <p:nvSpPr>
              <p:cNvPr id="44" name="Oval 43">
                <a:extLst>
                  <a:ext uri="{FF2B5EF4-FFF2-40B4-BE49-F238E27FC236}">
                    <a16:creationId xmlns:a16="http://schemas.microsoft.com/office/drawing/2014/main" id="{FA618A4D-AA87-C18D-138F-9FA23B71EA8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5" name="Straight Connector 44">
                <a:extLst>
                  <a:ext uri="{FF2B5EF4-FFF2-40B4-BE49-F238E27FC236}">
                    <a16:creationId xmlns:a16="http://schemas.microsoft.com/office/drawing/2014/main" id="{3D5A222A-D065-3BEB-EE86-66D067DBF78C}"/>
                  </a:ext>
                </a:extLst>
              </p:cNvPr>
              <p:cNvCxnSpPr>
                <a:cxnSpLocks/>
                <a:stCxn id="44"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8352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287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7</a:t>
            </a:r>
            <a:r>
              <a:rPr lang="en-US" sz="1400" dirty="0">
                <a:latin typeface="Verdana Pro" panose="020B0704030504040204" pitchFamily="34" charset="0"/>
              </a:rPr>
              <a:t> – Roll out</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7.1</a:t>
            </a:r>
            <a:r>
              <a:rPr lang="en-US" sz="1400" dirty="0">
                <a:latin typeface="Verdana Pro" panose="020B0704030504040204" pitchFamily="34" charset="0"/>
              </a:rPr>
              <a:t> – Coordinate external communication</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2655"/>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Communicate with retailers to inform them about the </a:t>
            </a:r>
            <a:r>
              <a:rPr lang="en-US" sz="1000">
                <a:solidFill>
                  <a:srgbClr val="002C6C"/>
                </a:solidFill>
                <a:latin typeface="Verdana Pro" panose="020B0604030504040204" pitchFamily="34" charset="0"/>
                <a:ea typeface="+mn-ea"/>
                <a:cs typeface="Verdana Pro Semibold" panose="020F0502020204030204" pitchFamily="34" charset="0"/>
              </a:rPr>
              <a:t>addition of a POS-scannable 2D barcode on your product and</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(additional) data being encoded in the 2D barcode to enable them to start leveraging use cases from this data as well.</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26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31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a:solidFill>
                  <a:srgbClr val="002C6C"/>
                </a:solidFill>
                <a:latin typeface="Verdana Pro" panose="020B0604030504040204" pitchFamily="34" charset="0"/>
                <a:cs typeface="Verdana Pro Semibold" panose="020F0502020204030204" pitchFamily="34" charset="0"/>
              </a:rPr>
              <a:t>Retailers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80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752004"/>
            <a:ext cx="4017168" cy="1338828"/>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Coordinating that a POS-scannable 2D barcode is applied on the product and consider opportunities to partner up (e.g. promotions, competitions etc.)</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If only the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GTIN</a:t>
            </a:r>
            <a:r>
              <a:rPr lang="en-US" sz="900" b="1" dirty="0">
                <a:solidFill>
                  <a:schemeClr val="tx2"/>
                </a:solidFill>
                <a:latin typeface="Verdana Pro" panose="020B0604030504040204" pitchFamily="34" charset="0"/>
                <a:cs typeface="Verdana Pro Semibold" panose="020F0502020204030204" pitchFamily="34" charset="0"/>
              </a:rPr>
              <a:t> and optionally the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CPV</a:t>
            </a:r>
            <a:r>
              <a:rPr lang="en-US" sz="900" b="1" dirty="0">
                <a:solidFill>
                  <a:schemeClr val="tx2"/>
                </a:solidFill>
                <a:latin typeface="Verdana Pro" panose="020B0604030504040204" pitchFamily="34" charset="0"/>
                <a:cs typeface="Verdana Pro Semibold" panose="020F0502020204030204" pitchFamily="34" charset="0"/>
              </a:rPr>
              <a:t> is encoded, there is no need to coordinate additional data with stakeholders</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4" name="TextBox 13">
            <a:extLst>
              <a:ext uri="{FF2B5EF4-FFF2-40B4-BE49-F238E27FC236}">
                <a16:creationId xmlns:a16="http://schemas.microsoft.com/office/drawing/2014/main" id="{0479CCDA-EAA2-6D84-9568-E436E8519D31}"/>
              </a:ext>
            </a:extLst>
          </p:cNvPr>
          <p:cNvSpPr txBox="1"/>
          <p:nvPr/>
        </p:nvSpPr>
        <p:spPr>
          <a:xfrm>
            <a:off x="4565427" y="2752004"/>
            <a:ext cx="4273773" cy="1200329"/>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Informing retailers what data you encoded in your 2D barcode that could be beneficial to their processes</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73025"/>
            <a:endParaRPr lang="en-US" sz="900" dirty="0">
              <a:solidFill>
                <a:schemeClr val="tx2"/>
              </a:solidFill>
              <a:latin typeface="Verdana Pro" panose="020B0604030504040204" pitchFamily="34" charset="0"/>
              <a:cs typeface="Verdana Pro Semibold" panose="020F0502020204030204" pitchFamily="34" charset="0"/>
            </a:endParaRPr>
          </a:p>
          <a:p>
            <a:pPr marL="73025"/>
            <a:r>
              <a:rPr lang="en-US" sz="900" i="1" dirty="0">
                <a:solidFill>
                  <a:schemeClr val="tx2"/>
                </a:solidFill>
                <a:latin typeface="Verdana Pro" panose="020B0604030504040204" pitchFamily="34" charset="0"/>
                <a:cs typeface="Verdana Pro Semibold" panose="020F0502020204030204" pitchFamily="34" charset="0"/>
              </a:rPr>
              <a:t>Example</a:t>
            </a:r>
            <a:r>
              <a:rPr lang="en-US" sz="900" dirty="0">
                <a:solidFill>
                  <a:schemeClr val="tx2"/>
                </a:solidFill>
                <a:latin typeface="Verdana Pro" panose="020B0604030504040204" pitchFamily="34" charset="0"/>
              </a:rPr>
              <a:t> </a:t>
            </a:r>
          </a:p>
          <a:p>
            <a:pPr marL="73025"/>
            <a:r>
              <a:rPr lang="en-US" sz="900" dirty="0">
                <a:solidFill>
                  <a:schemeClr val="tx2"/>
                </a:solidFill>
                <a:latin typeface="Verdana Pro" panose="020B0604030504040204" pitchFamily="34" charset="0"/>
                <a:sym typeface="Wingdings" panose="05000000000000000000" pitchFamily="2" charset="2"/>
              </a:rPr>
              <a:t>Let retailers know that batch/lot numbers and expiry dates have been encoded, enabling both you and retailers to use the data for waste prevention or safety purposes.</a:t>
            </a:r>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28" name="AutoShape 6" descr="Party PNG transparent image download, size: 3821x2925px">
            <a:extLst>
              <a:ext uri="{FF2B5EF4-FFF2-40B4-BE49-F238E27FC236}">
                <a16:creationId xmlns:a16="http://schemas.microsoft.com/office/drawing/2014/main" id="{5E076419-5227-401F-E57C-33A41C8F7E55}"/>
              </a:ext>
            </a:extLst>
          </p:cNvPr>
          <p:cNvSpPr>
            <a:spLocks noChangeAspect="1" noChangeArrowheads="1"/>
          </p:cNvSpPr>
          <p:nvPr/>
        </p:nvSpPr>
        <p:spPr bwMode="auto">
          <a:xfrm>
            <a:off x="4419600" y="2959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 Placeholder 3">
            <a:extLst>
              <a:ext uri="{FF2B5EF4-FFF2-40B4-BE49-F238E27FC236}">
                <a16:creationId xmlns:a16="http://schemas.microsoft.com/office/drawing/2014/main" id="{E7C809E2-5896-C586-6B12-4D0E6008FC5A}"/>
              </a:ext>
            </a:extLst>
          </p:cNvPr>
          <p:cNvSpPr txBox="1">
            <a:spLocks/>
          </p:cNvSpPr>
          <p:nvPr/>
        </p:nvSpPr>
        <p:spPr>
          <a:xfrm>
            <a:off x="283832" y="217114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t>
            </a:r>
            <a:endParaRPr lang="en-US" sz="1050" dirty="0">
              <a:solidFill>
                <a:schemeClr val="tx1"/>
              </a:solidFill>
              <a:latin typeface="Verdana Pro" panose="020B0704030504040204" pitchFamily="34" charset="0"/>
            </a:endParaRPr>
          </a:p>
        </p:txBody>
      </p:sp>
      <p:sp>
        <p:nvSpPr>
          <p:cNvPr id="18" name="Text Placeholder 3">
            <a:extLst>
              <a:ext uri="{FF2B5EF4-FFF2-40B4-BE49-F238E27FC236}">
                <a16:creationId xmlns:a16="http://schemas.microsoft.com/office/drawing/2014/main" id="{73008F74-63C2-6231-77AB-A6AA17F2F515}"/>
              </a:ext>
            </a:extLst>
          </p:cNvPr>
          <p:cNvSpPr txBox="1">
            <a:spLocks/>
          </p:cNvSpPr>
          <p:nvPr/>
        </p:nvSpPr>
        <p:spPr>
          <a:xfrm>
            <a:off x="4646864" y="2173067"/>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encoded </a:t>
            </a:r>
            <a:r>
              <a:rPr lang="en-US" sz="1100" b="1" dirty="0">
                <a:solidFill>
                  <a:srgbClr val="002A69"/>
                </a:solidFill>
                <a:latin typeface="Verdana Pro" panose="020B0604030504040204" pitchFamily="34" charset="0"/>
                <a:cs typeface="Verdana Pro Semibold" panose="020F0502020204030204" pitchFamily="34" charset="0"/>
                <a:hlinkClick r:id="rId5"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pic>
        <p:nvPicPr>
          <p:cNvPr id="15" name="Picture 8">
            <a:hlinkClick r:id="" action="ppaction://hlinkshowjump?jump=nextslide"/>
            <a:extLst>
              <a:ext uri="{FF2B5EF4-FFF2-40B4-BE49-F238E27FC236}">
                <a16:creationId xmlns:a16="http://schemas.microsoft.com/office/drawing/2014/main" id="{0D42AA3E-4115-2C75-2E40-EA2FE61DEF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9" name="Picture 9">
            <a:hlinkClick r:id="" action="ppaction://hlinkshowjump?jump=previousslide"/>
            <a:extLst>
              <a:ext uri="{FF2B5EF4-FFF2-40B4-BE49-F238E27FC236}">
                <a16:creationId xmlns:a16="http://schemas.microsoft.com/office/drawing/2014/main" id="{69AAB8D9-FE28-1589-C9FC-270F6E30E5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23" name="Graphic 22">
            <a:hlinkClick r:id="rId8" action="ppaction://hlinksldjump"/>
            <a:extLst>
              <a:ext uri="{FF2B5EF4-FFF2-40B4-BE49-F238E27FC236}">
                <a16:creationId xmlns:a16="http://schemas.microsoft.com/office/drawing/2014/main" id="{7F4C2FEC-55FB-94ED-7FFE-457ACC2866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4D32E9FC-1699-DD18-6CB4-5BF5747CD8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99264" y="3407576"/>
            <a:ext cx="399600" cy="399600"/>
          </a:xfrm>
          <a:prstGeom prst="rect">
            <a:avLst/>
          </a:prstGeom>
        </p:spPr>
      </p:pic>
      <p:pic>
        <p:nvPicPr>
          <p:cNvPr id="13" name="Graphic 12">
            <a:extLst>
              <a:ext uri="{FF2B5EF4-FFF2-40B4-BE49-F238E27FC236}">
                <a16:creationId xmlns:a16="http://schemas.microsoft.com/office/drawing/2014/main" id="{B8D17FC1-89C3-19D9-5A2B-3DE5520B3B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07043" y="2736244"/>
            <a:ext cx="399600" cy="399600"/>
          </a:xfrm>
          <a:prstGeom prst="rect">
            <a:avLst/>
          </a:prstGeom>
        </p:spPr>
      </p:pic>
      <p:pic>
        <p:nvPicPr>
          <p:cNvPr id="24" name="Graphic 23">
            <a:extLst>
              <a:ext uri="{FF2B5EF4-FFF2-40B4-BE49-F238E27FC236}">
                <a16:creationId xmlns:a16="http://schemas.microsoft.com/office/drawing/2014/main" id="{3C291A56-3DB6-903A-B8CA-24F85FE48A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531489" y="2740430"/>
            <a:ext cx="399600" cy="399600"/>
          </a:xfrm>
          <a:prstGeom prst="rect">
            <a:avLst/>
          </a:prstGeom>
        </p:spPr>
      </p:pic>
      <p:grpSp>
        <p:nvGrpSpPr>
          <p:cNvPr id="20" name="Group 19">
            <a:extLst>
              <a:ext uri="{FF2B5EF4-FFF2-40B4-BE49-F238E27FC236}">
                <a16:creationId xmlns:a16="http://schemas.microsoft.com/office/drawing/2014/main" id="{406B150E-2935-9CB3-7603-6C457C2DA744}"/>
              </a:ext>
            </a:extLst>
          </p:cNvPr>
          <p:cNvGrpSpPr/>
          <p:nvPr/>
        </p:nvGrpSpPr>
        <p:grpSpPr>
          <a:xfrm>
            <a:off x="-1" y="819151"/>
            <a:ext cx="9144000" cy="414970"/>
            <a:chOff x="-1" y="819151"/>
            <a:chExt cx="9144000" cy="414970"/>
          </a:xfrm>
        </p:grpSpPr>
        <p:sp>
          <p:nvSpPr>
            <p:cNvPr id="21" name="Rectangle 20">
              <a:extLst>
                <a:ext uri="{FF2B5EF4-FFF2-40B4-BE49-F238E27FC236}">
                  <a16:creationId xmlns:a16="http://schemas.microsoft.com/office/drawing/2014/main" id="{AC6AD7CD-0254-25EB-D815-3A33986DC3CC}"/>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Rounded Rectangle 21">
              <a:extLst>
                <a:ext uri="{FF2B5EF4-FFF2-40B4-BE49-F238E27FC236}">
                  <a16:creationId xmlns:a16="http://schemas.microsoft.com/office/drawing/2014/main" id="{FCBAB5F0-1E3C-F5D6-1D61-4AF7EA47177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5" name="Rounded Rectangle 24">
              <a:extLst>
                <a:ext uri="{FF2B5EF4-FFF2-40B4-BE49-F238E27FC236}">
                  <a16:creationId xmlns:a16="http://schemas.microsoft.com/office/drawing/2014/main" id="{FEDD040C-9B79-19B5-C85E-30FB77A58608}"/>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7" name="Rounded Rectangle 26">
              <a:extLst>
                <a:ext uri="{FF2B5EF4-FFF2-40B4-BE49-F238E27FC236}">
                  <a16:creationId xmlns:a16="http://schemas.microsoft.com/office/drawing/2014/main" id="{973D0F09-3AA6-3725-FD21-EA25E50AAEF6}"/>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9" name="Rounded Rectangle 28">
              <a:extLst>
                <a:ext uri="{FF2B5EF4-FFF2-40B4-BE49-F238E27FC236}">
                  <a16:creationId xmlns:a16="http://schemas.microsoft.com/office/drawing/2014/main" id="{849E614B-E1F6-24D1-F2DD-CD38D4167BBE}"/>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30" name="Rounded Rectangle 29">
              <a:extLst>
                <a:ext uri="{FF2B5EF4-FFF2-40B4-BE49-F238E27FC236}">
                  <a16:creationId xmlns:a16="http://schemas.microsoft.com/office/drawing/2014/main" id="{B4B67300-AA8A-D354-A842-15CBBB779D4B}"/>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1" name="Rounded Rectangle 21">
              <a:extLst>
                <a:ext uri="{FF2B5EF4-FFF2-40B4-BE49-F238E27FC236}">
                  <a16:creationId xmlns:a16="http://schemas.microsoft.com/office/drawing/2014/main" id="{26D5F234-9A27-7554-24AE-03EB56120079}"/>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FBB034"/>
                  </a:solidFill>
                </a:rPr>
                <a:t>Roll</a:t>
              </a:r>
              <a:r>
                <a:rPr lang="nl-NL" sz="600" b="1" dirty="0">
                  <a:solidFill>
                    <a:srgbClr val="FBB034"/>
                  </a:solidFill>
                </a:rPr>
                <a:t>-out</a:t>
              </a:r>
            </a:p>
          </p:txBody>
        </p:sp>
        <p:sp>
          <p:nvSpPr>
            <p:cNvPr id="32" name="Rounded Rectangle 21">
              <a:extLst>
                <a:ext uri="{FF2B5EF4-FFF2-40B4-BE49-F238E27FC236}">
                  <a16:creationId xmlns:a16="http://schemas.microsoft.com/office/drawing/2014/main" id="{FA5BB65C-908E-CB4A-7653-DC706BF6032F}"/>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3" name="Rounded Rectangle 21">
              <a:extLst>
                <a:ext uri="{FF2B5EF4-FFF2-40B4-BE49-F238E27FC236}">
                  <a16:creationId xmlns:a16="http://schemas.microsoft.com/office/drawing/2014/main" id="{18FBE392-9D08-93B9-2B7C-D29F33B37F7F}"/>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4" name="Oval 33">
              <a:extLst>
                <a:ext uri="{FF2B5EF4-FFF2-40B4-BE49-F238E27FC236}">
                  <a16:creationId xmlns:a16="http://schemas.microsoft.com/office/drawing/2014/main" id="{708604C4-B4A2-5C15-B202-A821B1EC19A8}"/>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5" name="Oval 34">
              <a:extLst>
                <a:ext uri="{FF2B5EF4-FFF2-40B4-BE49-F238E27FC236}">
                  <a16:creationId xmlns:a16="http://schemas.microsoft.com/office/drawing/2014/main" id="{2B508F57-C29F-5A89-1ED6-4243D9E77AFF}"/>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6" name="Straight Connector 35">
              <a:extLst>
                <a:ext uri="{FF2B5EF4-FFF2-40B4-BE49-F238E27FC236}">
                  <a16:creationId xmlns:a16="http://schemas.microsoft.com/office/drawing/2014/main" id="{7B1FA4B4-B520-C5BC-15A1-A26FB0C56F8D}"/>
                </a:ext>
              </a:extLst>
            </p:cNvPr>
            <p:cNvCxnSpPr>
              <a:stCxn id="35"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F983F248-D9F1-42AF-49DE-6F2DB427EA52}"/>
                </a:ext>
              </a:extLst>
            </p:cNvPr>
            <p:cNvGrpSpPr/>
            <p:nvPr/>
          </p:nvGrpSpPr>
          <p:grpSpPr>
            <a:xfrm>
              <a:off x="2241933" y="888920"/>
              <a:ext cx="517137" cy="275078"/>
              <a:chOff x="2241933" y="888920"/>
              <a:chExt cx="517137" cy="275078"/>
            </a:xfrm>
          </p:grpSpPr>
          <p:sp>
            <p:nvSpPr>
              <p:cNvPr id="60" name="Oval 59">
                <a:extLst>
                  <a:ext uri="{FF2B5EF4-FFF2-40B4-BE49-F238E27FC236}">
                    <a16:creationId xmlns:a16="http://schemas.microsoft.com/office/drawing/2014/main" id="{6EFE2E11-F4EF-FDC6-CFCA-4826CA32AD6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4" name="Straight Connector 63">
                <a:extLst>
                  <a:ext uri="{FF2B5EF4-FFF2-40B4-BE49-F238E27FC236}">
                    <a16:creationId xmlns:a16="http://schemas.microsoft.com/office/drawing/2014/main" id="{F7648104-EB88-0EC2-7F49-79D255C80F5C}"/>
                  </a:ext>
                </a:extLst>
              </p:cNvPr>
              <p:cNvCxnSpPr>
                <a:stCxn id="60"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2B6161B7-639B-B132-2660-1CFA9A34196B}"/>
                </a:ext>
              </a:extLst>
            </p:cNvPr>
            <p:cNvGrpSpPr/>
            <p:nvPr/>
          </p:nvGrpSpPr>
          <p:grpSpPr>
            <a:xfrm>
              <a:off x="7700790" y="888920"/>
              <a:ext cx="449198" cy="275078"/>
              <a:chOff x="2309872" y="888920"/>
              <a:chExt cx="449198" cy="275078"/>
            </a:xfrm>
          </p:grpSpPr>
          <p:sp>
            <p:nvSpPr>
              <p:cNvPr id="58" name="Oval 57">
                <a:extLst>
                  <a:ext uri="{FF2B5EF4-FFF2-40B4-BE49-F238E27FC236}">
                    <a16:creationId xmlns:a16="http://schemas.microsoft.com/office/drawing/2014/main" id="{902914BC-9B70-542A-DD57-AA13D8A4797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9" name="Straight Connector 58">
                <a:extLst>
                  <a:ext uri="{FF2B5EF4-FFF2-40B4-BE49-F238E27FC236}">
                    <a16:creationId xmlns:a16="http://schemas.microsoft.com/office/drawing/2014/main" id="{56EEB9E9-11E8-2EF9-5768-E0BCC948690F}"/>
                  </a:ext>
                </a:extLst>
              </p:cNvPr>
              <p:cNvCxnSpPr>
                <a:cxnSpLocks/>
                <a:stCxn id="5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CBEB346A-766C-B0F6-A0B2-183A541C948B}"/>
                </a:ext>
              </a:extLst>
            </p:cNvPr>
            <p:cNvGrpSpPr/>
            <p:nvPr/>
          </p:nvGrpSpPr>
          <p:grpSpPr>
            <a:xfrm>
              <a:off x="6863508" y="888920"/>
              <a:ext cx="412785" cy="275078"/>
              <a:chOff x="2346285" y="888920"/>
              <a:chExt cx="412785" cy="275078"/>
            </a:xfrm>
          </p:grpSpPr>
          <p:sp>
            <p:nvSpPr>
              <p:cNvPr id="55" name="Oval 54">
                <a:extLst>
                  <a:ext uri="{FF2B5EF4-FFF2-40B4-BE49-F238E27FC236}">
                    <a16:creationId xmlns:a16="http://schemas.microsoft.com/office/drawing/2014/main" id="{EC3AEE12-083E-7EA2-4B62-B917D507649D}"/>
                  </a:ext>
                </a:extLst>
              </p:cNvPr>
              <p:cNvSpPr/>
              <p:nvPr/>
            </p:nvSpPr>
            <p:spPr>
              <a:xfrm>
                <a:off x="2483992" y="888920"/>
                <a:ext cx="275078" cy="275078"/>
              </a:xfrm>
              <a:prstGeom prst="ellipse">
                <a:avLst/>
              </a:prstGeom>
              <a:solidFill>
                <a:srgbClr val="FCB035"/>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56" name="Straight Connector 55">
                <a:extLst>
                  <a:ext uri="{FF2B5EF4-FFF2-40B4-BE49-F238E27FC236}">
                    <a16:creationId xmlns:a16="http://schemas.microsoft.com/office/drawing/2014/main" id="{E6ED35C4-239D-164E-AC28-813D7B0EE093}"/>
                  </a:ext>
                </a:extLst>
              </p:cNvPr>
              <p:cNvCxnSpPr>
                <a:cxnSpLocks/>
                <a:stCxn id="55" idx="2"/>
              </p:cNvCxnSpPr>
              <p:nvPr/>
            </p:nvCxnSpPr>
            <p:spPr>
              <a:xfrm flipH="1">
                <a:off x="2346285" y="1026459"/>
                <a:ext cx="137707"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520720F0-6DBC-8A78-29AE-417D0CDDFE15}"/>
                </a:ext>
              </a:extLst>
            </p:cNvPr>
            <p:cNvGrpSpPr/>
            <p:nvPr/>
          </p:nvGrpSpPr>
          <p:grpSpPr>
            <a:xfrm>
              <a:off x="5690212" y="888920"/>
              <a:ext cx="417664" cy="275078"/>
              <a:chOff x="2341406" y="888920"/>
              <a:chExt cx="417664" cy="275078"/>
            </a:xfrm>
          </p:grpSpPr>
          <p:sp>
            <p:nvSpPr>
              <p:cNvPr id="47" name="Oval 46">
                <a:extLst>
                  <a:ext uri="{FF2B5EF4-FFF2-40B4-BE49-F238E27FC236}">
                    <a16:creationId xmlns:a16="http://schemas.microsoft.com/office/drawing/2014/main" id="{4B4001A6-E537-C4C2-1DFE-357EF42EEFD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8" name="Straight Connector 47">
                <a:extLst>
                  <a:ext uri="{FF2B5EF4-FFF2-40B4-BE49-F238E27FC236}">
                    <a16:creationId xmlns:a16="http://schemas.microsoft.com/office/drawing/2014/main" id="{50FB6DBF-AD86-A59F-66B8-57E35F5E326A}"/>
                  </a:ext>
                </a:extLst>
              </p:cNvPr>
              <p:cNvCxnSpPr>
                <a:cxnSpLocks/>
                <a:stCxn id="47"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13ADFDBC-2BDD-4108-86E4-C7EC8FDD3C7F}"/>
                </a:ext>
              </a:extLst>
            </p:cNvPr>
            <p:cNvGrpSpPr/>
            <p:nvPr/>
          </p:nvGrpSpPr>
          <p:grpSpPr>
            <a:xfrm>
              <a:off x="4411504" y="888920"/>
              <a:ext cx="438181" cy="275078"/>
              <a:chOff x="2320889" y="888920"/>
              <a:chExt cx="438181" cy="275078"/>
            </a:xfrm>
          </p:grpSpPr>
          <p:sp>
            <p:nvSpPr>
              <p:cNvPr id="45" name="Oval 44">
                <a:extLst>
                  <a:ext uri="{FF2B5EF4-FFF2-40B4-BE49-F238E27FC236}">
                    <a16:creationId xmlns:a16="http://schemas.microsoft.com/office/drawing/2014/main" id="{E067D7EF-5CF2-440A-7E8E-167C829EB6D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6" name="Straight Connector 45">
                <a:extLst>
                  <a:ext uri="{FF2B5EF4-FFF2-40B4-BE49-F238E27FC236}">
                    <a16:creationId xmlns:a16="http://schemas.microsoft.com/office/drawing/2014/main" id="{F6639E14-AFFA-BEB7-B68E-2416578AC9F8}"/>
                  </a:ext>
                </a:extLst>
              </p:cNvPr>
              <p:cNvCxnSpPr>
                <a:cxnSpLocks/>
                <a:stCxn id="45"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8267AB6E-302A-89E1-86D5-D434E22F741E}"/>
                </a:ext>
              </a:extLst>
            </p:cNvPr>
            <p:cNvGrpSpPr/>
            <p:nvPr/>
          </p:nvGrpSpPr>
          <p:grpSpPr>
            <a:xfrm>
              <a:off x="3403904" y="888920"/>
              <a:ext cx="405130" cy="275078"/>
              <a:chOff x="2353940" y="888920"/>
              <a:chExt cx="405130" cy="275078"/>
            </a:xfrm>
          </p:grpSpPr>
          <p:sp>
            <p:nvSpPr>
              <p:cNvPr id="43" name="Oval 42">
                <a:extLst>
                  <a:ext uri="{FF2B5EF4-FFF2-40B4-BE49-F238E27FC236}">
                    <a16:creationId xmlns:a16="http://schemas.microsoft.com/office/drawing/2014/main" id="{AA170696-03FD-7D71-B91B-118973D744B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4" name="Straight Connector 43">
                <a:extLst>
                  <a:ext uri="{FF2B5EF4-FFF2-40B4-BE49-F238E27FC236}">
                    <a16:creationId xmlns:a16="http://schemas.microsoft.com/office/drawing/2014/main" id="{1AAC87AD-12E3-88B4-6BAE-EDE965157AF5}"/>
                  </a:ext>
                </a:extLst>
              </p:cNvPr>
              <p:cNvCxnSpPr>
                <a:cxnSpLocks/>
                <a:stCxn id="43"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272777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2" y="2470424"/>
            <a:ext cx="8392039" cy="1518557"/>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Informing consumers on the benefits of 2D barcodes for engagement and, if needed, on the usage of your internal app</a:t>
            </a:r>
          </a:p>
          <a:p>
            <a:pPr marL="538163"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Training staff, trading partners and solution providers depending on the use cases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Informing retailers that your </a:t>
            </a:r>
            <a:r>
              <a:rPr lang="en-US" sz="900" b="1" dirty="0" err="1">
                <a:solidFill>
                  <a:srgbClr val="002C6C"/>
                </a:solidFill>
                <a:latin typeface="Verdana Pro" panose="020B0604030504040204" pitchFamily="34" charset="0"/>
                <a:cs typeface="Verdana Pro Semibold" panose="020F0502020204030204" pitchFamily="34" charset="0"/>
              </a:rPr>
              <a:t>organisation</a:t>
            </a:r>
            <a:r>
              <a:rPr lang="en-US" sz="900" b="1" dirty="0">
                <a:solidFill>
                  <a:srgbClr val="002C6C"/>
                </a:solidFill>
                <a:latin typeface="Verdana Pro" panose="020B0604030504040204" pitchFamily="34" charset="0"/>
                <a:cs typeface="Verdana Pro Semibold" panose="020F0502020204030204" pitchFamily="34" charset="0"/>
              </a:rPr>
              <a:t> is ready for global migration to 2D barcodes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rPr>
              <a:t>Read the </a:t>
            </a:r>
            <a:r>
              <a:rPr lang="en-US" sz="900" u="sng" dirty="0">
                <a:solidFill>
                  <a:srgbClr val="008DBD"/>
                </a:solidFill>
                <a:latin typeface="Verdana Pro" panose="020B0604030504040204" pitchFamily="34" charset="0"/>
                <a:cs typeface="Verdana Pro Semibold" panose="020F0502020204030204" pitchFamily="34" charset="0"/>
                <a:hlinkClick r:id="rId3"/>
              </a:rPr>
              <a:t>Retail POS Guide – Section 6.5</a:t>
            </a:r>
            <a:r>
              <a:rPr lang="en-US" sz="900" dirty="0">
                <a:solidFill>
                  <a:schemeClr val="tx2"/>
                </a:solidFill>
                <a:latin typeface="Verdana Pro" panose="020B0604030504040204" pitchFamily="34" charset="0"/>
                <a:cs typeface="Verdana Pro Semibold" panose="020F0502020204030204" pitchFamily="34" charset="0"/>
              </a:rPr>
              <a:t> for examples of types of communication and training. </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0371"/>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28</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7</a:t>
            </a:r>
            <a:r>
              <a:rPr lang="en-US" sz="1400" dirty="0">
                <a:latin typeface="Verdana Pro" panose="020B0704030504040204" pitchFamily="34" charset="0"/>
              </a:rPr>
              <a:t> – Roll out</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7.2</a:t>
            </a:r>
            <a:r>
              <a:rPr lang="en-US" sz="1400" dirty="0">
                <a:latin typeface="Verdana Pro" panose="020B0704030504040204" pitchFamily="34" charset="0"/>
              </a:rPr>
              <a:t> – Train and raise awareness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4273"/>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C6C"/>
                </a:solidFill>
                <a:latin typeface="Verdana Pro" panose="020B0604030504040204" pitchFamily="34" charset="0"/>
                <a:cs typeface="Verdana Pro Semibold" panose="020F0502020204030204" pitchFamily="34" charset="0"/>
              </a:rPr>
              <a:t>Why</a:t>
            </a:r>
            <a:r>
              <a:rPr lang="en-US" sz="1100">
                <a:solidFill>
                  <a:srgbClr val="002C6C"/>
                </a:solidFill>
                <a:latin typeface="Verdana Pro" panose="020B0604030504040204" pitchFamily="34" charset="0"/>
                <a:cs typeface="Verdana Pro Semibold" panose="020F0502020204030204" pitchFamily="34" charset="0"/>
              </a:rPr>
              <a:t> - </a:t>
            </a:r>
            <a:r>
              <a:rPr lang="en-US" sz="1000">
                <a:solidFill>
                  <a:srgbClr val="002C6C"/>
                </a:solidFill>
                <a:latin typeface="Verdana Pro" panose="020B0604030504040204" pitchFamily="34" charset="0"/>
                <a:cs typeface="Verdana Pro Semibold" panose="020F0502020204030204" pitchFamily="34" charset="0"/>
              </a:rPr>
              <a:t>Effective communication and training are essential for smooth adoption and </a:t>
            </a:r>
            <a:r>
              <a:rPr lang="en-US" sz="1000" err="1">
                <a:solidFill>
                  <a:srgbClr val="002C6C"/>
                </a:solidFill>
                <a:latin typeface="Verdana Pro" panose="020B0604030504040204" pitchFamily="34" charset="0"/>
                <a:cs typeface="Verdana Pro Semibold" panose="020F0502020204030204" pitchFamily="34" charset="0"/>
              </a:rPr>
              <a:t>maximising</a:t>
            </a:r>
            <a:r>
              <a:rPr lang="en-US" sz="1000">
                <a:solidFill>
                  <a:srgbClr val="002C6C"/>
                </a:solidFill>
                <a:latin typeface="Verdana Pro" panose="020B0604030504040204" pitchFamily="34" charset="0"/>
                <a:cs typeface="Verdana Pro Semibold" panose="020F0502020204030204" pitchFamily="34" charset="0"/>
              </a:rPr>
              <a:t> the benefits of your 2D implementation.</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4273"/>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3520"/>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4753"/>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endPar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9668"/>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pic>
        <p:nvPicPr>
          <p:cNvPr id="12" name="Picture 8">
            <a:hlinkClick r:id="" action="ppaction://hlinkshowjump?jump=nextslide"/>
            <a:extLst>
              <a:ext uri="{FF2B5EF4-FFF2-40B4-BE49-F238E27FC236}">
                <a16:creationId xmlns:a16="http://schemas.microsoft.com/office/drawing/2014/main" id="{CC5860D1-44D7-DCA8-1FD0-B29171EE8C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4" name="Picture 9">
            <a:hlinkClick r:id="" action="ppaction://hlinkshowjump?jump=previousslide"/>
            <a:extLst>
              <a:ext uri="{FF2B5EF4-FFF2-40B4-BE49-F238E27FC236}">
                <a16:creationId xmlns:a16="http://schemas.microsoft.com/office/drawing/2014/main" id="{70F12A2F-8F0D-C095-8A34-DCD84ECE79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6" name="Graphic 15">
            <a:hlinkClick r:id="rId8" action="ppaction://hlinksldjump"/>
            <a:extLst>
              <a:ext uri="{FF2B5EF4-FFF2-40B4-BE49-F238E27FC236}">
                <a16:creationId xmlns:a16="http://schemas.microsoft.com/office/drawing/2014/main" id="{B1913A12-09B9-1B5F-A1B9-4EDF7E2BB0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28A64F54-5B53-6D6F-A1DD-6E4C5BDFE3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6075" y="3235904"/>
            <a:ext cx="399600" cy="399600"/>
          </a:xfrm>
          <a:prstGeom prst="rect">
            <a:avLst/>
          </a:prstGeom>
        </p:spPr>
      </p:pic>
      <p:pic>
        <p:nvPicPr>
          <p:cNvPr id="20" name="Graphic 19">
            <a:extLst>
              <a:ext uri="{FF2B5EF4-FFF2-40B4-BE49-F238E27FC236}">
                <a16:creationId xmlns:a16="http://schemas.microsoft.com/office/drawing/2014/main" id="{E3AA0DB7-AC69-9FD8-9644-E96235B01A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86075" y="2811803"/>
            <a:ext cx="399600" cy="399600"/>
          </a:xfrm>
          <a:prstGeom prst="rect">
            <a:avLst/>
          </a:prstGeom>
        </p:spPr>
      </p:pic>
      <p:pic>
        <p:nvPicPr>
          <p:cNvPr id="21" name="Graphic 20">
            <a:extLst>
              <a:ext uri="{FF2B5EF4-FFF2-40B4-BE49-F238E27FC236}">
                <a16:creationId xmlns:a16="http://schemas.microsoft.com/office/drawing/2014/main" id="{9B0342CE-9C8F-D598-34FF-D5AB5AB257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86075" y="2388362"/>
            <a:ext cx="399600" cy="399600"/>
          </a:xfrm>
          <a:prstGeom prst="rect">
            <a:avLst/>
          </a:prstGeom>
        </p:spPr>
      </p:pic>
      <p:grpSp>
        <p:nvGrpSpPr>
          <p:cNvPr id="13" name="Group 12">
            <a:extLst>
              <a:ext uri="{FF2B5EF4-FFF2-40B4-BE49-F238E27FC236}">
                <a16:creationId xmlns:a16="http://schemas.microsoft.com/office/drawing/2014/main" id="{8CD734D9-CF32-78EA-9BEE-1ED7E3CEFFAC}"/>
              </a:ext>
            </a:extLst>
          </p:cNvPr>
          <p:cNvGrpSpPr/>
          <p:nvPr/>
        </p:nvGrpSpPr>
        <p:grpSpPr>
          <a:xfrm>
            <a:off x="-1" y="819151"/>
            <a:ext cx="9144000" cy="414970"/>
            <a:chOff x="-1" y="819151"/>
            <a:chExt cx="9144000" cy="414970"/>
          </a:xfrm>
        </p:grpSpPr>
        <p:sp>
          <p:nvSpPr>
            <p:cNvPr id="15" name="Rectangle 14">
              <a:extLst>
                <a:ext uri="{FF2B5EF4-FFF2-40B4-BE49-F238E27FC236}">
                  <a16:creationId xmlns:a16="http://schemas.microsoft.com/office/drawing/2014/main" id="{264E3668-FE3A-692A-DEBE-EE8D78ECFC08}"/>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ounded Rectangle 17">
              <a:extLst>
                <a:ext uri="{FF2B5EF4-FFF2-40B4-BE49-F238E27FC236}">
                  <a16:creationId xmlns:a16="http://schemas.microsoft.com/office/drawing/2014/main" id="{E960FE0A-B1F3-8102-FE06-68EBB580FA35}"/>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9" name="Rounded Rectangle 18">
              <a:extLst>
                <a:ext uri="{FF2B5EF4-FFF2-40B4-BE49-F238E27FC236}">
                  <a16:creationId xmlns:a16="http://schemas.microsoft.com/office/drawing/2014/main" id="{F00D097C-7F32-ED26-B7B1-D686242E1966}"/>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0C8BD4F0-1545-ABA8-BB46-678FAB593AF2}"/>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04FBF759-BAF4-4DF1-4CD0-C732F5B18BAC}"/>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4" name="Rounded Rectangle 23">
              <a:extLst>
                <a:ext uri="{FF2B5EF4-FFF2-40B4-BE49-F238E27FC236}">
                  <a16:creationId xmlns:a16="http://schemas.microsoft.com/office/drawing/2014/main" id="{0C184C1E-AD29-6B75-5F79-005CDF9A7633}"/>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046E852F-5B46-AF22-2F92-A2D72FB8E362}"/>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FBB034"/>
                  </a:solidFill>
                </a:rPr>
                <a:t>Roll</a:t>
              </a:r>
              <a:r>
                <a:rPr lang="nl-NL" sz="600" b="1" dirty="0">
                  <a:solidFill>
                    <a:srgbClr val="FBB034"/>
                  </a:solidFill>
                </a:rPr>
                <a:t>-out</a:t>
              </a:r>
            </a:p>
          </p:txBody>
        </p:sp>
        <p:sp>
          <p:nvSpPr>
            <p:cNvPr id="27" name="Rounded Rectangle 21">
              <a:extLst>
                <a:ext uri="{FF2B5EF4-FFF2-40B4-BE49-F238E27FC236}">
                  <a16:creationId xmlns:a16="http://schemas.microsoft.com/office/drawing/2014/main" id="{3916B1E1-69D9-4115-5829-3A01D725DA2B}"/>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2607CFA9-6273-81CD-8A07-03D69A1737AA}"/>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7C19D6AA-EA23-22C4-0448-ACB61670F1C0}"/>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9E4FA837-EF97-220E-5CB5-B89BC923F8AA}"/>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FFDAF723-F76E-D3C0-345E-C82185E22F7F}"/>
                </a:ext>
              </a:extLst>
            </p:cNvPr>
            <p:cNvCxnSpPr>
              <a:stCxn id="30"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81FA4B7F-F476-B228-EBF8-78B8B6E4A6FC}"/>
                </a:ext>
              </a:extLst>
            </p:cNvPr>
            <p:cNvGrpSpPr/>
            <p:nvPr/>
          </p:nvGrpSpPr>
          <p:grpSpPr>
            <a:xfrm>
              <a:off x="2241933" y="888920"/>
              <a:ext cx="517137" cy="275078"/>
              <a:chOff x="2241933" y="888920"/>
              <a:chExt cx="517137" cy="275078"/>
            </a:xfrm>
          </p:grpSpPr>
          <p:sp>
            <p:nvSpPr>
              <p:cNvPr id="56" name="Oval 55">
                <a:extLst>
                  <a:ext uri="{FF2B5EF4-FFF2-40B4-BE49-F238E27FC236}">
                    <a16:creationId xmlns:a16="http://schemas.microsoft.com/office/drawing/2014/main" id="{E28DA150-30DA-7AC0-9B6E-3C6EFF3D74D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9CE8A171-6AD6-5D61-A543-434D25981276}"/>
                  </a:ext>
                </a:extLst>
              </p:cNvPr>
              <p:cNvCxnSpPr>
                <a:stCxn id="56"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6443F8D-1191-BFED-138E-40AA73016F8D}"/>
                </a:ext>
              </a:extLst>
            </p:cNvPr>
            <p:cNvGrpSpPr/>
            <p:nvPr/>
          </p:nvGrpSpPr>
          <p:grpSpPr>
            <a:xfrm>
              <a:off x="7700790" y="888920"/>
              <a:ext cx="449198" cy="275078"/>
              <a:chOff x="2309872" y="888920"/>
              <a:chExt cx="449198" cy="275078"/>
            </a:xfrm>
          </p:grpSpPr>
          <p:sp>
            <p:nvSpPr>
              <p:cNvPr id="48" name="Oval 47">
                <a:extLst>
                  <a:ext uri="{FF2B5EF4-FFF2-40B4-BE49-F238E27FC236}">
                    <a16:creationId xmlns:a16="http://schemas.microsoft.com/office/drawing/2014/main" id="{73E8656C-BB59-5219-1114-32FE74B14FE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5" name="Straight Connector 54">
                <a:extLst>
                  <a:ext uri="{FF2B5EF4-FFF2-40B4-BE49-F238E27FC236}">
                    <a16:creationId xmlns:a16="http://schemas.microsoft.com/office/drawing/2014/main" id="{74F737FC-4003-E677-78F1-C2DD87243DE7}"/>
                  </a:ext>
                </a:extLst>
              </p:cNvPr>
              <p:cNvCxnSpPr>
                <a:cxnSpLocks/>
                <a:stCxn id="4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62D02A2E-E986-44B9-EC80-ACC297534119}"/>
                </a:ext>
              </a:extLst>
            </p:cNvPr>
            <p:cNvGrpSpPr/>
            <p:nvPr/>
          </p:nvGrpSpPr>
          <p:grpSpPr>
            <a:xfrm>
              <a:off x="6863508" y="888920"/>
              <a:ext cx="412785" cy="275078"/>
              <a:chOff x="2346285" y="888920"/>
              <a:chExt cx="412785" cy="275078"/>
            </a:xfrm>
          </p:grpSpPr>
          <p:sp>
            <p:nvSpPr>
              <p:cNvPr id="46" name="Oval 45">
                <a:extLst>
                  <a:ext uri="{FF2B5EF4-FFF2-40B4-BE49-F238E27FC236}">
                    <a16:creationId xmlns:a16="http://schemas.microsoft.com/office/drawing/2014/main" id="{24DA409A-3734-2998-73E5-DA22C9D69D51}"/>
                  </a:ext>
                </a:extLst>
              </p:cNvPr>
              <p:cNvSpPr/>
              <p:nvPr/>
            </p:nvSpPr>
            <p:spPr>
              <a:xfrm>
                <a:off x="2483992" y="888920"/>
                <a:ext cx="275078" cy="275078"/>
              </a:xfrm>
              <a:prstGeom prst="ellipse">
                <a:avLst/>
              </a:prstGeom>
              <a:solidFill>
                <a:srgbClr val="FCB035"/>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47" name="Straight Connector 46">
                <a:extLst>
                  <a:ext uri="{FF2B5EF4-FFF2-40B4-BE49-F238E27FC236}">
                    <a16:creationId xmlns:a16="http://schemas.microsoft.com/office/drawing/2014/main" id="{771E0FE7-6149-B415-28EF-54F6CDD2DC0E}"/>
                  </a:ext>
                </a:extLst>
              </p:cNvPr>
              <p:cNvCxnSpPr>
                <a:cxnSpLocks/>
                <a:stCxn id="46" idx="2"/>
              </p:cNvCxnSpPr>
              <p:nvPr/>
            </p:nvCxnSpPr>
            <p:spPr>
              <a:xfrm flipH="1">
                <a:off x="2346285" y="1026459"/>
                <a:ext cx="137707"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C18F4968-D1E4-526D-33EF-126BDDA42471}"/>
                </a:ext>
              </a:extLst>
            </p:cNvPr>
            <p:cNvGrpSpPr/>
            <p:nvPr/>
          </p:nvGrpSpPr>
          <p:grpSpPr>
            <a:xfrm>
              <a:off x="5690212" y="888920"/>
              <a:ext cx="417664" cy="275078"/>
              <a:chOff x="2341406" y="888920"/>
              <a:chExt cx="417664" cy="275078"/>
            </a:xfrm>
          </p:grpSpPr>
          <p:sp>
            <p:nvSpPr>
              <p:cNvPr id="44" name="Oval 43">
                <a:extLst>
                  <a:ext uri="{FF2B5EF4-FFF2-40B4-BE49-F238E27FC236}">
                    <a16:creationId xmlns:a16="http://schemas.microsoft.com/office/drawing/2014/main" id="{B6327CF0-F111-C8BB-A5D6-0F32E62CC21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5" name="Straight Connector 44">
                <a:extLst>
                  <a:ext uri="{FF2B5EF4-FFF2-40B4-BE49-F238E27FC236}">
                    <a16:creationId xmlns:a16="http://schemas.microsoft.com/office/drawing/2014/main" id="{4490200B-EBB9-76E4-F031-39D1883A5537}"/>
                  </a:ext>
                </a:extLst>
              </p:cNvPr>
              <p:cNvCxnSpPr>
                <a:cxnSpLocks/>
                <a:stCxn id="44"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7D01E649-FD9F-83D1-CF6D-77D533B298B8}"/>
                </a:ext>
              </a:extLst>
            </p:cNvPr>
            <p:cNvGrpSpPr/>
            <p:nvPr/>
          </p:nvGrpSpPr>
          <p:grpSpPr>
            <a:xfrm>
              <a:off x="4411504" y="888920"/>
              <a:ext cx="438181" cy="275078"/>
              <a:chOff x="2320889" y="888920"/>
              <a:chExt cx="438181" cy="275078"/>
            </a:xfrm>
          </p:grpSpPr>
          <p:sp>
            <p:nvSpPr>
              <p:cNvPr id="42" name="Oval 41">
                <a:extLst>
                  <a:ext uri="{FF2B5EF4-FFF2-40B4-BE49-F238E27FC236}">
                    <a16:creationId xmlns:a16="http://schemas.microsoft.com/office/drawing/2014/main" id="{B8303AC1-370B-40C3-234A-43131196DED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3" name="Straight Connector 42">
                <a:extLst>
                  <a:ext uri="{FF2B5EF4-FFF2-40B4-BE49-F238E27FC236}">
                    <a16:creationId xmlns:a16="http://schemas.microsoft.com/office/drawing/2014/main" id="{EC9293B5-C5F9-886E-DB56-EB2CF3BF9DA2}"/>
                  </a:ext>
                </a:extLst>
              </p:cNvPr>
              <p:cNvCxnSpPr>
                <a:cxnSpLocks/>
                <a:stCxn id="42"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EA44F4F8-17F8-4E78-AA3F-30FEB48CD2C6}"/>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981D8A3A-CFD7-FB2E-7D93-16232B72469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05F86F50-5864-D9CC-0FE7-941A71EAF1A3}"/>
                  </a:ext>
                </a:extLst>
              </p:cNvPr>
              <p:cNvCxnSpPr>
                <a:cxnSpLocks/>
                <a:stCxn id="38"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5125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21203"/>
            <a:ext cx="8249438" cy="193405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a:solidFill>
                  <a:srgbClr val="002C6C"/>
                </a:solidFill>
                <a:latin typeface="Verdana Pro" panose="020B0604030504040204" pitchFamily="34" charset="0"/>
                <a:cs typeface="Verdana Pro Semibold" panose="020F0502020204030204" pitchFamily="34" charset="0"/>
              </a:rPr>
              <a:t>Tracking the anticipated impact (e.g. cost savings, revenue growth, consumer loyalty etc.) of 2D implementation</a:t>
            </a:r>
          </a:p>
          <a:p>
            <a:pPr marL="449263" indent="-376238">
              <a:lnSpc>
                <a:spcPct val="150000"/>
              </a:lnSpc>
              <a:buFont typeface="Arial" panose="020B0604020202020204" pitchFamily="34" charset="0"/>
              <a:buChar char="•"/>
            </a:pPr>
            <a:endParaRPr lang="en-US" sz="900" b="1">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a:solidFill>
                  <a:srgbClr val="002C6C"/>
                </a:solidFill>
                <a:latin typeface="Verdana Pro" panose="020B0604030504040204" pitchFamily="34" charset="0"/>
                <a:cs typeface="Verdana Pro Semibold" panose="020F0502020204030204" pitchFamily="34" charset="0"/>
              </a:rPr>
              <a:t>Tracking actual implementation costs versus budgeted costs</a:t>
            </a:r>
          </a:p>
          <a:p>
            <a:pPr marL="449263" indent="-376238">
              <a:lnSpc>
                <a:spcPct val="150000"/>
              </a:lnSpc>
              <a:buFont typeface="Arial" panose="020B0604020202020204" pitchFamily="34" charset="0"/>
              <a:buChar char="•"/>
            </a:pPr>
            <a:endParaRPr lang="en-US" sz="900" b="1">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a:solidFill>
                  <a:srgbClr val="002C6C"/>
                </a:solidFill>
                <a:latin typeface="Verdana Pro" panose="020B0604030504040204" pitchFamily="34" charset="0"/>
                <a:cs typeface="Verdana Pro Semibold" panose="020F0502020204030204" pitchFamily="34" charset="0"/>
              </a:rPr>
              <a:t>Calculating the ROI to determine if the benefits </a:t>
            </a:r>
            <a:r>
              <a:rPr lang="en-US" sz="900" b="1" err="1">
                <a:solidFill>
                  <a:srgbClr val="002C6C"/>
                </a:solidFill>
                <a:latin typeface="Verdana Pro" panose="020B0604030504040204" pitchFamily="34" charset="0"/>
                <a:cs typeface="Verdana Pro Semibold" panose="020F0502020204030204" pitchFamily="34" charset="0"/>
              </a:rPr>
              <a:t>realised</a:t>
            </a:r>
            <a:r>
              <a:rPr lang="en-US" sz="900" b="1">
                <a:solidFill>
                  <a:srgbClr val="002C6C"/>
                </a:solidFill>
                <a:latin typeface="Verdana Pro" panose="020B0604030504040204" pitchFamily="34" charset="0"/>
                <a:cs typeface="Verdana Pro Semibold" panose="020F0502020204030204" pitchFamily="34" charset="0"/>
              </a:rPr>
              <a:t> are in line with the investments made</a:t>
            </a:r>
          </a:p>
          <a:p>
            <a:pPr marL="449263" indent="-376238">
              <a:lnSpc>
                <a:spcPct val="150000"/>
              </a:lnSpc>
              <a:buFont typeface="Arial" panose="020B0604020202020204" pitchFamily="34" charset="0"/>
              <a:buChar char="•"/>
            </a:pPr>
            <a:endParaRPr lang="en-US" sz="900" b="1">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a:solidFill>
                  <a:srgbClr val="002C6C"/>
                </a:solidFill>
                <a:latin typeface="Verdana Pro" panose="020B0604030504040204" pitchFamily="34" charset="0"/>
                <a:cs typeface="Verdana Pro Semibold" panose="020F0502020204030204" pitchFamily="34" charset="0"/>
              </a:rPr>
              <a:t>Comparing the collected data against the expectations set in the original business case and benefit logic </a:t>
            </a:r>
          </a:p>
          <a:p>
            <a:pPr marL="449263" indent="-376238">
              <a:lnSpc>
                <a:spcPct val="150000"/>
              </a:lnSpc>
              <a:buFont typeface="Arial" panose="020B0604020202020204" pitchFamily="34" charset="0"/>
              <a:buChar char="•"/>
            </a:pPr>
            <a:endParaRPr lang="en-US" sz="900" b="1">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a:solidFill>
                  <a:srgbClr val="002C6C"/>
                </a:solidFill>
                <a:latin typeface="Verdana Pro" panose="020B0604030504040204" pitchFamily="34" charset="0"/>
                <a:cs typeface="Verdana Pro Semibold" panose="020F0502020204030204" pitchFamily="34" charset="0"/>
              </a:rPr>
              <a:t>Tracking critical issues and the solutions to overcome them</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8</a:t>
            </a:r>
            <a:r>
              <a:rPr lang="en-US" sz="1400" dirty="0">
                <a:latin typeface="Verdana Pro" panose="020B0704030504040204" pitchFamily="34" charset="0"/>
              </a:rPr>
              <a:t> – Track and share results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8.1</a:t>
            </a:r>
            <a:r>
              <a:rPr lang="en-US" sz="1400" dirty="0">
                <a:latin typeface="Verdana Pro" panose="020B0704030504040204" pitchFamily="34" charset="0"/>
              </a:rPr>
              <a:t> – Track value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C6C"/>
                </a:solidFill>
                <a:latin typeface="Verdana Pro" panose="020B0604030504040204" pitchFamily="34" charset="0"/>
                <a:cs typeface="Verdana Pro Semibold" panose="020F0502020204030204" pitchFamily="34" charset="0"/>
              </a:rPr>
              <a:t>Why</a:t>
            </a:r>
            <a:r>
              <a:rPr lang="en-US" sz="1100">
                <a:solidFill>
                  <a:srgbClr val="002C6C"/>
                </a:solidFill>
                <a:latin typeface="Verdana Pro" panose="020B0604030504040204" pitchFamily="34" charset="0"/>
                <a:cs typeface="Verdana Pro Semibold" panose="020F0502020204030204" pitchFamily="34" charset="0"/>
              </a:rPr>
              <a:t> - </a:t>
            </a:r>
            <a:r>
              <a:rPr lang="en-US" sz="1000">
                <a:solidFill>
                  <a:srgbClr val="002C6C"/>
                </a:solidFill>
                <a:latin typeface="Verdana Pro" panose="020B0604030504040204" pitchFamily="34" charset="0"/>
                <a:cs typeface="Verdana Pro Semibold" panose="020F0502020204030204" pitchFamily="34" charset="0"/>
              </a:rPr>
              <a:t>Once 2D has been implemented, it is recommended to track and </a:t>
            </a:r>
            <a:r>
              <a:rPr lang="en-US" sz="1000" err="1">
                <a:solidFill>
                  <a:srgbClr val="002C6C"/>
                </a:solidFill>
                <a:latin typeface="Verdana Pro" panose="020B0604030504040204" pitchFamily="34" charset="0"/>
                <a:cs typeface="Verdana Pro Semibold" panose="020F0502020204030204" pitchFamily="34" charset="0"/>
              </a:rPr>
              <a:t>optimise</a:t>
            </a:r>
            <a:r>
              <a:rPr lang="en-US" sz="1000">
                <a:solidFill>
                  <a:srgbClr val="002C6C"/>
                </a:solidFill>
                <a:latin typeface="Verdana Pro" panose="020B0604030504040204" pitchFamily="34" charset="0"/>
                <a:cs typeface="Verdana Pro Semibold" panose="020F0502020204030204" pitchFamily="34" charset="0"/>
              </a:rPr>
              <a:t> the results versus the expectations from the business case and benefit logic.</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29124"/>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pic>
        <p:nvPicPr>
          <p:cNvPr id="15" name="Picture 8">
            <a:hlinkClick r:id="" action="ppaction://hlinkshowjump?jump=nextslide"/>
            <a:extLst>
              <a:ext uri="{FF2B5EF4-FFF2-40B4-BE49-F238E27FC236}">
                <a16:creationId xmlns:a16="http://schemas.microsoft.com/office/drawing/2014/main" id="{B9057FEB-F634-599A-85C1-749C609260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8D5DA729-3526-E700-6FD4-034C5A9D1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9" name="Graphic 18">
            <a:hlinkClick r:id="rId7" action="ppaction://hlinksldjump"/>
            <a:extLst>
              <a:ext uri="{FF2B5EF4-FFF2-40B4-BE49-F238E27FC236}">
                <a16:creationId xmlns:a16="http://schemas.microsoft.com/office/drawing/2014/main" id="{221ED543-E02B-81CC-AEC6-3D3579D22E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23" name="Graphic 22">
            <a:extLst>
              <a:ext uri="{FF2B5EF4-FFF2-40B4-BE49-F238E27FC236}">
                <a16:creationId xmlns:a16="http://schemas.microsoft.com/office/drawing/2014/main" id="{3C483967-01F3-0618-4CCE-EAD951424E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5959" y="2784452"/>
            <a:ext cx="399600" cy="399600"/>
          </a:xfrm>
          <a:prstGeom prst="rect">
            <a:avLst/>
          </a:prstGeom>
        </p:spPr>
      </p:pic>
      <p:pic>
        <p:nvPicPr>
          <p:cNvPr id="24" name="Graphic 23">
            <a:extLst>
              <a:ext uri="{FF2B5EF4-FFF2-40B4-BE49-F238E27FC236}">
                <a16:creationId xmlns:a16="http://schemas.microsoft.com/office/drawing/2014/main" id="{C0132F0B-A18B-A3B4-4835-BE5D1787B9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3199036"/>
            <a:ext cx="399600" cy="399600"/>
          </a:xfrm>
          <a:prstGeom prst="rect">
            <a:avLst/>
          </a:prstGeom>
        </p:spPr>
      </p:pic>
      <p:pic>
        <p:nvPicPr>
          <p:cNvPr id="27" name="Graphic 26">
            <a:extLst>
              <a:ext uri="{FF2B5EF4-FFF2-40B4-BE49-F238E27FC236}">
                <a16:creationId xmlns:a16="http://schemas.microsoft.com/office/drawing/2014/main" id="{8077D282-4B53-FCBA-8A76-BC876AE1972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4028570"/>
            <a:ext cx="399600" cy="399600"/>
          </a:xfrm>
          <a:prstGeom prst="rect">
            <a:avLst/>
          </a:prstGeom>
        </p:spPr>
      </p:pic>
      <p:pic>
        <p:nvPicPr>
          <p:cNvPr id="28" name="Graphic 27">
            <a:extLst>
              <a:ext uri="{FF2B5EF4-FFF2-40B4-BE49-F238E27FC236}">
                <a16:creationId xmlns:a16="http://schemas.microsoft.com/office/drawing/2014/main" id="{F0E9D6E5-C08C-2446-99C9-1ADD1132A56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2369868"/>
            <a:ext cx="399600" cy="399600"/>
          </a:xfrm>
          <a:prstGeom prst="rect">
            <a:avLst/>
          </a:prstGeom>
        </p:spPr>
      </p:pic>
      <p:pic>
        <p:nvPicPr>
          <p:cNvPr id="29" name="Graphic 28">
            <a:extLst>
              <a:ext uri="{FF2B5EF4-FFF2-40B4-BE49-F238E27FC236}">
                <a16:creationId xmlns:a16="http://schemas.microsoft.com/office/drawing/2014/main" id="{A3A2D0C9-94FC-BBA6-2854-1AE06F5EF5C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5959" y="3613620"/>
            <a:ext cx="399965" cy="399965"/>
          </a:xfrm>
          <a:prstGeom prst="rect">
            <a:avLst/>
          </a:prstGeom>
        </p:spPr>
      </p:pic>
      <p:grpSp>
        <p:nvGrpSpPr>
          <p:cNvPr id="7" name="Group 6">
            <a:extLst>
              <a:ext uri="{FF2B5EF4-FFF2-40B4-BE49-F238E27FC236}">
                <a16:creationId xmlns:a16="http://schemas.microsoft.com/office/drawing/2014/main" id="{D07209E7-80A7-ED27-E091-1DA3A4B8423B}"/>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BF068C93-21B3-3CAA-DDCD-F26205300C39}"/>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ounded Rectangle 12">
              <a:extLst>
                <a:ext uri="{FF2B5EF4-FFF2-40B4-BE49-F238E27FC236}">
                  <a16:creationId xmlns:a16="http://schemas.microsoft.com/office/drawing/2014/main" id="{8A47277A-69D6-B1CB-DE7A-A1A469FCC6B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4" name="Rounded Rectangle 13">
              <a:extLst>
                <a:ext uri="{FF2B5EF4-FFF2-40B4-BE49-F238E27FC236}">
                  <a16:creationId xmlns:a16="http://schemas.microsoft.com/office/drawing/2014/main" id="{4C6B72A0-1829-BA7A-B296-AF79FEA5ECC8}"/>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16" name="Rounded Rectangle 15">
              <a:extLst>
                <a:ext uri="{FF2B5EF4-FFF2-40B4-BE49-F238E27FC236}">
                  <a16:creationId xmlns:a16="http://schemas.microsoft.com/office/drawing/2014/main" id="{474E6A9B-0D38-5C77-3B0E-A4A9E69C2F16}"/>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0" name="Rounded Rectangle 19">
              <a:extLst>
                <a:ext uri="{FF2B5EF4-FFF2-40B4-BE49-F238E27FC236}">
                  <a16:creationId xmlns:a16="http://schemas.microsoft.com/office/drawing/2014/main" id="{E60910C9-C016-1097-7647-341340CB2B1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1" name="Rounded Rectangle 20">
              <a:extLst>
                <a:ext uri="{FF2B5EF4-FFF2-40B4-BE49-F238E27FC236}">
                  <a16:creationId xmlns:a16="http://schemas.microsoft.com/office/drawing/2014/main" id="{675CB2BA-E443-ED7A-2AF0-E9790F6CA4D9}"/>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2" name="Rounded Rectangle 21">
              <a:extLst>
                <a:ext uri="{FF2B5EF4-FFF2-40B4-BE49-F238E27FC236}">
                  <a16:creationId xmlns:a16="http://schemas.microsoft.com/office/drawing/2014/main" id="{7BE25E78-37D6-A444-1A6D-3D752349ECA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5" name="Rounded Rectangle 21">
              <a:extLst>
                <a:ext uri="{FF2B5EF4-FFF2-40B4-BE49-F238E27FC236}">
                  <a16:creationId xmlns:a16="http://schemas.microsoft.com/office/drawing/2014/main" id="{E1F91A99-F1B3-FDDF-7F09-950155F1E597}"/>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rPr>
                <a:t>Track </a:t>
              </a:r>
              <a:r>
                <a:rPr lang="nl-NL" sz="600" b="1" dirty="0" err="1">
                  <a:solidFill>
                    <a:srgbClr val="FBB034"/>
                  </a:solidFill>
                </a:rPr>
                <a:t>and</a:t>
              </a:r>
              <a:r>
                <a:rPr lang="nl-NL" sz="600" b="1" dirty="0">
                  <a:solidFill>
                    <a:srgbClr val="FBB034"/>
                  </a:solidFill>
                </a:rPr>
                <a:t> share </a:t>
              </a:r>
              <a:r>
                <a:rPr lang="nl-NL" sz="600" b="1" dirty="0" err="1">
                  <a:solidFill>
                    <a:srgbClr val="FBB034"/>
                  </a:solidFill>
                </a:rPr>
                <a:t>results</a:t>
              </a:r>
              <a:endParaRPr lang="nl-NL" sz="600" b="1" dirty="0">
                <a:solidFill>
                  <a:srgbClr val="FBB034"/>
                </a:solidFill>
              </a:endParaRPr>
            </a:p>
          </p:txBody>
        </p:sp>
        <p:sp>
          <p:nvSpPr>
            <p:cNvPr id="30" name="Rounded Rectangle 21">
              <a:extLst>
                <a:ext uri="{FF2B5EF4-FFF2-40B4-BE49-F238E27FC236}">
                  <a16:creationId xmlns:a16="http://schemas.microsoft.com/office/drawing/2014/main" id="{A32BFD78-1EAC-D7C0-0100-1F8C0F7E744C}"/>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1" name="Oval 30">
              <a:extLst>
                <a:ext uri="{FF2B5EF4-FFF2-40B4-BE49-F238E27FC236}">
                  <a16:creationId xmlns:a16="http://schemas.microsoft.com/office/drawing/2014/main" id="{4D9BA8F3-61CA-277D-8413-69C5DD962A8C}"/>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2" name="Oval 31">
              <a:extLst>
                <a:ext uri="{FF2B5EF4-FFF2-40B4-BE49-F238E27FC236}">
                  <a16:creationId xmlns:a16="http://schemas.microsoft.com/office/drawing/2014/main" id="{6765FC87-9F05-ADD4-F3BA-AFBB1CDCC09C}"/>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3" name="Straight Connector 32">
              <a:extLst>
                <a:ext uri="{FF2B5EF4-FFF2-40B4-BE49-F238E27FC236}">
                  <a16:creationId xmlns:a16="http://schemas.microsoft.com/office/drawing/2014/main" id="{48D5D28C-46F2-C7E8-650C-BD2DF08560ED}"/>
                </a:ext>
              </a:extLst>
            </p:cNvPr>
            <p:cNvCxnSpPr>
              <a:stCxn id="32"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DC6BC3B1-B7D6-FE4C-391C-EC8450042A0A}"/>
                </a:ext>
              </a:extLst>
            </p:cNvPr>
            <p:cNvGrpSpPr/>
            <p:nvPr/>
          </p:nvGrpSpPr>
          <p:grpSpPr>
            <a:xfrm>
              <a:off x="2241933" y="888920"/>
              <a:ext cx="517137" cy="275078"/>
              <a:chOff x="2241933" y="888920"/>
              <a:chExt cx="517137" cy="275078"/>
            </a:xfrm>
          </p:grpSpPr>
          <p:sp>
            <p:nvSpPr>
              <p:cNvPr id="59" name="Oval 58">
                <a:extLst>
                  <a:ext uri="{FF2B5EF4-FFF2-40B4-BE49-F238E27FC236}">
                    <a16:creationId xmlns:a16="http://schemas.microsoft.com/office/drawing/2014/main" id="{553F0853-8718-48D4-D99A-83FF6448551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0" name="Straight Connector 59">
                <a:extLst>
                  <a:ext uri="{FF2B5EF4-FFF2-40B4-BE49-F238E27FC236}">
                    <a16:creationId xmlns:a16="http://schemas.microsoft.com/office/drawing/2014/main" id="{D1147220-BA58-5DA6-E123-1795C3791744}"/>
                  </a:ext>
                </a:extLst>
              </p:cNvPr>
              <p:cNvCxnSpPr>
                <a:stCxn id="59"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B56A57D4-A5A5-2A29-D322-2B32143CF32E}"/>
                </a:ext>
              </a:extLst>
            </p:cNvPr>
            <p:cNvGrpSpPr/>
            <p:nvPr/>
          </p:nvGrpSpPr>
          <p:grpSpPr>
            <a:xfrm>
              <a:off x="7700790" y="888920"/>
              <a:ext cx="449198" cy="275078"/>
              <a:chOff x="2309872" y="888920"/>
              <a:chExt cx="449198" cy="275078"/>
            </a:xfrm>
          </p:grpSpPr>
          <p:sp>
            <p:nvSpPr>
              <p:cNvPr id="56" name="Oval 55">
                <a:extLst>
                  <a:ext uri="{FF2B5EF4-FFF2-40B4-BE49-F238E27FC236}">
                    <a16:creationId xmlns:a16="http://schemas.microsoft.com/office/drawing/2014/main" id="{B8F75E65-8498-2186-21DB-5A11F0E61622}"/>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8</a:t>
                </a:r>
              </a:p>
            </p:txBody>
          </p:sp>
          <p:cxnSp>
            <p:nvCxnSpPr>
              <p:cNvPr id="58" name="Straight Connector 57">
                <a:extLst>
                  <a:ext uri="{FF2B5EF4-FFF2-40B4-BE49-F238E27FC236}">
                    <a16:creationId xmlns:a16="http://schemas.microsoft.com/office/drawing/2014/main" id="{F35B483C-9769-82D5-7EFC-FF8063F6E4C0}"/>
                  </a:ext>
                </a:extLst>
              </p:cNvPr>
              <p:cNvCxnSpPr>
                <a:cxnSpLocks/>
                <a:stCxn id="56" idx="2"/>
              </p:cNvCxnSpPr>
              <p:nvPr/>
            </p:nvCxnSpPr>
            <p:spPr>
              <a:xfrm flipH="1">
                <a:off x="2309872" y="1026459"/>
                <a:ext cx="174120"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5C8E8EE7-19AC-5010-B4C7-9FB8A4933EF0}"/>
                </a:ext>
              </a:extLst>
            </p:cNvPr>
            <p:cNvGrpSpPr/>
            <p:nvPr/>
          </p:nvGrpSpPr>
          <p:grpSpPr>
            <a:xfrm>
              <a:off x="6863508" y="888920"/>
              <a:ext cx="412785" cy="275078"/>
              <a:chOff x="2346285" y="888920"/>
              <a:chExt cx="412785" cy="275078"/>
            </a:xfrm>
          </p:grpSpPr>
          <p:sp>
            <p:nvSpPr>
              <p:cNvPr id="48" name="Oval 47">
                <a:extLst>
                  <a:ext uri="{FF2B5EF4-FFF2-40B4-BE49-F238E27FC236}">
                    <a16:creationId xmlns:a16="http://schemas.microsoft.com/office/drawing/2014/main" id="{B8270FE2-5CE8-8B2D-FDD1-8256A3375C8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5" name="Straight Connector 54">
                <a:extLst>
                  <a:ext uri="{FF2B5EF4-FFF2-40B4-BE49-F238E27FC236}">
                    <a16:creationId xmlns:a16="http://schemas.microsoft.com/office/drawing/2014/main" id="{3B6CCEA7-1D27-DEFE-5A4F-0B4DC1738FC6}"/>
                  </a:ext>
                </a:extLst>
              </p:cNvPr>
              <p:cNvCxnSpPr>
                <a:cxnSpLocks/>
                <a:stCxn id="48" idx="2"/>
              </p:cNvCxnSpPr>
              <p:nvPr/>
            </p:nvCxnSpPr>
            <p:spPr>
              <a:xfrm flipH="1">
                <a:off x="2346285" y="1026459"/>
                <a:ext cx="13770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EF72DCB7-4C5A-55FF-F903-912E6F20BDA9}"/>
                </a:ext>
              </a:extLst>
            </p:cNvPr>
            <p:cNvGrpSpPr/>
            <p:nvPr/>
          </p:nvGrpSpPr>
          <p:grpSpPr>
            <a:xfrm>
              <a:off x="5690212" y="888920"/>
              <a:ext cx="417664" cy="275078"/>
              <a:chOff x="2341406" y="888920"/>
              <a:chExt cx="417664" cy="275078"/>
            </a:xfrm>
          </p:grpSpPr>
          <p:sp>
            <p:nvSpPr>
              <p:cNvPr id="46" name="Oval 45">
                <a:extLst>
                  <a:ext uri="{FF2B5EF4-FFF2-40B4-BE49-F238E27FC236}">
                    <a16:creationId xmlns:a16="http://schemas.microsoft.com/office/drawing/2014/main" id="{5789B804-17C5-F347-80DB-564313EB0D8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7" name="Straight Connector 46">
                <a:extLst>
                  <a:ext uri="{FF2B5EF4-FFF2-40B4-BE49-F238E27FC236}">
                    <a16:creationId xmlns:a16="http://schemas.microsoft.com/office/drawing/2014/main" id="{D4F02946-F2B9-245E-DB6B-6E4F77D4E838}"/>
                  </a:ext>
                </a:extLst>
              </p:cNvPr>
              <p:cNvCxnSpPr>
                <a:cxnSpLocks/>
                <a:stCxn id="46"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FB486B94-127F-1BB7-BE07-96A1AA899445}"/>
                </a:ext>
              </a:extLst>
            </p:cNvPr>
            <p:cNvGrpSpPr/>
            <p:nvPr/>
          </p:nvGrpSpPr>
          <p:grpSpPr>
            <a:xfrm>
              <a:off x="4411504" y="888920"/>
              <a:ext cx="438181" cy="275078"/>
              <a:chOff x="2320889" y="888920"/>
              <a:chExt cx="438181" cy="275078"/>
            </a:xfrm>
          </p:grpSpPr>
          <p:sp>
            <p:nvSpPr>
              <p:cNvPr id="44" name="Oval 43">
                <a:extLst>
                  <a:ext uri="{FF2B5EF4-FFF2-40B4-BE49-F238E27FC236}">
                    <a16:creationId xmlns:a16="http://schemas.microsoft.com/office/drawing/2014/main" id="{670E6F44-1B77-42F3-A63F-E4B0F8E71E8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5" name="Straight Connector 44">
                <a:extLst>
                  <a:ext uri="{FF2B5EF4-FFF2-40B4-BE49-F238E27FC236}">
                    <a16:creationId xmlns:a16="http://schemas.microsoft.com/office/drawing/2014/main" id="{86B27F29-40BE-5FB8-AAE1-FB3BCA4C8512}"/>
                  </a:ext>
                </a:extLst>
              </p:cNvPr>
              <p:cNvCxnSpPr>
                <a:cxnSpLocks/>
                <a:stCxn id="44"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2E423392-1A2C-A395-2693-13AEE3C19F39}"/>
                </a:ext>
              </a:extLst>
            </p:cNvPr>
            <p:cNvGrpSpPr/>
            <p:nvPr/>
          </p:nvGrpSpPr>
          <p:grpSpPr>
            <a:xfrm>
              <a:off x="3403904" y="888920"/>
              <a:ext cx="405130" cy="275078"/>
              <a:chOff x="2353940" y="888920"/>
              <a:chExt cx="405130" cy="275078"/>
            </a:xfrm>
          </p:grpSpPr>
          <p:sp>
            <p:nvSpPr>
              <p:cNvPr id="42" name="Oval 41">
                <a:extLst>
                  <a:ext uri="{FF2B5EF4-FFF2-40B4-BE49-F238E27FC236}">
                    <a16:creationId xmlns:a16="http://schemas.microsoft.com/office/drawing/2014/main" id="{B5DB1598-5631-1F13-19E0-1CBE57693C1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3" name="Straight Connector 42">
                <a:extLst>
                  <a:ext uri="{FF2B5EF4-FFF2-40B4-BE49-F238E27FC236}">
                    <a16:creationId xmlns:a16="http://schemas.microsoft.com/office/drawing/2014/main" id="{5A93390A-B4DE-88F3-84B2-00008370B03B}"/>
                  </a:ext>
                </a:extLst>
              </p:cNvPr>
              <p:cNvCxnSpPr>
                <a:cxnSpLocks/>
                <a:stCxn id="42"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26313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77EC81A-0E87-A7B1-BB84-D527A03D71F3}"/>
              </a:ext>
            </a:extLst>
          </p:cNvPr>
          <p:cNvSpPr txBox="1">
            <a:spLocks/>
          </p:cNvSpPr>
          <p:nvPr/>
        </p:nvSpPr>
        <p:spPr>
          <a:xfrm>
            <a:off x="304800" y="785891"/>
            <a:ext cx="8534400" cy="656717"/>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r>
              <a:rPr lang="en-GB" sz="900" b="1" i="0" dirty="0">
                <a:solidFill>
                  <a:srgbClr val="002C6C"/>
                </a:solidFill>
                <a:effectLst/>
                <a:latin typeface="+mj-lt"/>
              </a:rPr>
              <a:t>About the guide</a:t>
            </a:r>
          </a:p>
          <a:p>
            <a:pPr marL="98998" indent="0" algn="l">
              <a:buNone/>
            </a:pPr>
            <a:r>
              <a:rPr lang="en-US" sz="900" b="0" i="0" dirty="0">
                <a:solidFill>
                  <a:srgbClr val="002C6C"/>
                </a:solidFill>
                <a:effectLst/>
                <a:latin typeface="+mj-lt"/>
              </a:rPr>
              <a:t>This guide serves as a practical roadmap for brand owners and retailers looking to implement 2D barcodes in their operations. It is designed to help you navigate the key business questions and considerations that are essential for a successful 2D barcode implementation.</a:t>
            </a:r>
            <a:endParaRPr lang="en-GB" sz="900" b="0" i="0" dirty="0">
              <a:solidFill>
                <a:srgbClr val="002C6C"/>
              </a:solidFill>
              <a:effectLst/>
              <a:latin typeface="+mj-lt"/>
            </a:endParaRPr>
          </a:p>
        </p:txBody>
      </p:sp>
      <p:sp>
        <p:nvSpPr>
          <p:cNvPr id="25" name="Rectangle 24">
            <a:extLst>
              <a:ext uri="{FF2B5EF4-FFF2-40B4-BE49-F238E27FC236}">
                <a16:creationId xmlns:a16="http://schemas.microsoft.com/office/drawing/2014/main" id="{FCA240F9-C30F-E603-0BEF-17052AC91DFF}"/>
              </a:ext>
            </a:extLst>
          </p:cNvPr>
          <p:cNvSpPr/>
          <p:nvPr/>
        </p:nvSpPr>
        <p:spPr>
          <a:xfrm>
            <a:off x="1966" y="1"/>
            <a:ext cx="9142034" cy="699658"/>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35" name="Rounded Rectangle 93">
            <a:extLst>
              <a:ext uri="{FF2B5EF4-FFF2-40B4-BE49-F238E27FC236}">
                <a16:creationId xmlns:a16="http://schemas.microsoft.com/office/drawing/2014/main" id="{9C11CFB5-6504-123F-FFD3-142439CDBD48}"/>
              </a:ext>
            </a:extLst>
          </p:cNvPr>
          <p:cNvSpPr/>
          <p:nvPr/>
        </p:nvSpPr>
        <p:spPr>
          <a:xfrm>
            <a:off x="138210" y="121890"/>
            <a:ext cx="8564826"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Verdana"/>
                <a:ea typeface="+mn-ea"/>
                <a:cs typeface="Arial"/>
              </a:rPr>
              <a:t>How to use this guide</a:t>
            </a:r>
          </a:p>
        </p:txBody>
      </p:sp>
      <p:pic>
        <p:nvPicPr>
          <p:cNvPr id="9" name="Picture 8" descr="A black background with a black square&#10;&#10;Description automatically generated with medium confidence">
            <a:hlinkClick r:id="" action="ppaction://hlinkshowjump?jump=nextslide"/>
            <a:extLst>
              <a:ext uri="{FF2B5EF4-FFF2-40B4-BE49-F238E27FC236}">
                <a16:creationId xmlns:a16="http://schemas.microsoft.com/office/drawing/2014/main" id="{C3F9C12F-6B94-A44F-9527-BF4E9A159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779" y="4747338"/>
            <a:ext cx="194989" cy="194989"/>
          </a:xfrm>
          <a:prstGeom prst="rect">
            <a:avLst/>
          </a:prstGeom>
        </p:spPr>
      </p:pic>
      <p:pic>
        <p:nvPicPr>
          <p:cNvPr id="10" name="Picture 9" descr="A black background with a black square&#10;&#10;Description automatically generated with medium confidence">
            <a:hlinkClick r:id="" action="ppaction://hlinkshowjump?jump=previousslide"/>
            <a:extLst>
              <a:ext uri="{FF2B5EF4-FFF2-40B4-BE49-F238E27FC236}">
                <a16:creationId xmlns:a16="http://schemas.microsoft.com/office/drawing/2014/main" id="{A38AA54D-BA70-DFDA-3590-03B52D74C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053165" y="4747337"/>
            <a:ext cx="194989" cy="194989"/>
          </a:xfrm>
          <a:prstGeom prst="rect">
            <a:avLst/>
          </a:prstGeom>
        </p:spPr>
      </p:pic>
      <p:grpSp>
        <p:nvGrpSpPr>
          <p:cNvPr id="8" name="Group 7">
            <a:extLst>
              <a:ext uri="{FF2B5EF4-FFF2-40B4-BE49-F238E27FC236}">
                <a16:creationId xmlns:a16="http://schemas.microsoft.com/office/drawing/2014/main" id="{8BD440B3-C5F0-B193-B0B0-0CA3ACA25E76}"/>
              </a:ext>
            </a:extLst>
          </p:cNvPr>
          <p:cNvGrpSpPr/>
          <p:nvPr/>
        </p:nvGrpSpPr>
        <p:grpSpPr>
          <a:xfrm>
            <a:off x="304800" y="1578370"/>
            <a:ext cx="8534400" cy="3028946"/>
            <a:chOff x="304800" y="1578370"/>
            <a:chExt cx="8534400" cy="3028946"/>
          </a:xfrm>
        </p:grpSpPr>
        <p:sp>
          <p:nvSpPr>
            <p:cNvPr id="36" name="Content Placeholder 2">
              <a:extLst>
                <a:ext uri="{FF2B5EF4-FFF2-40B4-BE49-F238E27FC236}">
                  <a16:creationId xmlns:a16="http://schemas.microsoft.com/office/drawing/2014/main" id="{F1CC7079-8796-21A1-9DB4-CF5A5501387E}"/>
                </a:ext>
              </a:extLst>
            </p:cNvPr>
            <p:cNvSpPr txBox="1">
              <a:spLocks/>
            </p:cNvSpPr>
            <p:nvPr/>
          </p:nvSpPr>
          <p:spPr>
            <a:xfrm>
              <a:off x="3810000" y="1817681"/>
              <a:ext cx="5029198" cy="2789635"/>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900" b="0" i="0" dirty="0">
                <a:solidFill>
                  <a:srgbClr val="002C6C"/>
                </a:solidFill>
                <a:effectLst/>
                <a:latin typeface="+mj-lt"/>
              </a:endParaRPr>
            </a:p>
          </p:txBody>
        </p:sp>
        <p:pic>
          <p:nvPicPr>
            <p:cNvPr id="5" name="Picture 4">
              <a:extLst>
                <a:ext uri="{FF2B5EF4-FFF2-40B4-BE49-F238E27FC236}">
                  <a16:creationId xmlns:a16="http://schemas.microsoft.com/office/drawing/2014/main" id="{EE375EA3-A446-F614-42DF-7118C5410462}"/>
                </a:ext>
              </a:extLst>
            </p:cNvPr>
            <p:cNvPicPr>
              <a:picLocks noChangeAspect="1"/>
            </p:cNvPicPr>
            <p:nvPr/>
          </p:nvPicPr>
          <p:blipFill>
            <a:blip r:embed="rId4"/>
            <a:stretch>
              <a:fillRect/>
            </a:stretch>
          </p:blipFill>
          <p:spPr>
            <a:xfrm>
              <a:off x="3972035" y="2246609"/>
              <a:ext cx="3283200" cy="1846800"/>
            </a:xfrm>
            <a:prstGeom prst="rect">
              <a:avLst/>
            </a:prstGeom>
            <a:ln>
              <a:solidFill>
                <a:srgbClr val="454545"/>
              </a:solidFill>
            </a:ln>
          </p:spPr>
        </p:pic>
        <p:sp>
          <p:nvSpPr>
            <p:cNvPr id="4" name="Content Placeholder 2">
              <a:extLst>
                <a:ext uri="{FF2B5EF4-FFF2-40B4-BE49-F238E27FC236}">
                  <a16:creationId xmlns:a16="http://schemas.microsoft.com/office/drawing/2014/main" id="{BF0BDEB8-FB79-C23A-556E-23769E884D68}"/>
                </a:ext>
              </a:extLst>
            </p:cNvPr>
            <p:cNvSpPr txBox="1">
              <a:spLocks/>
            </p:cNvSpPr>
            <p:nvPr/>
          </p:nvSpPr>
          <p:spPr>
            <a:xfrm>
              <a:off x="304800" y="1578370"/>
              <a:ext cx="8534400" cy="194989"/>
            </a:xfrm>
            <a:prstGeom prst="rect">
              <a:avLst/>
            </a:prstGeom>
            <a:solidFill>
              <a:schemeClr val="bg1">
                <a:alpha val="50196"/>
              </a:scheme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r>
                <a:rPr lang="en-GB" sz="900" b="1" dirty="0">
                  <a:solidFill>
                    <a:srgbClr val="002C6C"/>
                  </a:solidFill>
                  <a:latin typeface="+mj-lt"/>
                </a:rPr>
                <a:t>How to navigate</a:t>
              </a:r>
              <a:endParaRPr lang="en-GB" sz="900" b="1" i="0" dirty="0">
                <a:solidFill>
                  <a:srgbClr val="002C6C"/>
                </a:solidFill>
                <a:effectLst/>
                <a:latin typeface="+mj-lt"/>
              </a:endParaRPr>
            </a:p>
          </p:txBody>
        </p:sp>
        <p:sp>
          <p:nvSpPr>
            <p:cNvPr id="11" name="Content Placeholder 2">
              <a:extLst>
                <a:ext uri="{FF2B5EF4-FFF2-40B4-BE49-F238E27FC236}">
                  <a16:creationId xmlns:a16="http://schemas.microsoft.com/office/drawing/2014/main" id="{7EE3EEE5-6012-16E3-BFDB-E377C3C2B2FE}"/>
                </a:ext>
              </a:extLst>
            </p:cNvPr>
            <p:cNvSpPr txBox="1">
              <a:spLocks/>
            </p:cNvSpPr>
            <p:nvPr/>
          </p:nvSpPr>
          <p:spPr>
            <a:xfrm>
              <a:off x="304802" y="1821710"/>
              <a:ext cx="3428998" cy="1360236"/>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900" b="0" i="0" dirty="0">
                <a:solidFill>
                  <a:srgbClr val="002C6C"/>
                </a:solidFill>
                <a:effectLst/>
                <a:latin typeface="+mj-lt"/>
              </a:endParaRPr>
            </a:p>
          </p:txBody>
        </p:sp>
        <p:sp>
          <p:nvSpPr>
            <p:cNvPr id="7" name="TextBox 6">
              <a:extLst>
                <a:ext uri="{FF2B5EF4-FFF2-40B4-BE49-F238E27FC236}">
                  <a16:creationId xmlns:a16="http://schemas.microsoft.com/office/drawing/2014/main" id="{08700FEF-11E2-CFB5-622C-A5E81DC0A7CD}"/>
                </a:ext>
              </a:extLst>
            </p:cNvPr>
            <p:cNvSpPr txBox="1"/>
            <p:nvPr/>
          </p:nvSpPr>
          <p:spPr>
            <a:xfrm>
              <a:off x="440964" y="2328165"/>
              <a:ext cx="1112010" cy="661720"/>
            </a:xfrm>
            <a:prstGeom prst="rect">
              <a:avLst/>
            </a:prstGeom>
            <a:noFill/>
          </p:spPr>
          <p:txBody>
            <a:bodyPr wrap="square" lIns="0" rIns="0">
              <a:spAutoFit/>
            </a:bodyPr>
            <a:lstStyle/>
            <a:p>
              <a:pPr algn="ctr"/>
              <a:r>
                <a:rPr lang="en-US" sz="800" b="1">
                  <a:solidFill>
                    <a:schemeClr val="accent1"/>
                  </a:solidFill>
                </a:rPr>
                <a:t>Tell us about yourself</a:t>
              </a:r>
            </a:p>
            <a:p>
              <a:pPr algn="ctr"/>
              <a:r>
                <a:rPr lang="en-US" sz="700">
                  <a:solidFill>
                    <a:srgbClr val="002C6C"/>
                  </a:solidFill>
                </a:rPr>
                <a:t>Start by defining your role and primary use case</a:t>
              </a:r>
              <a:endParaRPr lang="en-GB" sz="700">
                <a:solidFill>
                  <a:srgbClr val="002C6C"/>
                </a:solidFill>
              </a:endParaRPr>
            </a:p>
          </p:txBody>
        </p:sp>
        <p:sp>
          <p:nvSpPr>
            <p:cNvPr id="26" name="Oval 25">
              <a:extLst>
                <a:ext uri="{FF2B5EF4-FFF2-40B4-BE49-F238E27FC236}">
                  <a16:creationId xmlns:a16="http://schemas.microsoft.com/office/drawing/2014/main" id="{A6777EFA-59B6-EE38-5A9F-FDBC86E21BFE}"/>
                </a:ext>
              </a:extLst>
            </p:cNvPr>
            <p:cNvSpPr/>
            <p:nvPr/>
          </p:nvSpPr>
          <p:spPr>
            <a:xfrm>
              <a:off x="839839" y="1959040"/>
              <a:ext cx="314260" cy="314259"/>
            </a:xfrm>
            <a:prstGeom prst="ellipse">
              <a:avLst/>
            </a:prstGeom>
            <a:solidFill>
              <a:srgbClr val="002C6C"/>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a:t>1</a:t>
              </a:r>
            </a:p>
          </p:txBody>
        </p:sp>
        <p:sp>
          <p:nvSpPr>
            <p:cNvPr id="22" name="Content Placeholder 2">
              <a:extLst>
                <a:ext uri="{FF2B5EF4-FFF2-40B4-BE49-F238E27FC236}">
                  <a16:creationId xmlns:a16="http://schemas.microsoft.com/office/drawing/2014/main" id="{D037CD1D-7C36-84FA-E29F-C0360AEEC825}"/>
                </a:ext>
              </a:extLst>
            </p:cNvPr>
            <p:cNvSpPr txBox="1">
              <a:spLocks/>
            </p:cNvSpPr>
            <p:nvPr/>
          </p:nvSpPr>
          <p:spPr>
            <a:xfrm>
              <a:off x="304800" y="3247080"/>
              <a:ext cx="3428998" cy="1360236"/>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900" b="0" i="0" dirty="0">
                <a:solidFill>
                  <a:srgbClr val="002C6C"/>
                </a:solidFill>
                <a:effectLst/>
                <a:latin typeface="+mj-lt"/>
              </a:endParaRPr>
            </a:p>
          </p:txBody>
        </p:sp>
        <p:pic>
          <p:nvPicPr>
            <p:cNvPr id="18" name="Picture 17">
              <a:extLst>
                <a:ext uri="{FF2B5EF4-FFF2-40B4-BE49-F238E27FC236}">
                  <a16:creationId xmlns:a16="http://schemas.microsoft.com/office/drawing/2014/main" id="{CB4C0FFD-7916-121E-8678-BF168291AAA1}"/>
                </a:ext>
              </a:extLst>
            </p:cNvPr>
            <p:cNvPicPr>
              <a:picLocks noChangeAspect="1"/>
            </p:cNvPicPr>
            <p:nvPr/>
          </p:nvPicPr>
          <p:blipFill>
            <a:blip r:embed="rId5"/>
            <a:stretch>
              <a:fillRect/>
            </a:stretch>
          </p:blipFill>
          <p:spPr>
            <a:xfrm>
              <a:off x="1677638" y="3387198"/>
              <a:ext cx="1920000" cy="1080000"/>
            </a:xfrm>
            <a:prstGeom prst="rect">
              <a:avLst/>
            </a:prstGeom>
            <a:ln>
              <a:solidFill>
                <a:schemeClr val="tx1"/>
              </a:solidFill>
            </a:ln>
          </p:spPr>
        </p:pic>
        <p:sp>
          <p:nvSpPr>
            <p:cNvPr id="28" name="TextBox 27">
              <a:extLst>
                <a:ext uri="{FF2B5EF4-FFF2-40B4-BE49-F238E27FC236}">
                  <a16:creationId xmlns:a16="http://schemas.microsoft.com/office/drawing/2014/main" id="{4586F034-533B-E8DD-022C-EE69171DCC27}"/>
                </a:ext>
              </a:extLst>
            </p:cNvPr>
            <p:cNvSpPr txBox="1"/>
            <p:nvPr/>
          </p:nvSpPr>
          <p:spPr>
            <a:xfrm>
              <a:off x="440964" y="3648330"/>
              <a:ext cx="1112010" cy="646331"/>
            </a:xfrm>
            <a:prstGeom prst="rect">
              <a:avLst/>
            </a:prstGeom>
            <a:noFill/>
          </p:spPr>
          <p:txBody>
            <a:bodyPr wrap="square" lIns="0" rIns="0">
              <a:spAutoFit/>
            </a:bodyPr>
            <a:lstStyle/>
            <a:p>
              <a:pPr algn="ctr"/>
              <a:r>
                <a:rPr lang="en-US" sz="800" b="1">
                  <a:solidFill>
                    <a:schemeClr val="accent1"/>
                  </a:solidFill>
                </a:rPr>
                <a:t>See the big picture</a:t>
              </a:r>
            </a:p>
            <a:p>
              <a:pPr algn="ctr"/>
              <a:r>
                <a:rPr lang="en-US" sz="700">
                  <a:solidFill>
                    <a:srgbClr val="002C6C"/>
                  </a:solidFill>
                </a:rPr>
                <a:t>Get a comprehensive overview of the key implementation steps involved</a:t>
              </a:r>
              <a:endParaRPr lang="en-GB" sz="700">
                <a:solidFill>
                  <a:srgbClr val="002C6C"/>
                </a:solidFill>
              </a:endParaRPr>
            </a:p>
          </p:txBody>
        </p:sp>
        <p:sp>
          <p:nvSpPr>
            <p:cNvPr id="33" name="Oval 32">
              <a:extLst>
                <a:ext uri="{FF2B5EF4-FFF2-40B4-BE49-F238E27FC236}">
                  <a16:creationId xmlns:a16="http://schemas.microsoft.com/office/drawing/2014/main" id="{DDBE1529-C251-7332-A6C8-3D1B35E287E6}"/>
                </a:ext>
              </a:extLst>
            </p:cNvPr>
            <p:cNvSpPr/>
            <p:nvPr/>
          </p:nvSpPr>
          <p:spPr>
            <a:xfrm>
              <a:off x="839839" y="3328904"/>
              <a:ext cx="314260" cy="314259"/>
            </a:xfrm>
            <a:prstGeom prst="ellipse">
              <a:avLst/>
            </a:prstGeom>
            <a:solidFill>
              <a:srgbClr val="002C6C"/>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a:t>2</a:t>
              </a:r>
            </a:p>
          </p:txBody>
        </p:sp>
        <p:grpSp>
          <p:nvGrpSpPr>
            <p:cNvPr id="83" name="Group 82">
              <a:extLst>
                <a:ext uri="{FF2B5EF4-FFF2-40B4-BE49-F238E27FC236}">
                  <a16:creationId xmlns:a16="http://schemas.microsoft.com/office/drawing/2014/main" id="{4EFF8149-2725-B7B6-B7A7-8414C07019E5}"/>
                </a:ext>
              </a:extLst>
            </p:cNvPr>
            <p:cNvGrpSpPr/>
            <p:nvPr/>
          </p:nvGrpSpPr>
          <p:grpSpPr>
            <a:xfrm>
              <a:off x="7391397" y="2704770"/>
              <a:ext cx="1311639" cy="1015456"/>
              <a:chOff x="7391397" y="1959040"/>
              <a:chExt cx="1311639" cy="1015456"/>
            </a:xfrm>
          </p:grpSpPr>
          <p:sp>
            <p:nvSpPr>
              <p:cNvPr id="39" name="TextBox 38">
                <a:extLst>
                  <a:ext uri="{FF2B5EF4-FFF2-40B4-BE49-F238E27FC236}">
                    <a16:creationId xmlns:a16="http://schemas.microsoft.com/office/drawing/2014/main" id="{B8529432-93D5-4006-B5D2-E78AEFE15F17}"/>
                  </a:ext>
                </a:extLst>
              </p:cNvPr>
              <p:cNvSpPr txBox="1"/>
              <p:nvPr/>
            </p:nvSpPr>
            <p:spPr>
              <a:xfrm>
                <a:off x="7391397" y="2328165"/>
                <a:ext cx="1311639" cy="646331"/>
              </a:xfrm>
              <a:prstGeom prst="rect">
                <a:avLst/>
              </a:prstGeom>
              <a:noFill/>
            </p:spPr>
            <p:txBody>
              <a:bodyPr wrap="square" lIns="0" rIns="0">
                <a:spAutoFit/>
              </a:bodyPr>
              <a:lstStyle/>
              <a:p>
                <a:pPr algn="ctr"/>
                <a:r>
                  <a:rPr lang="en-US" sz="800" b="1" dirty="0">
                    <a:solidFill>
                      <a:schemeClr val="accent1"/>
                    </a:solidFill>
                  </a:rPr>
                  <a:t>Dive deeper</a:t>
                </a:r>
              </a:p>
              <a:p>
                <a:pPr algn="ctr"/>
                <a:r>
                  <a:rPr lang="en-US" sz="700" dirty="0">
                    <a:solidFill>
                      <a:srgbClr val="002C6C"/>
                    </a:solidFill>
                  </a:rPr>
                  <a:t>Each step includes key considerations, links to GS1 documentation and sector-specific watch-outs.</a:t>
                </a:r>
                <a:endParaRPr lang="en-GB" sz="700" dirty="0">
                  <a:solidFill>
                    <a:srgbClr val="002C6C"/>
                  </a:solidFill>
                </a:endParaRPr>
              </a:p>
            </p:txBody>
          </p:sp>
          <p:sp>
            <p:nvSpPr>
              <p:cNvPr id="12" name="Oval 39">
                <a:extLst>
                  <a:ext uri="{FF2B5EF4-FFF2-40B4-BE49-F238E27FC236}">
                    <a16:creationId xmlns:a16="http://schemas.microsoft.com/office/drawing/2014/main" id="{49911C0D-FF57-3E00-E5C3-47AC7C86BB8C}"/>
                  </a:ext>
                </a:extLst>
              </p:cNvPr>
              <p:cNvSpPr/>
              <p:nvPr/>
            </p:nvSpPr>
            <p:spPr>
              <a:xfrm>
                <a:off x="7890087" y="1959040"/>
                <a:ext cx="314260" cy="314259"/>
              </a:xfrm>
              <a:prstGeom prst="ellipse">
                <a:avLst/>
              </a:prstGeom>
              <a:solidFill>
                <a:srgbClr val="002C6C"/>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a:t>3</a:t>
                </a:r>
              </a:p>
            </p:txBody>
          </p:sp>
        </p:grpSp>
        <p:sp>
          <p:nvSpPr>
            <p:cNvPr id="23" name="Rectangle 22">
              <a:extLst>
                <a:ext uri="{FF2B5EF4-FFF2-40B4-BE49-F238E27FC236}">
                  <a16:creationId xmlns:a16="http://schemas.microsoft.com/office/drawing/2014/main" id="{77684001-70F2-7179-8FB6-5AFDD44336CF}"/>
                </a:ext>
              </a:extLst>
            </p:cNvPr>
            <p:cNvSpPr/>
            <p:nvPr/>
          </p:nvSpPr>
          <p:spPr>
            <a:xfrm>
              <a:off x="6413160" y="2773426"/>
              <a:ext cx="174442" cy="216457"/>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2616BA0-27DA-9593-457F-768FD8F245CA}"/>
                </a:ext>
              </a:extLst>
            </p:cNvPr>
            <p:cNvSpPr/>
            <p:nvPr/>
          </p:nvSpPr>
          <p:spPr>
            <a:xfrm>
              <a:off x="6210365" y="2707452"/>
              <a:ext cx="485159" cy="236023"/>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035CB47-20B4-33C2-A78D-22C5A48F9CC2}"/>
                </a:ext>
              </a:extLst>
            </p:cNvPr>
            <p:cNvSpPr txBox="1"/>
            <p:nvPr/>
          </p:nvSpPr>
          <p:spPr>
            <a:xfrm>
              <a:off x="5929574" y="2924953"/>
              <a:ext cx="309379" cy="300082"/>
            </a:xfrm>
            <a:prstGeom prst="rect">
              <a:avLst/>
            </a:prstGeom>
            <a:noFill/>
          </p:spPr>
          <p:txBody>
            <a:bodyPr wrap="square" rtlCol="0">
              <a:spAutoFit/>
            </a:bodyPr>
            <a:lstStyle/>
            <a:p>
              <a:r>
                <a:rPr lang="en-US"/>
                <a:t> </a:t>
              </a:r>
            </a:p>
          </p:txBody>
        </p:sp>
        <p:pic>
          <p:nvPicPr>
            <p:cNvPr id="30" name="Picture 29">
              <a:extLst>
                <a:ext uri="{FF2B5EF4-FFF2-40B4-BE49-F238E27FC236}">
                  <a16:creationId xmlns:a16="http://schemas.microsoft.com/office/drawing/2014/main" id="{58D876CC-6EBB-C31A-7343-8DCAEEC78330}"/>
                </a:ext>
              </a:extLst>
            </p:cNvPr>
            <p:cNvPicPr>
              <a:picLocks noChangeAspect="1"/>
            </p:cNvPicPr>
            <p:nvPr/>
          </p:nvPicPr>
          <p:blipFill>
            <a:blip r:embed="rId6"/>
            <a:stretch>
              <a:fillRect/>
            </a:stretch>
          </p:blipFill>
          <p:spPr>
            <a:xfrm>
              <a:off x="1677638" y="1980454"/>
              <a:ext cx="1920000" cy="1080000"/>
            </a:xfrm>
            <a:prstGeom prst="rect">
              <a:avLst/>
            </a:prstGeom>
            <a:ln>
              <a:solidFill>
                <a:schemeClr val="tx1"/>
              </a:solidFill>
            </a:ln>
          </p:spPr>
        </p:pic>
        <p:sp>
          <p:nvSpPr>
            <p:cNvPr id="6" name="TextBox 5">
              <a:extLst>
                <a:ext uri="{FF2B5EF4-FFF2-40B4-BE49-F238E27FC236}">
                  <a16:creationId xmlns:a16="http://schemas.microsoft.com/office/drawing/2014/main" id="{A11468C5-4518-E284-88E8-3A67952A69BF}"/>
                </a:ext>
              </a:extLst>
            </p:cNvPr>
            <p:cNvSpPr txBox="1"/>
            <p:nvPr/>
          </p:nvSpPr>
          <p:spPr>
            <a:xfrm>
              <a:off x="3868280" y="4397892"/>
              <a:ext cx="3610552" cy="184666"/>
            </a:xfrm>
            <a:prstGeom prst="rect">
              <a:avLst/>
            </a:prstGeom>
            <a:noFill/>
          </p:spPr>
          <p:txBody>
            <a:bodyPr wrap="square" rtlCol="0">
              <a:spAutoFit/>
            </a:bodyPr>
            <a:lstStyle/>
            <a:p>
              <a:r>
                <a:rPr lang="en-US" sz="600"/>
                <a:t>Contact your </a:t>
              </a:r>
              <a:r>
                <a:rPr lang="en-US" sz="600">
                  <a:hlinkClick r:id="rId7"/>
                </a:rPr>
                <a:t>local GS1 office </a:t>
              </a:r>
              <a:r>
                <a:rPr lang="en-US" sz="600"/>
                <a:t>if you require support with navigating the document</a:t>
              </a:r>
            </a:p>
          </p:txBody>
        </p:sp>
        <p:sp>
          <p:nvSpPr>
            <p:cNvPr id="37" name="Speech Bubble: Rectangle 35">
              <a:extLst>
                <a:ext uri="{FF2B5EF4-FFF2-40B4-BE49-F238E27FC236}">
                  <a16:creationId xmlns:a16="http://schemas.microsoft.com/office/drawing/2014/main" id="{172E63BA-2121-6712-5175-CE8FB4ED9304}"/>
                </a:ext>
              </a:extLst>
            </p:cNvPr>
            <p:cNvSpPr/>
            <p:nvPr/>
          </p:nvSpPr>
          <p:spPr>
            <a:xfrm>
              <a:off x="3972035" y="1920306"/>
              <a:ext cx="786718" cy="221892"/>
            </a:xfrm>
            <a:prstGeom prst="rect">
              <a:avLst/>
            </a:prstGeom>
            <a:solidFill>
              <a:schemeClr val="bg1">
                <a:lumMod val="95000"/>
              </a:schemeClr>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chemeClr val="tx2"/>
                  </a:solidFill>
                </a:rPr>
                <a:t>Steps navigation</a:t>
              </a:r>
            </a:p>
          </p:txBody>
        </p:sp>
        <p:sp>
          <p:nvSpPr>
            <p:cNvPr id="40" name="Speech Bubble: Rectangle 35">
              <a:extLst>
                <a:ext uri="{FF2B5EF4-FFF2-40B4-BE49-F238E27FC236}">
                  <a16:creationId xmlns:a16="http://schemas.microsoft.com/office/drawing/2014/main" id="{B3B419BC-B7D2-1B7B-3B47-0529093656C3}"/>
                </a:ext>
              </a:extLst>
            </p:cNvPr>
            <p:cNvSpPr/>
            <p:nvPr/>
          </p:nvSpPr>
          <p:spPr>
            <a:xfrm>
              <a:off x="5053197" y="1920306"/>
              <a:ext cx="786718" cy="221892"/>
            </a:xfrm>
            <a:prstGeom prst="rect">
              <a:avLst/>
            </a:prstGeom>
            <a:solidFill>
              <a:schemeClr val="bg1">
                <a:lumMod val="95000"/>
              </a:schemeClr>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550" dirty="0">
                  <a:solidFill>
                    <a:schemeClr val="tx2"/>
                  </a:solidFill>
                </a:rPr>
                <a:t>Return to the start of the guide</a:t>
              </a:r>
            </a:p>
          </p:txBody>
        </p:sp>
        <p:sp>
          <p:nvSpPr>
            <p:cNvPr id="41" name="Speech Bubble: Rectangle 35">
              <a:extLst>
                <a:ext uri="{FF2B5EF4-FFF2-40B4-BE49-F238E27FC236}">
                  <a16:creationId xmlns:a16="http://schemas.microsoft.com/office/drawing/2014/main" id="{331C98D1-1EC8-67C3-CEE9-D6A7CC788FFB}"/>
                </a:ext>
              </a:extLst>
            </p:cNvPr>
            <p:cNvSpPr/>
            <p:nvPr/>
          </p:nvSpPr>
          <p:spPr>
            <a:xfrm>
              <a:off x="7255235" y="1920306"/>
              <a:ext cx="890596" cy="221892"/>
            </a:xfrm>
            <a:prstGeom prst="rect">
              <a:avLst/>
            </a:prstGeom>
            <a:solidFill>
              <a:schemeClr val="bg1">
                <a:lumMod val="95000"/>
              </a:schemeClr>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a:solidFill>
                    <a:schemeClr val="tx2"/>
                  </a:solidFill>
                </a:rPr>
                <a:t>Previous/next step</a:t>
              </a:r>
            </a:p>
          </p:txBody>
        </p:sp>
        <p:sp>
          <p:nvSpPr>
            <p:cNvPr id="42" name="Speech Bubble: Rectangle 35">
              <a:extLst>
                <a:ext uri="{FF2B5EF4-FFF2-40B4-BE49-F238E27FC236}">
                  <a16:creationId xmlns:a16="http://schemas.microsoft.com/office/drawing/2014/main" id="{645F234F-9DEE-6817-7F27-D2FBE973AEC5}"/>
                </a:ext>
              </a:extLst>
            </p:cNvPr>
            <p:cNvSpPr/>
            <p:nvPr/>
          </p:nvSpPr>
          <p:spPr>
            <a:xfrm>
              <a:off x="3972035" y="4145414"/>
              <a:ext cx="1032195" cy="221892"/>
            </a:xfrm>
            <a:prstGeom prst="rect">
              <a:avLst/>
            </a:prstGeom>
            <a:solidFill>
              <a:schemeClr val="bg1">
                <a:lumMod val="95000"/>
              </a:schemeClr>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a:solidFill>
                    <a:schemeClr val="tx2"/>
                  </a:solidFill>
                </a:rPr>
                <a:t>Sector-specific examples</a:t>
              </a:r>
            </a:p>
          </p:txBody>
        </p:sp>
        <p:sp>
          <p:nvSpPr>
            <p:cNvPr id="45" name="Speech Bubble: Rectangle 35">
              <a:extLst>
                <a:ext uri="{FF2B5EF4-FFF2-40B4-BE49-F238E27FC236}">
                  <a16:creationId xmlns:a16="http://schemas.microsoft.com/office/drawing/2014/main" id="{89EFA28D-0410-B9FD-7B78-D51E5A44DC3D}"/>
                </a:ext>
              </a:extLst>
            </p:cNvPr>
            <p:cNvSpPr/>
            <p:nvPr/>
          </p:nvSpPr>
          <p:spPr>
            <a:xfrm>
              <a:off x="5992760" y="4145414"/>
              <a:ext cx="1032195" cy="221892"/>
            </a:xfrm>
            <a:prstGeom prst="rect">
              <a:avLst/>
            </a:prstGeom>
            <a:solidFill>
              <a:schemeClr val="bg1">
                <a:lumMod val="95000"/>
              </a:schemeClr>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a:solidFill>
                    <a:schemeClr val="tx2"/>
                  </a:solidFill>
                </a:rPr>
                <a:t>Clickable link to more detailed information</a:t>
              </a:r>
            </a:p>
          </p:txBody>
        </p:sp>
        <p:cxnSp>
          <p:nvCxnSpPr>
            <p:cNvPr id="48" name="Straight Connector 32">
              <a:extLst>
                <a:ext uri="{FF2B5EF4-FFF2-40B4-BE49-F238E27FC236}">
                  <a16:creationId xmlns:a16="http://schemas.microsoft.com/office/drawing/2014/main" id="{0FE31AEA-4571-478D-4F61-711A955FA5F3}"/>
                </a:ext>
              </a:extLst>
            </p:cNvPr>
            <p:cNvCxnSpPr>
              <a:cxnSpLocks/>
            </p:cNvCxnSpPr>
            <p:nvPr/>
          </p:nvCxnSpPr>
          <p:spPr>
            <a:xfrm>
              <a:off x="4043331" y="2138987"/>
              <a:ext cx="0" cy="490747"/>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A2E9694B-9365-BB83-BAC3-A9700F7962C5}"/>
                </a:ext>
              </a:extLst>
            </p:cNvPr>
            <p:cNvCxnSpPr>
              <a:cxnSpLocks/>
              <a:stCxn id="40" idx="2"/>
            </p:cNvCxnSpPr>
            <p:nvPr/>
          </p:nvCxnSpPr>
          <p:spPr>
            <a:xfrm rot="16200000" flipH="1">
              <a:off x="5787944" y="1800810"/>
              <a:ext cx="260770" cy="943546"/>
            </a:xfrm>
            <a:prstGeom prst="bentConnector2">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17C8E6CA-FC28-0B69-B426-B335AD6F84A5}"/>
                </a:ext>
              </a:extLst>
            </p:cNvPr>
            <p:cNvCxnSpPr>
              <a:cxnSpLocks/>
              <a:stCxn id="41" idx="1"/>
            </p:cNvCxnSpPr>
            <p:nvPr/>
          </p:nvCxnSpPr>
          <p:spPr>
            <a:xfrm rot="10800000" flipV="1">
              <a:off x="7205137" y="2031251"/>
              <a:ext cx="50098" cy="353107"/>
            </a:xfrm>
            <a:prstGeom prst="bentConnector2">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2">
              <a:extLst>
                <a:ext uri="{FF2B5EF4-FFF2-40B4-BE49-F238E27FC236}">
                  <a16:creationId xmlns:a16="http://schemas.microsoft.com/office/drawing/2014/main" id="{B1385E79-D7EE-3BA7-76DA-BC4501A3CC08}"/>
                </a:ext>
              </a:extLst>
            </p:cNvPr>
            <p:cNvCxnSpPr>
              <a:cxnSpLocks/>
            </p:cNvCxnSpPr>
            <p:nvPr/>
          </p:nvCxnSpPr>
          <p:spPr>
            <a:xfrm rot="5400000" flipH="1" flipV="1">
              <a:off x="3832353" y="3918330"/>
              <a:ext cx="437738" cy="3"/>
            </a:xfrm>
            <a:prstGeom prst="bentConnector3">
              <a:avLst>
                <a:gd name="adj1" fmla="val 50000"/>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160B6B4B-28DF-BEB9-A117-2156EA588D42}"/>
                </a:ext>
              </a:extLst>
            </p:cNvPr>
            <p:cNvCxnSpPr>
              <a:cxnSpLocks/>
              <a:stCxn id="45" idx="0"/>
            </p:cNvCxnSpPr>
            <p:nvPr/>
          </p:nvCxnSpPr>
          <p:spPr>
            <a:xfrm rot="16200000" flipV="1">
              <a:off x="5473793" y="3110348"/>
              <a:ext cx="878847" cy="1191285"/>
            </a:xfrm>
            <a:prstGeom prst="bentConnector2">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6" name="Speech Bubble: Rectangle 35">
              <a:extLst>
                <a:ext uri="{FF2B5EF4-FFF2-40B4-BE49-F238E27FC236}">
                  <a16:creationId xmlns:a16="http://schemas.microsoft.com/office/drawing/2014/main" id="{41330AA9-54BD-8FC4-158C-636C82D163C0}"/>
                </a:ext>
              </a:extLst>
            </p:cNvPr>
            <p:cNvSpPr/>
            <p:nvPr/>
          </p:nvSpPr>
          <p:spPr>
            <a:xfrm>
              <a:off x="6052179" y="1920306"/>
              <a:ext cx="890596" cy="221892"/>
            </a:xfrm>
            <a:prstGeom prst="rect">
              <a:avLst/>
            </a:prstGeom>
            <a:solidFill>
              <a:schemeClr val="bg1">
                <a:lumMod val="95000"/>
              </a:schemeClr>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chemeClr val="tx2"/>
                  </a:solidFill>
                </a:rPr>
                <a:t>Back to steps overview</a:t>
              </a:r>
            </a:p>
          </p:txBody>
        </p:sp>
        <p:cxnSp>
          <p:nvCxnSpPr>
            <p:cNvPr id="17" name="Connector: Elbow 16">
              <a:extLst>
                <a:ext uri="{FF2B5EF4-FFF2-40B4-BE49-F238E27FC236}">
                  <a16:creationId xmlns:a16="http://schemas.microsoft.com/office/drawing/2014/main" id="{1E7440B2-3986-CA3F-A260-D62334B686C2}"/>
                </a:ext>
              </a:extLst>
            </p:cNvPr>
            <p:cNvCxnSpPr>
              <a:cxnSpLocks/>
              <a:stCxn id="16" idx="2"/>
            </p:cNvCxnSpPr>
            <p:nvPr/>
          </p:nvCxnSpPr>
          <p:spPr>
            <a:xfrm rot="16200000" flipH="1">
              <a:off x="6533773" y="2105902"/>
              <a:ext cx="144205" cy="216796"/>
            </a:xfrm>
            <a:prstGeom prst="bentConnector2">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1407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2" y="2472006"/>
            <a:ext cx="8379428" cy="193405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Reporting 2D pilots and sharing learnings</a:t>
            </a:r>
            <a:br>
              <a:rPr lang="en-US" sz="900" b="1" dirty="0">
                <a:solidFill>
                  <a:srgbClr val="002C6C"/>
                </a:solidFill>
                <a:latin typeface="Verdana Pro" panose="020B0604030504040204" pitchFamily="34" charset="0"/>
                <a:cs typeface="Verdana Pro Semibold" panose="020F0502020204030204" pitchFamily="34" charset="0"/>
              </a:rPr>
            </a:b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3"/>
              </a:rPr>
              <a:t>2D Pilot Toolkit – storytelling template</a:t>
            </a:r>
            <a:r>
              <a:rPr lang="en-US" sz="900" dirty="0">
                <a:solidFill>
                  <a:srgbClr val="002C6C"/>
                </a:solidFill>
                <a:latin typeface="Verdana Pro" panose="020B0604030504040204" pitchFamily="34" charset="0"/>
                <a:cs typeface="Verdana Pro Semibold" panose="020F0502020204030204" pitchFamily="34" charset="0"/>
              </a:rPr>
              <a:t> for all necessary details</a:t>
            </a:r>
          </a:p>
          <a:p>
            <a:pPr marL="449263" indent="-376238">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GS1 offers additional options to share your story such as through global events, webinars, </a:t>
            </a:r>
            <a:br>
              <a:rPr lang="en-US" sz="900" b="1" dirty="0">
                <a:solidFill>
                  <a:srgbClr val="002C6C"/>
                </a:solidFill>
                <a:latin typeface="Verdana Pro" panose="020B0604030504040204" pitchFamily="34" charset="0"/>
                <a:cs typeface="Verdana Pro Semibold" panose="020F0502020204030204" pitchFamily="34" charset="0"/>
              </a:rPr>
            </a:br>
            <a:r>
              <a:rPr lang="en-US" sz="900" b="1" dirty="0">
                <a:solidFill>
                  <a:srgbClr val="002C6C"/>
                </a:solidFill>
                <a:latin typeface="Verdana Pro" panose="020B0604030504040204" pitchFamily="34" charset="0"/>
                <a:cs typeface="Verdana Pro Semibold" panose="020F0502020204030204" pitchFamily="34" charset="0"/>
                <a:hlinkClick r:id="rId4"/>
              </a:rPr>
              <a:t>engaging with your local MO</a:t>
            </a:r>
            <a:r>
              <a:rPr lang="en-US" sz="900" b="1" dirty="0">
                <a:solidFill>
                  <a:srgbClr val="002C6C"/>
                </a:solidFill>
                <a:latin typeface="Verdana Pro" panose="020B0604030504040204" pitchFamily="34" charset="0"/>
                <a:cs typeface="Verdana Pro Semibold" panose="020F0502020204030204" pitchFamily="34" charset="0"/>
              </a:rPr>
              <a:t>, videos, etc.</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rPr>
              <a:t>Note: After finishing the process for a use case, consider continuing with other use cases to further </a:t>
            </a:r>
            <a:r>
              <a:rPr lang="en-US" sz="900" dirty="0" err="1">
                <a:solidFill>
                  <a:srgbClr val="002C6C"/>
                </a:solidFill>
                <a:latin typeface="Verdana Pro" panose="020B0604030504040204" pitchFamily="34" charset="0"/>
                <a:cs typeface="Verdana Pro Semibold" panose="020F0502020204030204" pitchFamily="34" charset="0"/>
              </a:rPr>
              <a:t>realise</a:t>
            </a:r>
            <a:r>
              <a:rPr lang="en-US" sz="900" dirty="0">
                <a:solidFill>
                  <a:srgbClr val="002C6C"/>
                </a:solidFill>
                <a:latin typeface="Verdana Pro" panose="020B0604030504040204" pitchFamily="34" charset="0"/>
                <a:cs typeface="Verdana Pro Semibold" panose="020F0502020204030204" pitchFamily="34" charset="0"/>
              </a:rPr>
              <a:t> the added value of 2D barcodes, use the home button above to review additional implementation paths. </a:t>
            </a:r>
          </a:p>
          <a:p>
            <a:pPr marL="538163"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30</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8</a:t>
            </a:r>
            <a:r>
              <a:rPr lang="en-US" sz="1400" dirty="0">
                <a:latin typeface="Verdana Pro" panose="020B0704030504040204" pitchFamily="34" charset="0"/>
              </a:rPr>
              <a:t> – Track and share results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8.2</a:t>
            </a:r>
            <a:r>
              <a:rPr lang="en-US" sz="1400" dirty="0">
                <a:latin typeface="Verdana Pro" panose="020B0704030504040204" pitchFamily="34" charset="0"/>
              </a:rPr>
              <a:t> – Share your 2D story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C6C"/>
                </a:solidFill>
                <a:latin typeface="Verdana Pro" panose="020B0604030504040204" pitchFamily="34" charset="0"/>
                <a:cs typeface="Verdana Pro Semibold" panose="020F0502020204030204" pitchFamily="34" charset="0"/>
              </a:rPr>
              <a:t>Why</a:t>
            </a:r>
            <a:r>
              <a:rPr lang="en-US" sz="1100">
                <a:solidFill>
                  <a:srgbClr val="002C6C"/>
                </a:solidFill>
                <a:latin typeface="Verdana Pro" panose="020B0604030504040204" pitchFamily="34" charset="0"/>
                <a:cs typeface="Verdana Pro Semibold" panose="020F0502020204030204" pitchFamily="34" charset="0"/>
              </a:rPr>
              <a:t> - </a:t>
            </a:r>
            <a:r>
              <a:rPr lang="en-US" sz="1000">
                <a:solidFill>
                  <a:srgbClr val="002C6C"/>
                </a:solidFill>
                <a:latin typeface="Verdana Pro" panose="020B0604030504040204" pitchFamily="34" charset="0"/>
                <a:cs typeface="Verdana Pro Semibold" panose="020F0502020204030204" pitchFamily="34" charset="0"/>
              </a:rPr>
              <a:t>Share your success story to motivate others and drive wider adoption of 2D barcodes.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29124"/>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16" name="Oval 15">
            <a:extLst>
              <a:ext uri="{FF2B5EF4-FFF2-40B4-BE49-F238E27FC236}">
                <a16:creationId xmlns:a16="http://schemas.microsoft.com/office/drawing/2014/main" id="{F54DC3B9-4C4A-F719-F7B4-C90721FB6F37}"/>
              </a:ext>
            </a:extLst>
          </p:cNvPr>
          <p:cNvSpPr/>
          <p:nvPr/>
        </p:nvSpPr>
        <p:spPr>
          <a:xfrm>
            <a:off x="385166" y="3770120"/>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8" name="Picture 8">
            <a:hlinkClick r:id="" action="ppaction://hlinkshowjump?jump=nextslide"/>
            <a:extLst>
              <a:ext uri="{FF2B5EF4-FFF2-40B4-BE49-F238E27FC236}">
                <a16:creationId xmlns:a16="http://schemas.microsoft.com/office/drawing/2014/main" id="{18E0755E-75D5-FDAE-84AC-8C8030AA7D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493031" y="236056"/>
            <a:ext cx="375396" cy="375396"/>
          </a:xfrm>
          <a:prstGeom prst="rect">
            <a:avLst/>
          </a:prstGeom>
        </p:spPr>
      </p:pic>
      <p:pic>
        <p:nvPicPr>
          <p:cNvPr id="19" name="Picture 9">
            <a:hlinkClick r:id="" action="ppaction://hlinkshowjump?jump=previousslide"/>
            <a:extLst>
              <a:ext uri="{FF2B5EF4-FFF2-40B4-BE49-F238E27FC236}">
                <a16:creationId xmlns:a16="http://schemas.microsoft.com/office/drawing/2014/main" id="{21003C2E-414A-B156-35E3-4D7F6C250E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7992616" y="236054"/>
            <a:ext cx="375396" cy="375396"/>
          </a:xfrm>
          <a:prstGeom prst="rect">
            <a:avLst/>
          </a:prstGeom>
          <a:noFill/>
          <a:ln>
            <a:noFill/>
          </a:ln>
        </p:spPr>
      </p:pic>
      <p:pic>
        <p:nvPicPr>
          <p:cNvPr id="20" name="Graphic 19">
            <a:hlinkClick r:id="rId9" action="ppaction://hlinksldjump"/>
            <a:extLst>
              <a:ext uri="{FF2B5EF4-FFF2-40B4-BE49-F238E27FC236}">
                <a16:creationId xmlns:a16="http://schemas.microsoft.com/office/drawing/2014/main" id="{6A09C382-38A2-2541-5799-DDCC2CF8F9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480E0F23-A32D-1990-49CD-FFC45B1A39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2530780"/>
            <a:ext cx="399600" cy="399600"/>
          </a:xfrm>
          <a:prstGeom prst="rect">
            <a:avLst/>
          </a:prstGeom>
        </p:spPr>
      </p:pic>
      <p:pic>
        <p:nvPicPr>
          <p:cNvPr id="21" name="Graphic 20">
            <a:extLst>
              <a:ext uri="{FF2B5EF4-FFF2-40B4-BE49-F238E27FC236}">
                <a16:creationId xmlns:a16="http://schemas.microsoft.com/office/drawing/2014/main" id="{33436ABF-6CE4-DF4E-6596-2FFCF1E50DD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3130884"/>
            <a:ext cx="399600" cy="399600"/>
          </a:xfrm>
          <a:prstGeom prst="rect">
            <a:avLst/>
          </a:prstGeom>
        </p:spPr>
      </p:pic>
      <p:grpSp>
        <p:nvGrpSpPr>
          <p:cNvPr id="13" name="Group 12">
            <a:extLst>
              <a:ext uri="{FF2B5EF4-FFF2-40B4-BE49-F238E27FC236}">
                <a16:creationId xmlns:a16="http://schemas.microsoft.com/office/drawing/2014/main" id="{69C9ABF7-8E3E-D862-01BC-0F4A1B299A52}"/>
              </a:ext>
            </a:extLst>
          </p:cNvPr>
          <p:cNvGrpSpPr/>
          <p:nvPr/>
        </p:nvGrpSpPr>
        <p:grpSpPr>
          <a:xfrm>
            <a:off x="-1" y="819151"/>
            <a:ext cx="9144000" cy="414970"/>
            <a:chOff x="-1" y="819151"/>
            <a:chExt cx="9144000" cy="414970"/>
          </a:xfrm>
        </p:grpSpPr>
        <p:sp>
          <p:nvSpPr>
            <p:cNvPr id="14" name="Rectangle 13">
              <a:extLst>
                <a:ext uri="{FF2B5EF4-FFF2-40B4-BE49-F238E27FC236}">
                  <a16:creationId xmlns:a16="http://schemas.microsoft.com/office/drawing/2014/main" id="{1462788E-8153-4BA8-1B33-5B1764463BEF}"/>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Rounded Rectangle 14">
              <a:extLst>
                <a:ext uri="{FF2B5EF4-FFF2-40B4-BE49-F238E27FC236}">
                  <a16:creationId xmlns:a16="http://schemas.microsoft.com/office/drawing/2014/main" id="{C2113757-EFEA-02B7-2ADD-0BEBC6DE5194}"/>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D47C83A8-5D36-4171-44A8-962C7ED2623E}"/>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2">
              <a:extLst>
                <a:ext uri="{FF2B5EF4-FFF2-40B4-BE49-F238E27FC236}">
                  <a16:creationId xmlns:a16="http://schemas.microsoft.com/office/drawing/2014/main" id="{046F46D8-C5C9-8464-FDA9-A6C3B90A5A5A}"/>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EE9F3161-2281-0E98-5A25-1B2BCE7D3CAB}"/>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5" name="Rounded Rectangle 24">
              <a:extLst>
                <a:ext uri="{FF2B5EF4-FFF2-40B4-BE49-F238E27FC236}">
                  <a16:creationId xmlns:a16="http://schemas.microsoft.com/office/drawing/2014/main" id="{D3F74A99-A9E1-F0AC-0C57-BE041DD7CD2D}"/>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6">
              <a:extLst>
                <a:ext uri="{FF2B5EF4-FFF2-40B4-BE49-F238E27FC236}">
                  <a16:creationId xmlns:a16="http://schemas.microsoft.com/office/drawing/2014/main" id="{868F25B5-EE84-59A8-3A03-0E072C843508}"/>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8" name="Rounded Rectangle 21">
              <a:extLst>
                <a:ext uri="{FF2B5EF4-FFF2-40B4-BE49-F238E27FC236}">
                  <a16:creationId xmlns:a16="http://schemas.microsoft.com/office/drawing/2014/main" id="{CC01EF42-ACC3-3EA9-202A-E5DC01E04570}"/>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FBB034"/>
                  </a:solidFill>
                </a:rPr>
                <a:t>Track </a:t>
              </a:r>
              <a:r>
                <a:rPr lang="nl-NL" sz="600" b="1" dirty="0" err="1">
                  <a:solidFill>
                    <a:srgbClr val="FBB034"/>
                  </a:solidFill>
                </a:rPr>
                <a:t>and</a:t>
              </a:r>
              <a:r>
                <a:rPr lang="nl-NL" sz="600" b="1" dirty="0">
                  <a:solidFill>
                    <a:srgbClr val="FBB034"/>
                  </a:solidFill>
                </a:rPr>
                <a:t> share </a:t>
              </a:r>
              <a:r>
                <a:rPr lang="nl-NL" sz="600" b="1" dirty="0" err="1">
                  <a:solidFill>
                    <a:srgbClr val="FBB034"/>
                  </a:solidFill>
                </a:rPr>
                <a:t>results</a:t>
              </a:r>
              <a:endParaRPr lang="nl-NL" sz="600" b="1" dirty="0">
                <a:solidFill>
                  <a:srgbClr val="FBB034"/>
                </a:solidFill>
              </a:endParaRPr>
            </a:p>
          </p:txBody>
        </p:sp>
        <p:sp>
          <p:nvSpPr>
            <p:cNvPr id="29" name="Rounded Rectangle 21">
              <a:extLst>
                <a:ext uri="{FF2B5EF4-FFF2-40B4-BE49-F238E27FC236}">
                  <a16:creationId xmlns:a16="http://schemas.microsoft.com/office/drawing/2014/main" id="{D13942C6-2E14-71FB-853B-E27B3B1A01D5}"/>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0" name="Oval 29">
              <a:extLst>
                <a:ext uri="{FF2B5EF4-FFF2-40B4-BE49-F238E27FC236}">
                  <a16:creationId xmlns:a16="http://schemas.microsoft.com/office/drawing/2014/main" id="{98F3B9E7-ECC5-7E02-A3B2-ECA9F057DA06}"/>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1" name="Oval 30">
              <a:extLst>
                <a:ext uri="{FF2B5EF4-FFF2-40B4-BE49-F238E27FC236}">
                  <a16:creationId xmlns:a16="http://schemas.microsoft.com/office/drawing/2014/main" id="{4AA9AAEA-2D54-AD79-0B95-9E4318D1E921}"/>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2" name="Straight Connector 31">
              <a:extLst>
                <a:ext uri="{FF2B5EF4-FFF2-40B4-BE49-F238E27FC236}">
                  <a16:creationId xmlns:a16="http://schemas.microsoft.com/office/drawing/2014/main" id="{D29D5164-2B25-FDC3-E7E5-69761014583E}"/>
                </a:ext>
              </a:extLst>
            </p:cNvPr>
            <p:cNvCxnSpPr>
              <a:stCxn id="31"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9346C11A-6E67-FA39-122B-2609C004492F}"/>
                </a:ext>
              </a:extLst>
            </p:cNvPr>
            <p:cNvGrpSpPr/>
            <p:nvPr/>
          </p:nvGrpSpPr>
          <p:grpSpPr>
            <a:xfrm>
              <a:off x="2241933" y="888920"/>
              <a:ext cx="517137" cy="275078"/>
              <a:chOff x="2241933" y="888920"/>
              <a:chExt cx="517137" cy="275078"/>
            </a:xfrm>
          </p:grpSpPr>
          <p:sp>
            <p:nvSpPr>
              <p:cNvPr id="58" name="Oval 57">
                <a:extLst>
                  <a:ext uri="{FF2B5EF4-FFF2-40B4-BE49-F238E27FC236}">
                    <a16:creationId xmlns:a16="http://schemas.microsoft.com/office/drawing/2014/main" id="{C7EB02E1-96D3-5E48-B004-BE628C7CF39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CD14290E-7B8C-A761-AA04-38664CEA0862}"/>
                  </a:ext>
                </a:extLst>
              </p:cNvPr>
              <p:cNvCxnSpPr>
                <a:stCxn id="5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CE9575B6-EF5A-C295-8C76-815FBB1B1998}"/>
                </a:ext>
              </a:extLst>
            </p:cNvPr>
            <p:cNvGrpSpPr/>
            <p:nvPr/>
          </p:nvGrpSpPr>
          <p:grpSpPr>
            <a:xfrm>
              <a:off x="7700790" y="888920"/>
              <a:ext cx="449198" cy="275078"/>
              <a:chOff x="2309872" y="888920"/>
              <a:chExt cx="449198" cy="275078"/>
            </a:xfrm>
          </p:grpSpPr>
          <p:sp>
            <p:nvSpPr>
              <p:cNvPr id="55" name="Oval 54">
                <a:extLst>
                  <a:ext uri="{FF2B5EF4-FFF2-40B4-BE49-F238E27FC236}">
                    <a16:creationId xmlns:a16="http://schemas.microsoft.com/office/drawing/2014/main" id="{95ADD18F-7BF0-3B96-3B57-6489D94D0F21}"/>
                  </a:ext>
                </a:extLst>
              </p:cNvPr>
              <p:cNvSpPr/>
              <p:nvPr/>
            </p:nvSpPr>
            <p:spPr>
              <a:xfrm>
                <a:off x="2483992" y="888920"/>
                <a:ext cx="275078" cy="275078"/>
              </a:xfrm>
              <a:prstGeom prst="ellipse">
                <a:avLst/>
              </a:prstGeom>
              <a:solidFill>
                <a:srgbClr val="FBB0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8</a:t>
                </a:r>
              </a:p>
            </p:txBody>
          </p:sp>
          <p:cxnSp>
            <p:nvCxnSpPr>
              <p:cNvPr id="56" name="Straight Connector 55">
                <a:extLst>
                  <a:ext uri="{FF2B5EF4-FFF2-40B4-BE49-F238E27FC236}">
                    <a16:creationId xmlns:a16="http://schemas.microsoft.com/office/drawing/2014/main" id="{0E39651B-EE4C-9226-9E1A-73FBE099C559}"/>
                  </a:ext>
                </a:extLst>
              </p:cNvPr>
              <p:cNvCxnSpPr>
                <a:cxnSpLocks/>
                <a:stCxn id="55" idx="2"/>
              </p:cNvCxnSpPr>
              <p:nvPr/>
            </p:nvCxnSpPr>
            <p:spPr>
              <a:xfrm flipH="1">
                <a:off x="2309872" y="1026459"/>
                <a:ext cx="174120" cy="0"/>
              </a:xfrm>
              <a:prstGeom prst="line">
                <a:avLst/>
              </a:prstGeom>
              <a:ln w="12700">
                <a:solidFill>
                  <a:srgbClr val="FBB034"/>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084BA2E2-8590-AF49-6EED-889EAA61FB25}"/>
                </a:ext>
              </a:extLst>
            </p:cNvPr>
            <p:cNvGrpSpPr/>
            <p:nvPr/>
          </p:nvGrpSpPr>
          <p:grpSpPr>
            <a:xfrm>
              <a:off x="6863508" y="888920"/>
              <a:ext cx="412785" cy="275078"/>
              <a:chOff x="2346285" y="888920"/>
              <a:chExt cx="412785" cy="275078"/>
            </a:xfrm>
          </p:grpSpPr>
          <p:sp>
            <p:nvSpPr>
              <p:cNvPr id="47" name="Oval 46">
                <a:extLst>
                  <a:ext uri="{FF2B5EF4-FFF2-40B4-BE49-F238E27FC236}">
                    <a16:creationId xmlns:a16="http://schemas.microsoft.com/office/drawing/2014/main" id="{1C542F09-02E2-1C47-D437-B0B1B3914D2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8" name="Straight Connector 47">
                <a:extLst>
                  <a:ext uri="{FF2B5EF4-FFF2-40B4-BE49-F238E27FC236}">
                    <a16:creationId xmlns:a16="http://schemas.microsoft.com/office/drawing/2014/main" id="{A0D9ED44-511A-FA86-1C80-93F9A3844C0A}"/>
                  </a:ext>
                </a:extLst>
              </p:cNvPr>
              <p:cNvCxnSpPr>
                <a:cxnSpLocks/>
                <a:stCxn id="47" idx="2"/>
              </p:cNvCxnSpPr>
              <p:nvPr/>
            </p:nvCxnSpPr>
            <p:spPr>
              <a:xfrm flipH="1">
                <a:off x="2346285" y="1026459"/>
                <a:ext cx="13770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4A3BA42D-F0F9-C15A-A688-7936A38A597D}"/>
                </a:ext>
              </a:extLst>
            </p:cNvPr>
            <p:cNvGrpSpPr/>
            <p:nvPr/>
          </p:nvGrpSpPr>
          <p:grpSpPr>
            <a:xfrm>
              <a:off x="5690212" y="888920"/>
              <a:ext cx="417664" cy="275078"/>
              <a:chOff x="2341406" y="888920"/>
              <a:chExt cx="417664" cy="275078"/>
            </a:xfrm>
          </p:grpSpPr>
          <p:sp>
            <p:nvSpPr>
              <p:cNvPr id="45" name="Oval 44">
                <a:extLst>
                  <a:ext uri="{FF2B5EF4-FFF2-40B4-BE49-F238E27FC236}">
                    <a16:creationId xmlns:a16="http://schemas.microsoft.com/office/drawing/2014/main" id="{231198B0-F43A-FD92-FED1-99E785DB012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6" name="Straight Connector 45">
                <a:extLst>
                  <a:ext uri="{FF2B5EF4-FFF2-40B4-BE49-F238E27FC236}">
                    <a16:creationId xmlns:a16="http://schemas.microsoft.com/office/drawing/2014/main" id="{2A1CE93B-5A51-CAD5-753D-C640EFCBF8E1}"/>
                  </a:ext>
                </a:extLst>
              </p:cNvPr>
              <p:cNvCxnSpPr>
                <a:cxnSpLocks/>
                <a:stCxn id="45"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A00D070E-40B8-8A73-2877-5517B611FC1C}"/>
                </a:ext>
              </a:extLst>
            </p:cNvPr>
            <p:cNvGrpSpPr/>
            <p:nvPr/>
          </p:nvGrpSpPr>
          <p:grpSpPr>
            <a:xfrm>
              <a:off x="4411504" y="888920"/>
              <a:ext cx="438181" cy="275078"/>
              <a:chOff x="2320889" y="888920"/>
              <a:chExt cx="438181" cy="275078"/>
            </a:xfrm>
          </p:grpSpPr>
          <p:sp>
            <p:nvSpPr>
              <p:cNvPr id="43" name="Oval 42">
                <a:extLst>
                  <a:ext uri="{FF2B5EF4-FFF2-40B4-BE49-F238E27FC236}">
                    <a16:creationId xmlns:a16="http://schemas.microsoft.com/office/drawing/2014/main" id="{758E672B-708B-C562-5A8D-0B99B4DF64F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4" name="Straight Connector 43">
                <a:extLst>
                  <a:ext uri="{FF2B5EF4-FFF2-40B4-BE49-F238E27FC236}">
                    <a16:creationId xmlns:a16="http://schemas.microsoft.com/office/drawing/2014/main" id="{2E7E2B9D-2603-22EF-5F73-810EDBAD67C8}"/>
                  </a:ext>
                </a:extLst>
              </p:cNvPr>
              <p:cNvCxnSpPr>
                <a:cxnSpLocks/>
                <a:stCxn id="43"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2943C87C-56FA-6974-1B13-45D8BF5CEAA2}"/>
                </a:ext>
              </a:extLst>
            </p:cNvPr>
            <p:cNvGrpSpPr/>
            <p:nvPr/>
          </p:nvGrpSpPr>
          <p:grpSpPr>
            <a:xfrm>
              <a:off x="3403904" y="888920"/>
              <a:ext cx="405130" cy="275078"/>
              <a:chOff x="2353940" y="888920"/>
              <a:chExt cx="405130" cy="275078"/>
            </a:xfrm>
          </p:grpSpPr>
          <p:sp>
            <p:nvSpPr>
              <p:cNvPr id="39" name="Oval 38">
                <a:extLst>
                  <a:ext uri="{FF2B5EF4-FFF2-40B4-BE49-F238E27FC236}">
                    <a16:creationId xmlns:a16="http://schemas.microsoft.com/office/drawing/2014/main" id="{781B65B6-CCDD-95D8-D6A6-FED09C3670E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2" name="Straight Connector 41">
                <a:extLst>
                  <a:ext uri="{FF2B5EF4-FFF2-40B4-BE49-F238E27FC236}">
                    <a16:creationId xmlns:a16="http://schemas.microsoft.com/office/drawing/2014/main" id="{2948AC5D-D7BB-B992-89F2-184843D49E8B}"/>
                  </a:ext>
                </a:extLst>
              </p:cNvPr>
              <p:cNvCxnSpPr>
                <a:cxnSpLocks/>
                <a:stCxn id="39"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12" name="Graphic 11">
            <a:hlinkClick r:id="rId16" action="ppaction://hlinksldjump"/>
            <a:extLst>
              <a:ext uri="{FF2B5EF4-FFF2-40B4-BE49-F238E27FC236}">
                <a16:creationId xmlns:a16="http://schemas.microsoft.com/office/drawing/2014/main" id="{EA45AE75-5262-DCD8-121C-2FE7AC76B67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999458" y="236552"/>
            <a:ext cx="374400" cy="374400"/>
          </a:xfrm>
          <a:prstGeom prst="rect">
            <a:avLst/>
          </a:prstGeom>
        </p:spPr>
      </p:pic>
    </p:spTree>
    <p:extLst>
      <p:ext uri="{BB962C8B-B14F-4D97-AF65-F5344CB8AC3E}">
        <p14:creationId xmlns:p14="http://schemas.microsoft.com/office/powerpoint/2010/main" val="3336128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hlinkClick r:id="rId4" action="ppaction://hlinksldjump"/>
            <a:extLst>
              <a:ext uri="{FF2B5EF4-FFF2-40B4-BE49-F238E27FC236}">
                <a16:creationId xmlns:a16="http://schemas.microsoft.com/office/drawing/2014/main" id="{B18581D7-EF9D-AD2C-2F4B-0DA5791EA5CE}"/>
              </a:ext>
            </a:extLst>
          </p:cNvPr>
          <p:cNvSpPr/>
          <p:nvPr/>
        </p:nvSpPr>
        <p:spPr>
          <a:xfrm>
            <a:off x="3069308" y="3569291"/>
            <a:ext cx="6068794" cy="876200"/>
          </a:xfrm>
          <a:prstGeom prst="rect">
            <a:avLst/>
          </a:prstGeom>
          <a:solidFill>
            <a:srgbClr val="71B7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extLst>
              <p:ext uri="{D42A27DB-BD31-4B8C-83A1-F6EECF244321}">
                <p14:modId xmlns:p14="http://schemas.microsoft.com/office/powerpoint/2010/main" val="306188531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Slide Number Placeholder 3">
            <a:extLst>
              <a:ext uri="{FF2B5EF4-FFF2-40B4-BE49-F238E27FC236}">
                <a16:creationId xmlns:a16="http://schemas.microsoft.com/office/drawing/2014/main" id="{130EA018-5D01-4BC4-9EFA-01F39F1B042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31</a:t>
            </a:fld>
            <a:endParaRPr lang="en-US"/>
          </a:p>
        </p:txBody>
      </p:sp>
      <p:graphicFrame>
        <p:nvGraphicFramePr>
          <p:cNvPr id="4" name="Diagram 3">
            <a:extLst>
              <a:ext uri="{FF2B5EF4-FFF2-40B4-BE49-F238E27FC236}">
                <a16:creationId xmlns:a16="http://schemas.microsoft.com/office/drawing/2014/main" id="{15A26C66-4E3E-88A5-2E41-E5FBA102C92A}"/>
              </a:ext>
            </a:extLst>
          </p:cNvPr>
          <p:cNvGraphicFramePr/>
          <p:nvPr>
            <p:extLst>
              <p:ext uri="{D42A27DB-BD31-4B8C-83A1-F6EECF244321}">
                <p14:modId xmlns:p14="http://schemas.microsoft.com/office/powerpoint/2010/main" val="1281545827"/>
              </p:ext>
            </p:extLst>
          </p:nvPr>
        </p:nvGraphicFramePr>
        <p:xfrm>
          <a:off x="3186348" y="1559129"/>
          <a:ext cx="5659456" cy="9811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Oval 2">
            <a:extLst>
              <a:ext uri="{FF2B5EF4-FFF2-40B4-BE49-F238E27FC236}">
                <a16:creationId xmlns:a16="http://schemas.microsoft.com/office/drawing/2014/main" id="{D6DD2C14-38EC-0851-7A3A-95C5FFE3A5D9}"/>
              </a:ext>
            </a:extLst>
          </p:cNvPr>
          <p:cNvSpPr/>
          <p:nvPr/>
        </p:nvSpPr>
        <p:spPr>
          <a:xfrm>
            <a:off x="-1373014" y="-1633977"/>
            <a:ext cx="4097475" cy="2391102"/>
          </a:xfrm>
          <a:prstGeom prst="ellipse">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6" name="Rectangle 5">
            <a:extLst>
              <a:ext uri="{FF2B5EF4-FFF2-40B4-BE49-F238E27FC236}">
                <a16:creationId xmlns:a16="http://schemas.microsoft.com/office/drawing/2014/main" id="{8AF19C75-26D6-E7EF-C5CB-244812990A34}"/>
              </a:ext>
            </a:extLst>
          </p:cNvPr>
          <p:cNvSpPr/>
          <p:nvPr/>
        </p:nvSpPr>
        <p:spPr>
          <a:xfrm>
            <a:off x="300037" y="762054"/>
            <a:ext cx="2424425" cy="3000821"/>
          </a:xfrm>
          <a:prstGeom prst="rect">
            <a:avLst/>
          </a:prstGeom>
        </p:spPr>
        <p:txBody>
          <a:bodyPr wrap="square" lIns="0">
            <a:spAutoFit/>
          </a:bodyPr>
          <a:lstStyle/>
          <a:p>
            <a:endParaRPr lang="en-US" sz="900" dirty="0">
              <a:solidFill>
                <a:schemeClr val="tx2"/>
              </a:solidFill>
            </a:endParaRPr>
          </a:p>
          <a:p>
            <a:r>
              <a:rPr lang="en-US" sz="900" b="1" dirty="0">
                <a:solidFill>
                  <a:schemeClr val="tx2"/>
                </a:solidFill>
              </a:rPr>
              <a:t>Ambition 2027</a:t>
            </a:r>
          </a:p>
          <a:p>
            <a:r>
              <a:rPr lang="en-US" sz="900" dirty="0">
                <a:solidFill>
                  <a:schemeClr val="tx2"/>
                </a:solidFill>
              </a:rPr>
              <a:t>Industry has committed to accepting 2D barcodes at point-of-sale (POS) by 2027 — referred to as Ambition 2027. The following pages will assist retailers in preparing their </a:t>
            </a:r>
            <a:r>
              <a:rPr lang="en-US" sz="900" dirty="0" err="1">
                <a:solidFill>
                  <a:schemeClr val="tx2"/>
                </a:solidFill>
              </a:rPr>
              <a:t>organisation</a:t>
            </a:r>
            <a:r>
              <a:rPr lang="en-US" sz="900" dirty="0">
                <a:solidFill>
                  <a:schemeClr val="tx2"/>
                </a:solidFill>
              </a:rPr>
              <a:t> and scanning systems for this transition, allowing them to streamline their operations.</a:t>
            </a:r>
          </a:p>
          <a:p>
            <a:endParaRPr lang="en-US" sz="900" dirty="0">
              <a:solidFill>
                <a:schemeClr val="tx2"/>
              </a:solidFill>
            </a:endParaRPr>
          </a:p>
          <a:p>
            <a:r>
              <a:rPr lang="en-US" sz="900" b="1" dirty="0">
                <a:solidFill>
                  <a:schemeClr val="tx2"/>
                </a:solidFill>
              </a:rPr>
              <a:t>Using the tool</a:t>
            </a:r>
          </a:p>
          <a:p>
            <a:r>
              <a:rPr lang="en-US" sz="900" dirty="0">
                <a:solidFill>
                  <a:schemeClr val="tx2"/>
                </a:solidFill>
              </a:rPr>
              <a:t>This tool will help you, as a retailer, to understand and plan the initial stages of your 2D implementation journey. </a:t>
            </a:r>
          </a:p>
          <a:p>
            <a:endParaRPr lang="en-US" sz="900" dirty="0">
              <a:solidFill>
                <a:schemeClr val="tx2"/>
              </a:solidFill>
            </a:endParaRPr>
          </a:p>
          <a:p>
            <a:r>
              <a:rPr lang="en-US" sz="900" dirty="0">
                <a:solidFill>
                  <a:schemeClr val="tx2"/>
                </a:solidFill>
              </a:rPr>
              <a:t>We will guide you through the necessary steps, key considerations, and connect you to the information you need when you want to go a step deeper. </a:t>
            </a:r>
          </a:p>
        </p:txBody>
      </p:sp>
      <p:sp>
        <p:nvSpPr>
          <p:cNvPr id="7" name="Title 1">
            <a:extLst>
              <a:ext uri="{FF2B5EF4-FFF2-40B4-BE49-F238E27FC236}">
                <a16:creationId xmlns:a16="http://schemas.microsoft.com/office/drawing/2014/main" id="{C2C36E70-D172-CBC7-4B10-F6A8C8365617}"/>
              </a:ext>
            </a:extLst>
          </p:cNvPr>
          <p:cNvSpPr txBox="1">
            <a:spLocks/>
          </p:cNvSpPr>
          <p:nvPr/>
        </p:nvSpPr>
        <p:spPr bwMode="auto">
          <a:xfrm>
            <a:off x="303610" y="87475"/>
            <a:ext cx="21631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 RETAILERS</a:t>
            </a:r>
          </a:p>
        </p:txBody>
      </p:sp>
      <p:sp>
        <p:nvSpPr>
          <p:cNvPr id="12" name="Rectangle 11">
            <a:hlinkClick r:id="rId12" action="ppaction://hlinksldjump"/>
            <a:extLst>
              <a:ext uri="{FF2B5EF4-FFF2-40B4-BE49-F238E27FC236}">
                <a16:creationId xmlns:a16="http://schemas.microsoft.com/office/drawing/2014/main" id="{3C696B28-AA48-BC81-5364-A372DC8F947A}"/>
              </a:ext>
            </a:extLst>
          </p:cNvPr>
          <p:cNvSpPr/>
          <p:nvPr/>
        </p:nvSpPr>
        <p:spPr>
          <a:xfrm>
            <a:off x="3069308" y="1709018"/>
            <a:ext cx="6072726" cy="876200"/>
          </a:xfrm>
          <a:prstGeom prst="rect">
            <a:avLst/>
          </a:prstGeom>
          <a:solidFill>
            <a:srgbClr val="71B7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7">
            <a:extLst>
              <a:ext uri="{FF2B5EF4-FFF2-40B4-BE49-F238E27FC236}">
                <a16:creationId xmlns:a16="http://schemas.microsoft.com/office/drawing/2014/main" id="{DA40E8C1-AFD5-23C8-5054-47AFD34F9117}"/>
              </a:ext>
            </a:extLst>
          </p:cNvPr>
          <p:cNvSpPr/>
          <p:nvPr/>
        </p:nvSpPr>
        <p:spPr>
          <a:xfrm>
            <a:off x="3184382" y="1842318"/>
            <a:ext cx="4995627" cy="6096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24" name="Text Placeholder 3">
            <a:extLst>
              <a:ext uri="{FF2B5EF4-FFF2-40B4-BE49-F238E27FC236}">
                <a16:creationId xmlns:a16="http://schemas.microsoft.com/office/drawing/2014/main" id="{E3CF8233-A29A-01C0-8853-A25D64EB4A9C}"/>
              </a:ext>
            </a:extLst>
          </p:cNvPr>
          <p:cNvSpPr txBox="1">
            <a:spLocks/>
          </p:cNvSpPr>
          <p:nvPr/>
        </p:nvSpPr>
        <p:spPr>
          <a:xfrm>
            <a:off x="3184381" y="1966411"/>
            <a:ext cx="4995627"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a:t>
            </a:r>
            <a:r>
              <a:rPr lang="en-US" sz="900" dirty="0">
                <a:solidFill>
                  <a:srgbClr val="002C6C"/>
                </a:solidFill>
                <a:latin typeface="Verdana Pro" panose="020B0704030504040204" pitchFamily="34" charset="0"/>
              </a:rPr>
              <a:t>looking to </a:t>
            </a:r>
            <a:r>
              <a:rPr lang="en-US" sz="900" b="1" dirty="0">
                <a:solidFill>
                  <a:srgbClr val="002C6C"/>
                </a:solidFill>
                <a:latin typeface="Verdana Pro" panose="020B0704030504040204" pitchFamily="34" charset="0"/>
              </a:rPr>
              <a:t>unlock the benefits of 2D barcodes </a:t>
            </a:r>
            <a:r>
              <a:rPr lang="en-US" sz="900" dirty="0">
                <a:solidFill>
                  <a:srgbClr val="002C6C"/>
                </a:solidFill>
                <a:latin typeface="Verdana Pro" panose="020B0704030504040204" pitchFamily="34" charset="0"/>
              </a:rPr>
              <a:t>and </a:t>
            </a:r>
            <a:r>
              <a:rPr lang="en-US" sz="900" b="1" dirty="0">
                <a:solidFill>
                  <a:srgbClr val="002C6C"/>
                </a:solidFill>
                <a:latin typeface="Verdana Pro" panose="020B0704030504040204" pitchFamily="34" charset="0"/>
              </a:rPr>
              <a:t>the data encoded </a:t>
            </a:r>
            <a:r>
              <a:rPr lang="en-US" sz="900" dirty="0">
                <a:solidFill>
                  <a:srgbClr val="002C6C"/>
                </a:solidFill>
                <a:latin typeface="Verdana Pro" panose="020B0704030504040204" pitchFamily="34" charset="0"/>
              </a:rPr>
              <a:t>in my </a:t>
            </a:r>
            <a:r>
              <a:rPr lang="en-US" sz="900" b="1" dirty="0">
                <a:solidFill>
                  <a:srgbClr val="002C6C"/>
                </a:solidFill>
                <a:latin typeface="Verdana Pro" panose="020B0704030504040204" pitchFamily="34" charset="0"/>
              </a:rPr>
              <a:t>processes and at POS</a:t>
            </a:r>
          </a:p>
        </p:txBody>
      </p:sp>
      <p:sp>
        <p:nvSpPr>
          <p:cNvPr id="28" name="Oval 27">
            <a:hlinkClick r:id="rId12" action="ppaction://hlinksldjump"/>
            <a:extLst>
              <a:ext uri="{FF2B5EF4-FFF2-40B4-BE49-F238E27FC236}">
                <a16:creationId xmlns:a16="http://schemas.microsoft.com/office/drawing/2014/main" id="{51415ADE-D57C-062A-9F2B-6C5960B4366C}"/>
              </a:ext>
            </a:extLst>
          </p:cNvPr>
          <p:cNvSpPr/>
          <p:nvPr/>
        </p:nvSpPr>
        <p:spPr>
          <a:xfrm rot="10800000">
            <a:off x="8614719" y="1990415"/>
            <a:ext cx="354183" cy="354183"/>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29" name="Group 28">
            <a:extLst>
              <a:ext uri="{FF2B5EF4-FFF2-40B4-BE49-F238E27FC236}">
                <a16:creationId xmlns:a16="http://schemas.microsoft.com/office/drawing/2014/main" id="{E3472721-9C47-488C-3954-BED403D28A76}"/>
              </a:ext>
            </a:extLst>
          </p:cNvPr>
          <p:cNvGrpSpPr/>
          <p:nvPr/>
        </p:nvGrpSpPr>
        <p:grpSpPr>
          <a:xfrm rot="10800000">
            <a:off x="8770467" y="2116367"/>
            <a:ext cx="58491" cy="93906"/>
            <a:chOff x="3345327" y="4804129"/>
            <a:chExt cx="74099" cy="118964"/>
          </a:xfrm>
        </p:grpSpPr>
        <p:cxnSp>
          <p:nvCxnSpPr>
            <p:cNvPr id="30" name="Straight Connector 29">
              <a:hlinkClick r:id="rId12" action="ppaction://hlinksldjump"/>
              <a:extLst>
                <a:ext uri="{FF2B5EF4-FFF2-40B4-BE49-F238E27FC236}">
                  <a16:creationId xmlns:a16="http://schemas.microsoft.com/office/drawing/2014/main" id="{94B1D5AD-B5CC-12DA-8F03-F3268333F3F2}"/>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hlinkClick r:id="rId12" action="ppaction://hlinksldjump"/>
              <a:extLst>
                <a:ext uri="{FF2B5EF4-FFF2-40B4-BE49-F238E27FC236}">
                  <a16:creationId xmlns:a16="http://schemas.microsoft.com/office/drawing/2014/main" id="{F79E4B9F-A9B0-6749-11E0-8988BA0CDF27}"/>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 name="Rectangle 12">
            <a:hlinkClick r:id="rId13" action="ppaction://hlinksldjump"/>
            <a:extLst>
              <a:ext uri="{FF2B5EF4-FFF2-40B4-BE49-F238E27FC236}">
                <a16:creationId xmlns:a16="http://schemas.microsoft.com/office/drawing/2014/main" id="{B50147B7-AFF3-E836-74A4-992689BA596E}"/>
              </a:ext>
            </a:extLst>
          </p:cNvPr>
          <p:cNvSpPr/>
          <p:nvPr/>
        </p:nvSpPr>
        <p:spPr>
          <a:xfrm>
            <a:off x="3071274" y="2639154"/>
            <a:ext cx="6068794" cy="876200"/>
          </a:xfrm>
          <a:prstGeom prst="rect">
            <a:avLst/>
          </a:prstGeom>
          <a:solidFill>
            <a:srgbClr val="71B7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Rectangle 19">
            <a:extLst>
              <a:ext uri="{FF2B5EF4-FFF2-40B4-BE49-F238E27FC236}">
                <a16:creationId xmlns:a16="http://schemas.microsoft.com/office/drawing/2014/main" id="{38FE914F-5C30-E4DF-C387-EAB5B0326A56}"/>
              </a:ext>
            </a:extLst>
          </p:cNvPr>
          <p:cNvSpPr/>
          <p:nvPr/>
        </p:nvSpPr>
        <p:spPr>
          <a:xfrm>
            <a:off x="3184382" y="2767848"/>
            <a:ext cx="4995627" cy="6096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25" name="Text Placeholder 3">
            <a:extLst>
              <a:ext uri="{FF2B5EF4-FFF2-40B4-BE49-F238E27FC236}">
                <a16:creationId xmlns:a16="http://schemas.microsoft.com/office/drawing/2014/main" id="{5F1D3019-2581-9C6F-DBF5-25B5F27837F7}"/>
              </a:ext>
            </a:extLst>
          </p:cNvPr>
          <p:cNvSpPr txBox="1">
            <a:spLocks/>
          </p:cNvSpPr>
          <p:nvPr/>
        </p:nvSpPr>
        <p:spPr>
          <a:xfrm>
            <a:off x="3184381" y="2896547"/>
            <a:ext cx="4995627"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looking </a:t>
            </a:r>
            <a:r>
              <a:rPr lang="en-US" sz="900" dirty="0">
                <a:solidFill>
                  <a:srgbClr val="002C6C"/>
                </a:solidFill>
                <a:latin typeface="Verdana Pro" panose="020B0704030504040204" pitchFamily="34" charset="0"/>
              </a:rPr>
              <a:t>to </a:t>
            </a:r>
            <a:r>
              <a:rPr lang="en-US" sz="900" b="1" dirty="0">
                <a:solidFill>
                  <a:srgbClr val="002C6C"/>
                </a:solidFill>
                <a:latin typeface="Verdana Pro" panose="020B0704030504040204" pitchFamily="34" charset="0"/>
              </a:rPr>
              <a:t>apply and encode a 2D barcode for</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in-store labelling </a:t>
            </a:r>
            <a:r>
              <a:rPr lang="en-US" sz="900" dirty="0">
                <a:solidFill>
                  <a:srgbClr val="002C6C"/>
                </a:solidFill>
                <a:latin typeface="Verdana Pro" panose="020B0704030504040204" pitchFamily="34" charset="0"/>
              </a:rPr>
              <a:t>products and scan these barcodes at POS</a:t>
            </a:r>
          </a:p>
        </p:txBody>
      </p:sp>
      <p:grpSp>
        <p:nvGrpSpPr>
          <p:cNvPr id="44" name="Group 43">
            <a:extLst>
              <a:ext uri="{FF2B5EF4-FFF2-40B4-BE49-F238E27FC236}">
                <a16:creationId xmlns:a16="http://schemas.microsoft.com/office/drawing/2014/main" id="{B6739A67-40D8-A3F9-041F-841DA08E68FD}"/>
              </a:ext>
            </a:extLst>
          </p:cNvPr>
          <p:cNvGrpSpPr/>
          <p:nvPr/>
        </p:nvGrpSpPr>
        <p:grpSpPr>
          <a:xfrm>
            <a:off x="8614719" y="2907993"/>
            <a:ext cx="354183" cy="354183"/>
            <a:chOff x="8616685" y="3790950"/>
            <a:chExt cx="354183" cy="354183"/>
          </a:xfrm>
        </p:grpSpPr>
        <p:sp>
          <p:nvSpPr>
            <p:cNvPr id="35" name="Oval 34">
              <a:hlinkClick r:id="rId13" action="ppaction://hlinksldjump"/>
              <a:extLst>
                <a:ext uri="{FF2B5EF4-FFF2-40B4-BE49-F238E27FC236}">
                  <a16:creationId xmlns:a16="http://schemas.microsoft.com/office/drawing/2014/main" id="{D3DD10BD-BC9F-CB10-C1DF-BE915699F791}"/>
                </a:ext>
              </a:extLst>
            </p:cNvPr>
            <p:cNvSpPr/>
            <p:nvPr userDrawn="1"/>
          </p:nvSpPr>
          <p:spPr>
            <a:xfrm rot="10800000">
              <a:off x="8616685" y="3790950"/>
              <a:ext cx="354183" cy="354183"/>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36" name="Group 35">
              <a:extLst>
                <a:ext uri="{FF2B5EF4-FFF2-40B4-BE49-F238E27FC236}">
                  <a16:creationId xmlns:a16="http://schemas.microsoft.com/office/drawing/2014/main" id="{D3B33655-B10A-640E-0261-290314144C3E}"/>
                </a:ext>
              </a:extLst>
            </p:cNvPr>
            <p:cNvGrpSpPr/>
            <p:nvPr userDrawn="1"/>
          </p:nvGrpSpPr>
          <p:grpSpPr>
            <a:xfrm rot="10800000">
              <a:off x="8772433" y="3916902"/>
              <a:ext cx="58491" cy="93906"/>
              <a:chOff x="3345327" y="4804129"/>
              <a:chExt cx="74099" cy="118964"/>
            </a:xfrm>
          </p:grpSpPr>
          <p:cxnSp>
            <p:nvCxnSpPr>
              <p:cNvPr id="37" name="Straight Connector 36">
                <a:hlinkClick r:id="rId13" action="ppaction://hlinksldjump"/>
                <a:extLst>
                  <a:ext uri="{FF2B5EF4-FFF2-40B4-BE49-F238E27FC236}">
                    <a16:creationId xmlns:a16="http://schemas.microsoft.com/office/drawing/2014/main" id="{BC2669E3-BB42-A769-9DC2-DED0B6C15E2B}"/>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hlinkClick r:id="rId13" action="ppaction://hlinksldjump"/>
                <a:extLst>
                  <a:ext uri="{FF2B5EF4-FFF2-40B4-BE49-F238E27FC236}">
                    <a16:creationId xmlns:a16="http://schemas.microsoft.com/office/drawing/2014/main" id="{1DC54B7C-8A94-0ABA-AFB7-B7A77C3EF5DC}"/>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a:hlinkClick r:id="rId14" action="ppaction://hlinksldjump"/>
            <a:extLst>
              <a:ext uri="{FF2B5EF4-FFF2-40B4-BE49-F238E27FC236}">
                <a16:creationId xmlns:a16="http://schemas.microsoft.com/office/drawing/2014/main" id="{BAE7A68F-40B0-438A-551F-764938B4681E}"/>
              </a:ext>
            </a:extLst>
          </p:cNvPr>
          <p:cNvSpPr/>
          <p:nvPr/>
        </p:nvSpPr>
        <p:spPr>
          <a:xfrm>
            <a:off x="3071274" y="778882"/>
            <a:ext cx="6072726" cy="876200"/>
          </a:xfrm>
          <a:prstGeom prst="rect">
            <a:avLst/>
          </a:prstGeom>
          <a:solidFill>
            <a:srgbClr val="71B7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ectangle 14">
            <a:extLst>
              <a:ext uri="{FF2B5EF4-FFF2-40B4-BE49-F238E27FC236}">
                <a16:creationId xmlns:a16="http://schemas.microsoft.com/office/drawing/2014/main" id="{4F3F2502-C469-CD10-8363-BF7141E689F5}"/>
              </a:ext>
            </a:extLst>
          </p:cNvPr>
          <p:cNvSpPr/>
          <p:nvPr/>
        </p:nvSpPr>
        <p:spPr>
          <a:xfrm>
            <a:off x="3186348" y="871217"/>
            <a:ext cx="4995627" cy="68869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16" name="Text Placeholder 3">
            <a:extLst>
              <a:ext uri="{FF2B5EF4-FFF2-40B4-BE49-F238E27FC236}">
                <a16:creationId xmlns:a16="http://schemas.microsoft.com/office/drawing/2014/main" id="{137CE2A1-A53C-33AC-AAF0-E01E1B0CDC79}"/>
              </a:ext>
            </a:extLst>
          </p:cNvPr>
          <p:cNvSpPr txBox="1">
            <a:spLocks/>
          </p:cNvSpPr>
          <p:nvPr/>
        </p:nvSpPr>
        <p:spPr>
          <a:xfrm>
            <a:off x="3186347" y="1036275"/>
            <a:ext cx="4995627"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a:t>
            </a:r>
            <a:r>
              <a:rPr lang="en-US" sz="900" dirty="0">
                <a:solidFill>
                  <a:srgbClr val="002C6C"/>
                </a:solidFill>
                <a:latin typeface="Verdana Pro" panose="020B0704030504040204" pitchFamily="34" charset="0"/>
              </a:rPr>
              <a:t>looking to </a:t>
            </a:r>
            <a:r>
              <a:rPr lang="en-US" sz="900" b="1" dirty="0">
                <a:solidFill>
                  <a:srgbClr val="002C6C"/>
                </a:solidFill>
                <a:latin typeface="Verdana Pro" panose="020B0704030504040204" pitchFamily="34" charset="0"/>
              </a:rPr>
              <a:t>make</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my</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POS-ecosystem ready to scan </a:t>
            </a:r>
            <a:r>
              <a:rPr lang="en-US" sz="900" dirty="0">
                <a:solidFill>
                  <a:srgbClr val="002C6C"/>
                </a:solidFill>
                <a:latin typeface="Verdana Pro" panose="020B0704030504040204" pitchFamily="34" charset="0"/>
              </a:rPr>
              <a:t>and </a:t>
            </a:r>
            <a:br>
              <a:rPr lang="en-US" sz="900" dirty="0">
                <a:solidFill>
                  <a:srgbClr val="002C6C"/>
                </a:solidFill>
                <a:latin typeface="Verdana Pro" panose="020B0704030504040204" pitchFamily="34" charset="0"/>
              </a:rPr>
            </a:br>
            <a:r>
              <a:rPr lang="en-US" sz="900" b="1" dirty="0">
                <a:solidFill>
                  <a:srgbClr val="002C6C"/>
                </a:solidFill>
                <a:latin typeface="Verdana Pro" panose="020B0704030504040204" pitchFamily="34" charset="0"/>
              </a:rPr>
              <a:t>read </a:t>
            </a:r>
            <a:r>
              <a:rPr lang="en-US" sz="900" dirty="0">
                <a:solidFill>
                  <a:srgbClr val="002C6C"/>
                </a:solidFill>
                <a:latin typeface="Verdana Pro" panose="020B0704030504040204" pitchFamily="34" charset="0"/>
              </a:rPr>
              <a:t>2D barcodes</a:t>
            </a:r>
          </a:p>
        </p:txBody>
      </p:sp>
      <p:grpSp>
        <p:nvGrpSpPr>
          <p:cNvPr id="45" name="Group 44">
            <a:extLst>
              <a:ext uri="{FF2B5EF4-FFF2-40B4-BE49-F238E27FC236}">
                <a16:creationId xmlns:a16="http://schemas.microsoft.com/office/drawing/2014/main" id="{7E723159-A2F3-1EB5-18C5-E33057256D32}"/>
              </a:ext>
            </a:extLst>
          </p:cNvPr>
          <p:cNvGrpSpPr/>
          <p:nvPr/>
        </p:nvGrpSpPr>
        <p:grpSpPr>
          <a:xfrm>
            <a:off x="8616685" y="1053813"/>
            <a:ext cx="354183" cy="354183"/>
            <a:chOff x="8616685" y="1644244"/>
            <a:chExt cx="354183" cy="354183"/>
          </a:xfrm>
        </p:grpSpPr>
        <p:sp>
          <p:nvSpPr>
            <p:cNvPr id="46" name="Oval 45">
              <a:hlinkClick r:id="rId14" action="ppaction://hlinksldjump"/>
              <a:extLst>
                <a:ext uri="{FF2B5EF4-FFF2-40B4-BE49-F238E27FC236}">
                  <a16:creationId xmlns:a16="http://schemas.microsoft.com/office/drawing/2014/main" id="{29E00077-A888-17AB-C909-12180CB213CF}"/>
                </a:ext>
              </a:extLst>
            </p:cNvPr>
            <p:cNvSpPr/>
            <p:nvPr/>
          </p:nvSpPr>
          <p:spPr>
            <a:xfrm rot="10800000">
              <a:off x="8616685" y="1644244"/>
              <a:ext cx="354183" cy="354183"/>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47" name="Group 46">
              <a:extLst>
                <a:ext uri="{FF2B5EF4-FFF2-40B4-BE49-F238E27FC236}">
                  <a16:creationId xmlns:a16="http://schemas.microsoft.com/office/drawing/2014/main" id="{83303A14-C221-BC21-4701-E0F87A95C0E8}"/>
                </a:ext>
              </a:extLst>
            </p:cNvPr>
            <p:cNvGrpSpPr/>
            <p:nvPr/>
          </p:nvGrpSpPr>
          <p:grpSpPr>
            <a:xfrm rot="10800000">
              <a:off x="8772433" y="1770196"/>
              <a:ext cx="58491" cy="93906"/>
              <a:chOff x="3345327" y="4804129"/>
              <a:chExt cx="74099" cy="118964"/>
            </a:xfrm>
          </p:grpSpPr>
          <p:cxnSp>
            <p:nvCxnSpPr>
              <p:cNvPr id="48" name="Straight Connector 47">
                <a:hlinkClick r:id="rId14" action="ppaction://hlinksldjump"/>
                <a:extLst>
                  <a:ext uri="{FF2B5EF4-FFF2-40B4-BE49-F238E27FC236}">
                    <a16:creationId xmlns:a16="http://schemas.microsoft.com/office/drawing/2014/main" id="{26163BAF-6B1C-F5D1-C755-AEB3D41C7E44}"/>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hlinkClick r:id="rId14" action="ppaction://hlinksldjump"/>
                <a:extLst>
                  <a:ext uri="{FF2B5EF4-FFF2-40B4-BE49-F238E27FC236}">
                    <a16:creationId xmlns:a16="http://schemas.microsoft.com/office/drawing/2014/main" id="{6A38CBBF-9F50-D765-39AD-1FE5EC58DF2C}"/>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8" name="TextBox 7">
            <a:extLst>
              <a:ext uri="{FF2B5EF4-FFF2-40B4-BE49-F238E27FC236}">
                <a16:creationId xmlns:a16="http://schemas.microsoft.com/office/drawing/2014/main" id="{4497F398-3444-3F12-1C4B-373911C46828}"/>
              </a:ext>
            </a:extLst>
          </p:cNvPr>
          <p:cNvSpPr txBox="1"/>
          <p:nvPr/>
        </p:nvSpPr>
        <p:spPr>
          <a:xfrm>
            <a:off x="3255939" y="188520"/>
            <a:ext cx="4483637" cy="461665"/>
          </a:xfrm>
          <a:prstGeom prst="rect">
            <a:avLst/>
          </a:prstGeom>
          <a:noFill/>
        </p:spPr>
        <p:txBody>
          <a:bodyPr wrap="square" rtlCol="0">
            <a:spAutoFit/>
          </a:bodyPr>
          <a:lstStyle/>
          <a:p>
            <a:r>
              <a:rPr lang="en-US" sz="800" b="1" dirty="0">
                <a:solidFill>
                  <a:srgbClr val="002B6C"/>
                </a:solidFill>
                <a:latin typeface="Verdana Pro" panose="020B0604030504040204" pitchFamily="34" charset="0"/>
              </a:rPr>
              <a:t>Important</a:t>
            </a:r>
            <a:r>
              <a:rPr lang="en-US" sz="800" dirty="0">
                <a:solidFill>
                  <a:srgbClr val="002B6C"/>
                </a:solidFill>
                <a:latin typeface="Verdana Pro" panose="020B0604030504040204" pitchFamily="34" charset="0"/>
              </a:rPr>
              <a:t>: The first retailer pathway (getting 2D scan ready) is a prerequisite for all other retailer pathways. In case your POS-ecosystem is already capable of reading all 2D barcodes, continue with the other retailer pathways.</a:t>
            </a:r>
          </a:p>
        </p:txBody>
      </p:sp>
      <p:sp>
        <p:nvSpPr>
          <p:cNvPr id="10" name="Oval 9">
            <a:extLst>
              <a:ext uri="{FF2B5EF4-FFF2-40B4-BE49-F238E27FC236}">
                <a16:creationId xmlns:a16="http://schemas.microsoft.com/office/drawing/2014/main" id="{EFABAE14-D86B-32EB-B1C8-68FDF21E778F}"/>
              </a:ext>
            </a:extLst>
          </p:cNvPr>
          <p:cNvSpPr/>
          <p:nvPr/>
        </p:nvSpPr>
        <p:spPr>
          <a:xfrm>
            <a:off x="3071274" y="337095"/>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sp>
        <p:nvSpPr>
          <p:cNvPr id="34" name="Rectangle 33">
            <a:extLst>
              <a:ext uri="{FF2B5EF4-FFF2-40B4-BE49-F238E27FC236}">
                <a16:creationId xmlns:a16="http://schemas.microsoft.com/office/drawing/2014/main" id="{8B8E3930-E144-87B7-270A-68753AD2D9ED}"/>
              </a:ext>
            </a:extLst>
          </p:cNvPr>
          <p:cNvSpPr/>
          <p:nvPr/>
        </p:nvSpPr>
        <p:spPr>
          <a:xfrm>
            <a:off x="3182416" y="3697985"/>
            <a:ext cx="4995627" cy="6096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50" name="Text Placeholder 3">
            <a:extLst>
              <a:ext uri="{FF2B5EF4-FFF2-40B4-BE49-F238E27FC236}">
                <a16:creationId xmlns:a16="http://schemas.microsoft.com/office/drawing/2014/main" id="{CD669EEE-F79A-265C-ED08-5920B61F22CE}"/>
              </a:ext>
            </a:extLst>
          </p:cNvPr>
          <p:cNvSpPr txBox="1">
            <a:spLocks/>
          </p:cNvSpPr>
          <p:nvPr/>
        </p:nvSpPr>
        <p:spPr>
          <a:xfrm>
            <a:off x="3182415" y="3720004"/>
            <a:ext cx="4995627" cy="567047"/>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looking </a:t>
            </a:r>
            <a:r>
              <a:rPr lang="en-US" sz="900" dirty="0">
                <a:solidFill>
                  <a:srgbClr val="002C6C"/>
                </a:solidFill>
                <a:latin typeface="Verdana Pro" panose="020B0704030504040204" pitchFamily="34" charset="0"/>
              </a:rPr>
              <a:t>to </a:t>
            </a:r>
            <a:r>
              <a:rPr lang="en-US" sz="900" b="1" dirty="0">
                <a:solidFill>
                  <a:srgbClr val="002C6C"/>
                </a:solidFill>
                <a:latin typeface="Verdana Pro" panose="020B0704030504040204" pitchFamily="34" charset="0"/>
              </a:rPr>
              <a:t>apply and encode a 2D barcode</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on</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white label/private label </a:t>
            </a:r>
            <a:r>
              <a:rPr lang="en-US" sz="900" dirty="0">
                <a:solidFill>
                  <a:srgbClr val="002C6C"/>
                </a:solidFill>
                <a:latin typeface="Verdana Pro" panose="020B0704030504040204" pitchFamily="34" charset="0"/>
              </a:rPr>
              <a:t>products and scan these barcodes at POS</a:t>
            </a:r>
          </a:p>
          <a:p>
            <a:pPr marL="74248" indent="0">
              <a:buNone/>
            </a:pPr>
            <a:r>
              <a:rPr lang="en-US" sz="900" dirty="0">
                <a:solidFill>
                  <a:srgbClr val="002C6C"/>
                </a:solidFill>
                <a:latin typeface="Verdana Pro" panose="020B0704030504040204" pitchFamily="34" charset="0"/>
                <a:sym typeface="Wingdings" panose="05000000000000000000" pitchFamily="2" charset="2"/>
              </a:rPr>
              <a:t> </a:t>
            </a:r>
            <a:r>
              <a:rPr lang="en-US" sz="800" i="1" dirty="0">
                <a:solidFill>
                  <a:srgbClr val="002C6C"/>
                </a:solidFill>
                <a:latin typeface="Verdana Pro" panose="020B0704030504040204" pitchFamily="34" charset="0"/>
              </a:rPr>
              <a:t>You will be redirected to the </a:t>
            </a:r>
            <a:r>
              <a:rPr lang="en-US" sz="800" i="1" u="sng" dirty="0">
                <a:solidFill>
                  <a:srgbClr val="002C6C"/>
                </a:solidFill>
                <a:latin typeface="Verdana Pro" panose="020B0704030504040204" pitchFamily="34" charset="0"/>
              </a:rPr>
              <a:t>Brand Owner</a:t>
            </a:r>
            <a:r>
              <a:rPr lang="en-US" sz="800" i="1" dirty="0">
                <a:solidFill>
                  <a:srgbClr val="002C6C"/>
                </a:solidFill>
                <a:latin typeface="Verdana Pro" panose="020B0704030504040204" pitchFamily="34" charset="0"/>
              </a:rPr>
              <a:t> flow</a:t>
            </a:r>
          </a:p>
        </p:txBody>
      </p:sp>
      <p:grpSp>
        <p:nvGrpSpPr>
          <p:cNvPr id="51" name="Group 50">
            <a:extLst>
              <a:ext uri="{FF2B5EF4-FFF2-40B4-BE49-F238E27FC236}">
                <a16:creationId xmlns:a16="http://schemas.microsoft.com/office/drawing/2014/main" id="{2F5DDBEF-F6D5-06BC-5457-86052CDB485B}"/>
              </a:ext>
            </a:extLst>
          </p:cNvPr>
          <p:cNvGrpSpPr/>
          <p:nvPr/>
        </p:nvGrpSpPr>
        <p:grpSpPr>
          <a:xfrm>
            <a:off x="8612753" y="3838130"/>
            <a:ext cx="354183" cy="354183"/>
            <a:chOff x="8616685" y="3790950"/>
            <a:chExt cx="354183" cy="354183"/>
          </a:xfrm>
        </p:grpSpPr>
        <p:sp>
          <p:nvSpPr>
            <p:cNvPr id="52" name="Oval 51">
              <a:hlinkClick r:id="rId4" action="ppaction://hlinksldjump"/>
              <a:extLst>
                <a:ext uri="{FF2B5EF4-FFF2-40B4-BE49-F238E27FC236}">
                  <a16:creationId xmlns:a16="http://schemas.microsoft.com/office/drawing/2014/main" id="{35148820-495A-7802-1C49-2C0C7C0FF809}"/>
                </a:ext>
              </a:extLst>
            </p:cNvPr>
            <p:cNvSpPr/>
            <p:nvPr userDrawn="1"/>
          </p:nvSpPr>
          <p:spPr>
            <a:xfrm rot="10800000">
              <a:off x="8616685" y="3790950"/>
              <a:ext cx="354183" cy="354183"/>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53" name="Group 52">
              <a:extLst>
                <a:ext uri="{FF2B5EF4-FFF2-40B4-BE49-F238E27FC236}">
                  <a16:creationId xmlns:a16="http://schemas.microsoft.com/office/drawing/2014/main" id="{282DCD68-8BC9-7C3F-3838-0A540B40D92A}"/>
                </a:ext>
              </a:extLst>
            </p:cNvPr>
            <p:cNvGrpSpPr/>
            <p:nvPr userDrawn="1"/>
          </p:nvGrpSpPr>
          <p:grpSpPr>
            <a:xfrm rot="10800000">
              <a:off x="8772433" y="3916902"/>
              <a:ext cx="58491" cy="93906"/>
              <a:chOff x="3345327" y="4804129"/>
              <a:chExt cx="74099" cy="118964"/>
            </a:xfrm>
          </p:grpSpPr>
          <p:cxnSp>
            <p:nvCxnSpPr>
              <p:cNvPr id="54" name="Straight Connector 53">
                <a:hlinkClick r:id="rId4" action="ppaction://hlinksldjump"/>
                <a:extLst>
                  <a:ext uri="{FF2B5EF4-FFF2-40B4-BE49-F238E27FC236}">
                    <a16:creationId xmlns:a16="http://schemas.microsoft.com/office/drawing/2014/main" id="{CFE48DAA-1BF3-B609-55A2-C81B0BF1B02E}"/>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hlinkClick r:id="rId4" action="ppaction://hlinksldjump"/>
                <a:extLst>
                  <a:ext uri="{FF2B5EF4-FFF2-40B4-BE49-F238E27FC236}">
                    <a16:creationId xmlns:a16="http://schemas.microsoft.com/office/drawing/2014/main" id="{39748100-EAC9-EC2B-B604-1BCF46BA833E}"/>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14" name="Picture 8">
            <a:hlinkClick r:id="" action="ppaction://hlinkshowjump?jump=nextslide"/>
            <a:extLst>
              <a:ext uri="{FF2B5EF4-FFF2-40B4-BE49-F238E27FC236}">
                <a16:creationId xmlns:a16="http://schemas.microsoft.com/office/drawing/2014/main" id="{2F0539A7-0380-9FF6-522A-31A70955CA0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flipH="1">
            <a:off x="8493031" y="236056"/>
            <a:ext cx="375396" cy="375396"/>
          </a:xfrm>
          <a:prstGeom prst="rect">
            <a:avLst/>
          </a:prstGeom>
        </p:spPr>
      </p:pic>
      <p:pic>
        <p:nvPicPr>
          <p:cNvPr id="27" name="Graphic 26">
            <a:hlinkClick r:id="rId17" action="ppaction://hlinksldjump"/>
            <a:extLst>
              <a:ext uri="{FF2B5EF4-FFF2-40B4-BE49-F238E27FC236}">
                <a16:creationId xmlns:a16="http://schemas.microsoft.com/office/drawing/2014/main" id="{2DF44860-C0B4-9461-15C6-40D9847DC0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10670" y="233741"/>
            <a:ext cx="374400" cy="374400"/>
          </a:xfrm>
          <a:prstGeom prst="rect">
            <a:avLst/>
          </a:prstGeom>
        </p:spPr>
      </p:pic>
    </p:spTree>
    <p:extLst>
      <p:ext uri="{BB962C8B-B14F-4D97-AF65-F5344CB8AC3E}">
        <p14:creationId xmlns:p14="http://schemas.microsoft.com/office/powerpoint/2010/main" val="3785552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67CB87-B062-D8AA-438C-AE5269306C98}"/>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32</a:t>
            </a:fld>
            <a:endParaRPr lang="en-US"/>
          </a:p>
        </p:txBody>
      </p:sp>
      <p:sp>
        <p:nvSpPr>
          <p:cNvPr id="7" name="Rectangle 6">
            <a:extLst>
              <a:ext uri="{FF2B5EF4-FFF2-40B4-BE49-F238E27FC236}">
                <a16:creationId xmlns:a16="http://schemas.microsoft.com/office/drawing/2014/main" id="{C49D8A7E-3FFB-CC53-CD97-6E1A8A1383FB}"/>
              </a:ext>
            </a:extLst>
          </p:cNvPr>
          <p:cNvSpPr/>
          <p:nvPr/>
        </p:nvSpPr>
        <p:spPr>
          <a:xfrm>
            <a:off x="0" y="0"/>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 Placeholder 3">
            <a:extLst>
              <a:ext uri="{FF2B5EF4-FFF2-40B4-BE49-F238E27FC236}">
                <a16:creationId xmlns:a16="http://schemas.microsoft.com/office/drawing/2014/main" id="{D8E41F6C-8E7F-7D1E-2E74-8AF26485C1DB}"/>
              </a:ext>
            </a:extLst>
          </p:cNvPr>
          <p:cNvSpPr txBox="1">
            <a:spLocks/>
          </p:cNvSpPr>
          <p:nvPr/>
        </p:nvSpPr>
        <p:spPr>
          <a:xfrm>
            <a:off x="665560" y="164818"/>
            <a:ext cx="7781925" cy="52286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Overview</a:t>
            </a:r>
            <a:r>
              <a:rPr lang="en-US" sz="1400" dirty="0">
                <a:latin typeface="Verdana Pro" panose="020B0704030504040204" pitchFamily="34" charset="0"/>
              </a:rPr>
              <a:t> – Make my POS-ecosystem ready to scan and </a:t>
            </a:r>
            <a:br>
              <a:rPr lang="en-US" sz="1400" dirty="0">
                <a:latin typeface="Verdana Pro" panose="020B0704030504040204" pitchFamily="34" charset="0"/>
              </a:rPr>
            </a:br>
            <a:r>
              <a:rPr lang="en-US" sz="1400" dirty="0">
                <a:latin typeface="Verdana Pro" panose="020B0704030504040204" pitchFamily="34" charset="0"/>
              </a:rPr>
              <a:t>read 2D barcodes</a:t>
            </a:r>
          </a:p>
        </p:txBody>
      </p:sp>
      <p:sp>
        <p:nvSpPr>
          <p:cNvPr id="10" name="Rounded Rectangle 21">
            <a:extLst>
              <a:ext uri="{FF2B5EF4-FFF2-40B4-BE49-F238E27FC236}">
                <a16:creationId xmlns:a16="http://schemas.microsoft.com/office/drawing/2014/main" id="{4B0B1C79-545D-341D-CD4A-2AD130C8ADCB}"/>
              </a:ext>
            </a:extLst>
          </p:cNvPr>
          <p:cNvSpPr/>
          <p:nvPr/>
        </p:nvSpPr>
        <p:spPr>
          <a:xfrm>
            <a:off x="634097" y="1256552"/>
            <a:ext cx="2161962"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2"/>
                </a:solidFill>
                <a:latin typeface="Verdana Pro" panose="020B0604030504040204" pitchFamily="34" charset="0"/>
              </a:rPr>
              <a:t>Discovery</a:t>
            </a:r>
          </a:p>
        </p:txBody>
      </p:sp>
      <p:sp>
        <p:nvSpPr>
          <p:cNvPr id="11" name="Rounded Rectangle 21">
            <a:extLst>
              <a:ext uri="{FF2B5EF4-FFF2-40B4-BE49-F238E27FC236}">
                <a16:creationId xmlns:a16="http://schemas.microsoft.com/office/drawing/2014/main" id="{C192B818-E6AA-32E9-5FF9-81A30B4214B5}"/>
              </a:ext>
            </a:extLst>
          </p:cNvPr>
          <p:cNvSpPr/>
          <p:nvPr/>
        </p:nvSpPr>
        <p:spPr>
          <a:xfrm>
            <a:off x="2894669" y="1256552"/>
            <a:ext cx="2161961"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2"/>
                </a:solidFill>
                <a:latin typeface="Verdana Pro" panose="020B0604030504040204" pitchFamily="34" charset="0"/>
              </a:rPr>
              <a:t>Plan &amp; Design</a:t>
            </a:r>
          </a:p>
        </p:txBody>
      </p:sp>
      <p:sp>
        <p:nvSpPr>
          <p:cNvPr id="12" name="Rounded Rectangle 21">
            <a:extLst>
              <a:ext uri="{FF2B5EF4-FFF2-40B4-BE49-F238E27FC236}">
                <a16:creationId xmlns:a16="http://schemas.microsoft.com/office/drawing/2014/main" id="{4E3797CE-8A3A-F139-8D06-5DEF2701936C}"/>
              </a:ext>
            </a:extLst>
          </p:cNvPr>
          <p:cNvSpPr/>
          <p:nvPr/>
        </p:nvSpPr>
        <p:spPr>
          <a:xfrm>
            <a:off x="5155239" y="1256552"/>
            <a:ext cx="1031676"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2"/>
                </a:solidFill>
                <a:latin typeface="Verdana Pro" panose="020B0604030504040204" pitchFamily="34" charset="0"/>
              </a:rPr>
              <a:t>Implement</a:t>
            </a:r>
          </a:p>
        </p:txBody>
      </p:sp>
      <p:sp>
        <p:nvSpPr>
          <p:cNvPr id="15" name="Rounded Rectangle 21">
            <a:extLst>
              <a:ext uri="{FF2B5EF4-FFF2-40B4-BE49-F238E27FC236}">
                <a16:creationId xmlns:a16="http://schemas.microsoft.com/office/drawing/2014/main" id="{49056B4A-881A-DD86-7F71-C409F7247D44}"/>
              </a:ext>
            </a:extLst>
          </p:cNvPr>
          <p:cNvSpPr/>
          <p:nvPr/>
        </p:nvSpPr>
        <p:spPr>
          <a:xfrm>
            <a:off x="6285525" y="1256552"/>
            <a:ext cx="2161962"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2"/>
                </a:solidFill>
                <a:latin typeface="Verdana Pro" panose="020B0604030504040204" pitchFamily="34" charset="0"/>
              </a:rPr>
              <a:t>Track &amp; expand</a:t>
            </a:r>
          </a:p>
        </p:txBody>
      </p:sp>
      <p:sp>
        <p:nvSpPr>
          <p:cNvPr id="2" name="Rounded Rectangle 21">
            <a:extLst>
              <a:ext uri="{FF2B5EF4-FFF2-40B4-BE49-F238E27FC236}">
                <a16:creationId xmlns:a16="http://schemas.microsoft.com/office/drawing/2014/main" id="{B3193212-0B9A-472E-A521-FFA95741CDF0}"/>
              </a:ext>
            </a:extLst>
          </p:cNvPr>
          <p:cNvSpPr/>
          <p:nvPr/>
        </p:nvSpPr>
        <p:spPr>
          <a:xfrm>
            <a:off x="634097" y="1554446"/>
            <a:ext cx="1031676" cy="519298"/>
          </a:xfrm>
          <a:prstGeom prst="roundRect">
            <a:avLst/>
          </a:prstGeom>
          <a:solidFill>
            <a:schemeClr val="bg1"/>
          </a:solidFill>
          <a:ln>
            <a:solidFill>
              <a:srgbClr val="22BC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00" dirty="0">
                <a:solidFill>
                  <a:schemeClr val="tx2"/>
                </a:solidFill>
                <a:latin typeface="Verdana Pro" panose="020B0604030504040204" pitchFamily="34" charset="0"/>
              </a:rPr>
              <a:t>1. Set up project </a:t>
            </a:r>
          </a:p>
        </p:txBody>
      </p:sp>
      <p:sp>
        <p:nvSpPr>
          <p:cNvPr id="3" name="Rounded Rectangle 21">
            <a:extLst>
              <a:ext uri="{FF2B5EF4-FFF2-40B4-BE49-F238E27FC236}">
                <a16:creationId xmlns:a16="http://schemas.microsoft.com/office/drawing/2014/main" id="{9CE50DB4-798C-F84D-D2E7-773BD9B6A4C2}"/>
              </a:ext>
            </a:extLst>
          </p:cNvPr>
          <p:cNvSpPr/>
          <p:nvPr/>
        </p:nvSpPr>
        <p:spPr>
          <a:xfrm>
            <a:off x="1764383" y="1554446"/>
            <a:ext cx="1031676" cy="519298"/>
          </a:xfrm>
          <a:prstGeom prst="roundRect">
            <a:avLst/>
          </a:prstGeom>
          <a:solidFill>
            <a:schemeClr val="bg1"/>
          </a:solidFill>
          <a:ln>
            <a:solidFill>
              <a:srgbClr val="22BC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a:solidFill>
                  <a:schemeClr val="tx2"/>
                </a:solidFill>
                <a:latin typeface="Verdana Pro" panose="020B0604030504040204" pitchFamily="34" charset="0"/>
              </a:rPr>
              <a:t>2. Evaluate current state</a:t>
            </a:r>
          </a:p>
        </p:txBody>
      </p:sp>
      <p:sp>
        <p:nvSpPr>
          <p:cNvPr id="5" name="Rounded Rectangle 21">
            <a:extLst>
              <a:ext uri="{FF2B5EF4-FFF2-40B4-BE49-F238E27FC236}">
                <a16:creationId xmlns:a16="http://schemas.microsoft.com/office/drawing/2014/main" id="{193739F5-92BB-5293-6549-ED478EA76E81}"/>
              </a:ext>
            </a:extLst>
          </p:cNvPr>
          <p:cNvSpPr/>
          <p:nvPr/>
        </p:nvSpPr>
        <p:spPr>
          <a:xfrm>
            <a:off x="2894669" y="1554446"/>
            <a:ext cx="1031676" cy="519298"/>
          </a:xfrm>
          <a:prstGeom prst="roundRect">
            <a:avLst/>
          </a:prstGeom>
          <a:solidFill>
            <a:schemeClr val="bg1"/>
          </a:solidFill>
          <a:ln>
            <a:solidFill>
              <a:srgbClr val="22BC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700">
                <a:solidFill>
                  <a:schemeClr val="tx2"/>
                </a:solidFill>
                <a:latin typeface="Verdana Pro" panose="020B0604030504040204" pitchFamily="34" charset="0"/>
              </a:rPr>
              <a:t>3. Design future state </a:t>
            </a:r>
          </a:p>
        </p:txBody>
      </p:sp>
      <p:sp>
        <p:nvSpPr>
          <p:cNvPr id="6" name="Rounded Rectangle 21">
            <a:extLst>
              <a:ext uri="{FF2B5EF4-FFF2-40B4-BE49-F238E27FC236}">
                <a16:creationId xmlns:a16="http://schemas.microsoft.com/office/drawing/2014/main" id="{897E6C5E-C1EF-66FE-DFCA-5BD2164A978E}"/>
              </a:ext>
            </a:extLst>
          </p:cNvPr>
          <p:cNvSpPr/>
          <p:nvPr/>
        </p:nvSpPr>
        <p:spPr>
          <a:xfrm>
            <a:off x="5155239" y="1554447"/>
            <a:ext cx="1031676" cy="519298"/>
          </a:xfrm>
          <a:prstGeom prst="roundRect">
            <a:avLst/>
          </a:prstGeom>
          <a:solidFill>
            <a:schemeClr val="bg1"/>
          </a:solidFill>
          <a:ln>
            <a:solidFill>
              <a:srgbClr val="22BC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2"/>
                </a:solidFill>
                <a:latin typeface="Verdana Pro" panose="020B0604030504040204" pitchFamily="34" charset="0"/>
              </a:rPr>
              <a:t>5. Upgrade &amp; test POS ecosystem</a:t>
            </a:r>
          </a:p>
        </p:txBody>
      </p:sp>
      <p:sp>
        <p:nvSpPr>
          <p:cNvPr id="14" name="Rounded Rectangle 21">
            <a:extLst>
              <a:ext uri="{FF2B5EF4-FFF2-40B4-BE49-F238E27FC236}">
                <a16:creationId xmlns:a16="http://schemas.microsoft.com/office/drawing/2014/main" id="{C1FE864A-AA07-EF38-6569-F859802B1E3C}"/>
              </a:ext>
            </a:extLst>
          </p:cNvPr>
          <p:cNvSpPr/>
          <p:nvPr/>
        </p:nvSpPr>
        <p:spPr>
          <a:xfrm>
            <a:off x="6285525" y="1554446"/>
            <a:ext cx="1031676" cy="519298"/>
          </a:xfrm>
          <a:prstGeom prst="roundRect">
            <a:avLst/>
          </a:prstGeom>
          <a:solidFill>
            <a:schemeClr val="bg1"/>
          </a:solidFill>
          <a:ln>
            <a:solidFill>
              <a:srgbClr val="22BC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700">
                <a:solidFill>
                  <a:schemeClr val="tx2"/>
                </a:solidFill>
                <a:latin typeface="Verdana Pro" panose="020B0604030504040204" pitchFamily="34" charset="0"/>
              </a:rPr>
              <a:t>6. Train</a:t>
            </a:r>
          </a:p>
        </p:txBody>
      </p:sp>
      <p:sp>
        <p:nvSpPr>
          <p:cNvPr id="16" name="Rounded Rectangle 21">
            <a:extLst>
              <a:ext uri="{FF2B5EF4-FFF2-40B4-BE49-F238E27FC236}">
                <a16:creationId xmlns:a16="http://schemas.microsoft.com/office/drawing/2014/main" id="{CA2AA50A-A024-2A13-A55C-E021D3E31F8F}"/>
              </a:ext>
            </a:extLst>
          </p:cNvPr>
          <p:cNvSpPr/>
          <p:nvPr/>
        </p:nvSpPr>
        <p:spPr>
          <a:xfrm>
            <a:off x="7415811" y="1554446"/>
            <a:ext cx="1031676" cy="519298"/>
          </a:xfrm>
          <a:prstGeom prst="roundRect">
            <a:avLst/>
          </a:prstGeom>
          <a:solidFill>
            <a:schemeClr val="bg1"/>
          </a:solidFill>
          <a:ln>
            <a:solidFill>
              <a:srgbClr val="22BC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700">
                <a:solidFill>
                  <a:schemeClr val="tx2"/>
                </a:solidFill>
                <a:latin typeface="Verdana Pro" panose="020B0604030504040204" pitchFamily="34" charset="0"/>
              </a:rPr>
              <a:t>7. Unlock future potential</a:t>
            </a:r>
          </a:p>
        </p:txBody>
      </p:sp>
      <p:sp>
        <p:nvSpPr>
          <p:cNvPr id="17" name="Rounded Rectangle 21">
            <a:hlinkClick r:id="rId2" action="ppaction://hlinksldjump"/>
            <a:extLst>
              <a:ext uri="{FF2B5EF4-FFF2-40B4-BE49-F238E27FC236}">
                <a16:creationId xmlns:a16="http://schemas.microsoft.com/office/drawing/2014/main" id="{6C04F7B6-01CB-90A1-40BE-70C292E98E69}"/>
              </a:ext>
            </a:extLst>
          </p:cNvPr>
          <p:cNvSpPr/>
          <p:nvPr/>
        </p:nvSpPr>
        <p:spPr>
          <a:xfrm>
            <a:off x="1764383" y="214610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2"/>
                </a:solidFill>
                <a:latin typeface="Verdana Pro" panose="020B0604030504040204" pitchFamily="34" charset="0"/>
              </a:rPr>
              <a:t>2.1 Evaluate POS ecosystem</a:t>
            </a:r>
          </a:p>
        </p:txBody>
      </p:sp>
      <p:sp>
        <p:nvSpPr>
          <p:cNvPr id="18" name="Rounded Rectangle 21">
            <a:hlinkClick r:id="rId3" action="ppaction://hlinksldjump"/>
            <a:extLst>
              <a:ext uri="{FF2B5EF4-FFF2-40B4-BE49-F238E27FC236}">
                <a16:creationId xmlns:a16="http://schemas.microsoft.com/office/drawing/2014/main" id="{36083883-CBDF-5A58-BFEF-0E59DA0BC3D9}"/>
              </a:ext>
            </a:extLst>
          </p:cNvPr>
          <p:cNvSpPr/>
          <p:nvPr/>
        </p:nvSpPr>
        <p:spPr>
          <a:xfrm>
            <a:off x="5155239" y="214551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2"/>
                </a:solidFill>
                <a:latin typeface="Verdana Pro" panose="020B0604030504040204" pitchFamily="34" charset="0"/>
              </a:rPr>
              <a:t>5.1 Upgrade &amp; test POS ecosystem</a:t>
            </a:r>
          </a:p>
        </p:txBody>
      </p:sp>
      <p:sp>
        <p:nvSpPr>
          <p:cNvPr id="19" name="Rounded Rectangle 21">
            <a:hlinkClick r:id="rId4" action="ppaction://hlinksldjump"/>
            <a:extLst>
              <a:ext uri="{FF2B5EF4-FFF2-40B4-BE49-F238E27FC236}">
                <a16:creationId xmlns:a16="http://schemas.microsoft.com/office/drawing/2014/main" id="{7B659956-5DD6-7BB6-A8D7-E9535418A3D0}"/>
              </a:ext>
            </a:extLst>
          </p:cNvPr>
          <p:cNvSpPr>
            <a:spLocks/>
          </p:cNvSpPr>
          <p:nvPr/>
        </p:nvSpPr>
        <p:spPr>
          <a:xfrm>
            <a:off x="6285526" y="214551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2"/>
                </a:solidFill>
                <a:latin typeface="Verdana Pro" panose="020B0604030504040204" pitchFamily="34" charset="0"/>
              </a:rPr>
              <a:t>6.1 Train &amp; raise awareness</a:t>
            </a:r>
          </a:p>
        </p:txBody>
      </p:sp>
      <p:sp>
        <p:nvSpPr>
          <p:cNvPr id="21" name="Rounded Rectangle 21">
            <a:hlinkClick r:id="rId5" action="ppaction://hlinksldjump"/>
            <a:extLst>
              <a:ext uri="{FF2B5EF4-FFF2-40B4-BE49-F238E27FC236}">
                <a16:creationId xmlns:a16="http://schemas.microsoft.com/office/drawing/2014/main" id="{769C3191-C4B6-DF74-2CE6-4D65E585485B}"/>
              </a:ext>
            </a:extLst>
          </p:cNvPr>
          <p:cNvSpPr/>
          <p:nvPr/>
        </p:nvSpPr>
        <p:spPr>
          <a:xfrm>
            <a:off x="7415811" y="2144929"/>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2"/>
                </a:solidFill>
                <a:latin typeface="Verdana Pro" panose="020B0604030504040204" pitchFamily="34" charset="0"/>
              </a:rPr>
              <a:t>7.1 Share your 2D story</a:t>
            </a:r>
          </a:p>
        </p:txBody>
      </p:sp>
      <p:sp>
        <p:nvSpPr>
          <p:cNvPr id="22" name="Rounded Rectangle 21">
            <a:hlinkClick r:id="rId6" action="ppaction://hlinksldjump"/>
            <a:extLst>
              <a:ext uri="{FF2B5EF4-FFF2-40B4-BE49-F238E27FC236}">
                <a16:creationId xmlns:a16="http://schemas.microsoft.com/office/drawing/2014/main" id="{FA203362-814D-D4A8-A941-EC8220C96BE7}"/>
              </a:ext>
            </a:extLst>
          </p:cNvPr>
          <p:cNvSpPr/>
          <p:nvPr/>
        </p:nvSpPr>
        <p:spPr>
          <a:xfrm>
            <a:off x="7415811" y="275710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2"/>
                </a:solidFill>
                <a:latin typeface="Verdana Pro" panose="020B0604030504040204" pitchFamily="34" charset="0"/>
              </a:rPr>
              <a:t>7.2 Determine additional value</a:t>
            </a:r>
          </a:p>
        </p:txBody>
      </p:sp>
      <p:sp>
        <p:nvSpPr>
          <p:cNvPr id="20" name="Rounded Rectangle 21">
            <a:hlinkClick r:id="rId7" action="ppaction://hlinksldjump"/>
            <a:extLst>
              <a:ext uri="{FF2B5EF4-FFF2-40B4-BE49-F238E27FC236}">
                <a16:creationId xmlns:a16="http://schemas.microsoft.com/office/drawing/2014/main" id="{C4F2D0AC-98FE-E770-FB92-EDDCAB57646D}"/>
              </a:ext>
            </a:extLst>
          </p:cNvPr>
          <p:cNvSpPr/>
          <p:nvPr/>
        </p:nvSpPr>
        <p:spPr>
          <a:xfrm>
            <a:off x="634098" y="275710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2"/>
                </a:solidFill>
              </a:rPr>
              <a:t>1.2 Set up project team &amp; involve stakeholders</a:t>
            </a:r>
            <a:endParaRPr lang="en-US" sz="700" dirty="0">
              <a:solidFill>
                <a:schemeClr val="tx2"/>
              </a:solidFill>
              <a:latin typeface="Verdana Pro" panose="020B0604030504040204" pitchFamily="34" charset="0"/>
            </a:endParaRPr>
          </a:p>
        </p:txBody>
      </p:sp>
      <p:sp>
        <p:nvSpPr>
          <p:cNvPr id="24" name="Rounded Rectangle 21">
            <a:hlinkClick r:id="rId8" action="ppaction://hlinksldjump"/>
            <a:extLst>
              <a:ext uri="{FF2B5EF4-FFF2-40B4-BE49-F238E27FC236}">
                <a16:creationId xmlns:a16="http://schemas.microsoft.com/office/drawing/2014/main" id="{C2B6CE3C-6302-F490-BBA4-5AC0E3587FA0}"/>
              </a:ext>
            </a:extLst>
          </p:cNvPr>
          <p:cNvSpPr/>
          <p:nvPr/>
        </p:nvSpPr>
        <p:spPr>
          <a:xfrm>
            <a:off x="634096" y="215880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2"/>
                </a:solidFill>
                <a:latin typeface="Verdana Pro" panose="020B0604030504040204" pitchFamily="34" charset="0"/>
              </a:rPr>
              <a:t>1.1 </a:t>
            </a:r>
            <a:r>
              <a:rPr lang="en-US" sz="700">
                <a:solidFill>
                  <a:schemeClr val="tx2"/>
                </a:solidFill>
              </a:rPr>
              <a:t>Define project plan &amp; implementation type</a:t>
            </a:r>
            <a:endParaRPr lang="en-US" sz="700">
              <a:solidFill>
                <a:schemeClr val="tx2"/>
              </a:solidFill>
              <a:latin typeface="Verdana Pro" panose="020B0604030504040204" pitchFamily="34" charset="0"/>
            </a:endParaRPr>
          </a:p>
        </p:txBody>
      </p:sp>
      <p:sp>
        <p:nvSpPr>
          <p:cNvPr id="44" name="Rounded Rectangle 21">
            <a:hlinkClick r:id="rId9" action="ppaction://hlinksldjump"/>
            <a:extLst>
              <a:ext uri="{FF2B5EF4-FFF2-40B4-BE49-F238E27FC236}">
                <a16:creationId xmlns:a16="http://schemas.microsoft.com/office/drawing/2014/main" id="{5B5DD7D2-55B2-3663-A921-BDA03EEBF11C}"/>
              </a:ext>
            </a:extLst>
          </p:cNvPr>
          <p:cNvSpPr/>
          <p:nvPr/>
        </p:nvSpPr>
        <p:spPr>
          <a:xfrm>
            <a:off x="2894669" y="214610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2"/>
                </a:solidFill>
                <a:latin typeface="Verdana Pro" panose="020B0604030504040204" pitchFamily="34" charset="0"/>
              </a:rPr>
              <a:t>3.1 Design future state POS ecosystem</a:t>
            </a:r>
          </a:p>
        </p:txBody>
      </p:sp>
      <p:sp>
        <p:nvSpPr>
          <p:cNvPr id="8" name="Rounded Rectangle 21">
            <a:extLst>
              <a:ext uri="{FF2B5EF4-FFF2-40B4-BE49-F238E27FC236}">
                <a16:creationId xmlns:a16="http://schemas.microsoft.com/office/drawing/2014/main" id="{3111019A-DB82-3133-CAB3-0CCD23794F02}"/>
              </a:ext>
            </a:extLst>
          </p:cNvPr>
          <p:cNvSpPr/>
          <p:nvPr/>
        </p:nvSpPr>
        <p:spPr>
          <a:xfrm>
            <a:off x="4024954" y="1554446"/>
            <a:ext cx="1031676" cy="519298"/>
          </a:xfrm>
          <a:prstGeom prst="roundRect">
            <a:avLst/>
          </a:prstGeom>
          <a:solidFill>
            <a:schemeClr val="bg1"/>
          </a:solidFill>
          <a:ln>
            <a:solidFill>
              <a:srgbClr val="22BC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700" dirty="0">
                <a:solidFill>
                  <a:schemeClr val="tx2"/>
                </a:solidFill>
                <a:latin typeface="Verdana Pro" panose="020B0604030504040204" pitchFamily="34" charset="0"/>
              </a:rPr>
              <a:t>4. Determine budget &amp; finalise project plan</a:t>
            </a:r>
          </a:p>
        </p:txBody>
      </p:sp>
      <p:sp>
        <p:nvSpPr>
          <p:cNvPr id="13" name="Rounded Rectangle 21">
            <a:hlinkClick r:id="rId10" action="ppaction://hlinksldjump"/>
            <a:extLst>
              <a:ext uri="{FF2B5EF4-FFF2-40B4-BE49-F238E27FC236}">
                <a16:creationId xmlns:a16="http://schemas.microsoft.com/office/drawing/2014/main" id="{69E7EFAC-A4D4-2749-B21C-804853856941}"/>
              </a:ext>
            </a:extLst>
          </p:cNvPr>
          <p:cNvSpPr/>
          <p:nvPr/>
        </p:nvSpPr>
        <p:spPr>
          <a:xfrm>
            <a:off x="4024954" y="2146104"/>
            <a:ext cx="1031676" cy="527115"/>
          </a:xfrm>
          <a:prstGeom prst="roundRect">
            <a:avLst/>
          </a:prstGeom>
          <a:solidFill>
            <a:srgbClr val="22BCB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2"/>
                </a:solidFill>
                <a:latin typeface="Verdana Pro" panose="020B0604030504040204" pitchFamily="34" charset="0"/>
              </a:rPr>
              <a:t>4.1 Determine budget &amp; </a:t>
            </a:r>
            <a:r>
              <a:rPr lang="en-US" sz="700" dirty="0" err="1">
                <a:solidFill>
                  <a:schemeClr val="tx2"/>
                </a:solidFill>
                <a:latin typeface="Verdana Pro" panose="020B0604030504040204" pitchFamily="34" charset="0"/>
              </a:rPr>
              <a:t>finalise</a:t>
            </a:r>
            <a:r>
              <a:rPr lang="en-US" sz="700" dirty="0">
                <a:solidFill>
                  <a:schemeClr val="tx2"/>
                </a:solidFill>
                <a:latin typeface="Verdana Pro" panose="020B0604030504040204" pitchFamily="34" charset="0"/>
              </a:rPr>
              <a:t> project plan</a:t>
            </a:r>
          </a:p>
        </p:txBody>
      </p:sp>
      <p:pic>
        <p:nvPicPr>
          <p:cNvPr id="23" name="Picture 8">
            <a:hlinkClick r:id="" action="ppaction://hlinkshowjump?jump=nextslide"/>
            <a:extLst>
              <a:ext uri="{FF2B5EF4-FFF2-40B4-BE49-F238E27FC236}">
                <a16:creationId xmlns:a16="http://schemas.microsoft.com/office/drawing/2014/main" id="{266E66D8-F660-3519-126E-59F3F45F75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8493031" y="236056"/>
            <a:ext cx="375396" cy="375396"/>
          </a:xfrm>
          <a:prstGeom prst="rect">
            <a:avLst/>
          </a:prstGeom>
        </p:spPr>
      </p:pic>
      <p:pic>
        <p:nvPicPr>
          <p:cNvPr id="26" name="Picture 9">
            <a:hlinkClick r:id="rId13" action="ppaction://hlinksldjump"/>
            <a:extLst>
              <a:ext uri="{FF2B5EF4-FFF2-40B4-BE49-F238E27FC236}">
                <a16:creationId xmlns:a16="http://schemas.microsoft.com/office/drawing/2014/main" id="{466581FC-8BC4-C753-5C07-A3EE8BDD54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rot="10800000" flipH="1">
            <a:off x="7992616" y="236054"/>
            <a:ext cx="375396" cy="375396"/>
          </a:xfrm>
          <a:prstGeom prst="rect">
            <a:avLst/>
          </a:prstGeom>
          <a:noFill/>
          <a:ln>
            <a:noFill/>
          </a:ln>
        </p:spPr>
      </p:pic>
      <p:pic>
        <p:nvPicPr>
          <p:cNvPr id="28" name="Graphic 27">
            <a:hlinkClick r:id="rId14" action="ppaction://hlinksldjump"/>
            <a:extLst>
              <a:ext uri="{FF2B5EF4-FFF2-40B4-BE49-F238E27FC236}">
                <a16:creationId xmlns:a16="http://schemas.microsoft.com/office/drawing/2014/main" id="{160DB8F4-53B0-00B6-40AF-E54BE155DA6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93197" y="236552"/>
            <a:ext cx="374400" cy="374400"/>
          </a:xfrm>
          <a:prstGeom prst="rect">
            <a:avLst/>
          </a:prstGeom>
        </p:spPr>
      </p:pic>
    </p:spTree>
    <p:extLst>
      <p:ext uri="{BB962C8B-B14F-4D97-AF65-F5344CB8AC3E}">
        <p14:creationId xmlns:p14="http://schemas.microsoft.com/office/powerpoint/2010/main" val="4024293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3861"/>
            <a:ext cx="8249438" cy="1657057"/>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project plan</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Choosing an implementation type (e.g. proof of concept, pilot, full implementation)</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Start your implementation with a (number of) store(s), product(s) or supplier(s)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endParaRPr lang="en-US" sz="900" dirty="0">
              <a:solidFill>
                <a:srgbClr val="002C6C"/>
              </a:solidFill>
              <a:latin typeface="Verdana Pro" panose="020B0704030504040204" pitchFamily="34" charset="0"/>
            </a:endParaRPr>
          </a:p>
          <a:p>
            <a:pPr marL="171450" indent="-171450">
              <a:lnSpc>
                <a:spcPct val="150000"/>
              </a:lnSpc>
              <a:buFont typeface="Wingdings" panose="05000000000000000000" pitchFamily="2" charset="2"/>
              <a:buChar char="à"/>
            </a:pPr>
            <a:r>
              <a:rPr lang="en-US" sz="900" dirty="0">
                <a:solidFill>
                  <a:srgbClr val="002C6C"/>
                </a:solidFill>
                <a:latin typeface="Verdana Pro" panose="020B060403050404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hlinkClick r:id="rId3"/>
              </a:rPr>
              <a:t>2D Pilot Toolkit - slides 35-45</a:t>
            </a:r>
            <a:r>
              <a:rPr lang="en-US" sz="900" dirty="0">
                <a:solidFill>
                  <a:srgbClr val="008DBD"/>
                </a:solidFill>
                <a:latin typeface="Verdana Pro" panose="020B0604030504040204" pitchFamily="34" charset="0"/>
              </a:rPr>
              <a:t> </a:t>
            </a:r>
            <a:r>
              <a:rPr lang="en-US" sz="900" dirty="0">
                <a:solidFill>
                  <a:srgbClr val="002C6C"/>
                </a:solidFill>
                <a:latin typeface="Verdana Pro" panose="020B0604030504040204" pitchFamily="34" charset="0"/>
              </a:rPr>
              <a:t>section for more information about scoping.</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3808"/>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33</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a:solidFill>
                  <a:srgbClr val="002A69"/>
                </a:solidFill>
                <a:latin typeface="Verdana Pro" panose="020B0704030504040204" pitchFamily="34" charset="0"/>
              </a:rPr>
              <a:t>Sub step </a:t>
            </a:r>
            <a:r>
              <a:rPr lang="en-US" sz="1400" b="1" dirty="0">
                <a:solidFill>
                  <a:srgbClr val="002A69"/>
                </a:solidFill>
                <a:latin typeface="Verdana Pro" panose="020B0704030504040204" pitchFamily="34" charset="0"/>
              </a:rPr>
              <a:t>1.1</a:t>
            </a:r>
            <a:r>
              <a:rPr lang="en-US" sz="1400" dirty="0">
                <a:solidFill>
                  <a:srgbClr val="002A69"/>
                </a:solidFill>
                <a:latin typeface="Verdana Pro" panose="020B0704030504040204" pitchFamily="34" charset="0"/>
              </a:rPr>
              <a:t> – Define project plan &amp; implementation type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7710"/>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Getting the 2D barcode rollout right is </a:t>
            </a:r>
            <a:r>
              <a:rPr lang="en-US" sz="1000" dirty="0"/>
              <a:t>key for retailers to efficiently scan and unlock the valuable product information encoded by brands, streamlining operations and enhancing customer service.</a:t>
            </a:r>
            <a:endParaRPr lang="en-US" sz="1000" dirty="0">
              <a:solidFill>
                <a:srgbClr val="002C6C"/>
              </a:solidFill>
              <a:latin typeface="Verdana Pro" panose="020B0604030504040204" pitchFamily="34" charset="0"/>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7710"/>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6957"/>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3105"/>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8599"/>
            <a:ext cx="1672295" cy="400110"/>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p:txBody>
      </p:sp>
      <p:pic>
        <p:nvPicPr>
          <p:cNvPr id="7" name="Picture 8">
            <a:hlinkClick r:id="" action="ppaction://hlinkshowjump?jump=nextslide"/>
            <a:extLst>
              <a:ext uri="{FF2B5EF4-FFF2-40B4-BE49-F238E27FC236}">
                <a16:creationId xmlns:a16="http://schemas.microsoft.com/office/drawing/2014/main" id="{9C331D71-7DFD-2244-FFCE-17CEECFF4D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1E5AFBB2-4251-7A18-A75D-157DB2A42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20" name="Graphic 19">
            <a:hlinkClick r:id="rId8" action="ppaction://hlinksldjump"/>
            <a:extLst>
              <a:ext uri="{FF2B5EF4-FFF2-40B4-BE49-F238E27FC236}">
                <a16:creationId xmlns:a16="http://schemas.microsoft.com/office/drawing/2014/main" id="{18477334-4487-BA38-AE3D-388597E5BE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23" name="Graphic 22">
            <a:extLst>
              <a:ext uri="{FF2B5EF4-FFF2-40B4-BE49-F238E27FC236}">
                <a16:creationId xmlns:a16="http://schemas.microsoft.com/office/drawing/2014/main" id="{A19F997A-44A1-5673-5825-D9D4D204CF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424817"/>
            <a:ext cx="399600" cy="399600"/>
          </a:xfrm>
          <a:prstGeom prst="rect">
            <a:avLst/>
          </a:prstGeom>
        </p:spPr>
      </p:pic>
      <p:pic>
        <p:nvPicPr>
          <p:cNvPr id="24" name="Graphic 23">
            <a:extLst>
              <a:ext uri="{FF2B5EF4-FFF2-40B4-BE49-F238E27FC236}">
                <a16:creationId xmlns:a16="http://schemas.microsoft.com/office/drawing/2014/main" id="{43FC02D8-6E4E-B7E3-7781-E51005EF04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2870219"/>
            <a:ext cx="399600" cy="399600"/>
          </a:xfrm>
          <a:prstGeom prst="rect">
            <a:avLst/>
          </a:prstGeom>
        </p:spPr>
      </p:pic>
      <p:pic>
        <p:nvPicPr>
          <p:cNvPr id="25" name="Graphic 24">
            <a:extLst>
              <a:ext uri="{FF2B5EF4-FFF2-40B4-BE49-F238E27FC236}">
                <a16:creationId xmlns:a16="http://schemas.microsoft.com/office/drawing/2014/main" id="{7F9E13F9-D63A-FC6B-9DC5-EB37AFB1EEE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3327419"/>
            <a:ext cx="399600" cy="399600"/>
          </a:xfrm>
          <a:prstGeom prst="rect">
            <a:avLst/>
          </a:prstGeom>
        </p:spPr>
      </p:pic>
      <p:grpSp>
        <p:nvGrpSpPr>
          <p:cNvPr id="69" name="Group 68">
            <a:extLst>
              <a:ext uri="{FF2B5EF4-FFF2-40B4-BE49-F238E27FC236}">
                <a16:creationId xmlns:a16="http://schemas.microsoft.com/office/drawing/2014/main" id="{BAAA5873-D566-A1E2-D1A7-FCE340984D2E}"/>
              </a:ext>
            </a:extLst>
          </p:cNvPr>
          <p:cNvGrpSpPr/>
          <p:nvPr/>
        </p:nvGrpSpPr>
        <p:grpSpPr>
          <a:xfrm>
            <a:off x="-1" y="819151"/>
            <a:ext cx="9144000" cy="414970"/>
            <a:chOff x="-1" y="819151"/>
            <a:chExt cx="9144000" cy="414970"/>
          </a:xfrm>
        </p:grpSpPr>
        <p:sp>
          <p:nvSpPr>
            <p:cNvPr id="27" name="Rectangle 26">
              <a:extLst>
                <a:ext uri="{FF2B5EF4-FFF2-40B4-BE49-F238E27FC236}">
                  <a16:creationId xmlns:a16="http://schemas.microsoft.com/office/drawing/2014/main" id="{B5C10E9C-E8D0-7634-7CDD-059EFA2791DE}"/>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ounded Rectangle 27">
              <a:extLst>
                <a:ext uri="{FF2B5EF4-FFF2-40B4-BE49-F238E27FC236}">
                  <a16:creationId xmlns:a16="http://schemas.microsoft.com/office/drawing/2014/main" id="{63646778-04A9-C19D-586D-0E5179782BAF}"/>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22BCB9"/>
                  </a:solidFill>
                </a:rPr>
                <a:t>Set-up project</a:t>
              </a:r>
            </a:p>
          </p:txBody>
        </p:sp>
        <p:sp>
          <p:nvSpPr>
            <p:cNvPr id="29" name="Rounded Rectangle 28">
              <a:extLst>
                <a:ext uri="{FF2B5EF4-FFF2-40B4-BE49-F238E27FC236}">
                  <a16:creationId xmlns:a16="http://schemas.microsoft.com/office/drawing/2014/main" id="{7C13C08C-826C-7B07-9CDF-EF5FE779E476}"/>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0" name="Rounded Rectangle 29">
              <a:extLst>
                <a:ext uri="{FF2B5EF4-FFF2-40B4-BE49-F238E27FC236}">
                  <a16:creationId xmlns:a16="http://schemas.microsoft.com/office/drawing/2014/main" id="{42076AAD-5FEE-B638-CCEB-0FB4FBA3985B}"/>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31" name="Rounded Rectangle 30">
              <a:extLst>
                <a:ext uri="{FF2B5EF4-FFF2-40B4-BE49-F238E27FC236}">
                  <a16:creationId xmlns:a16="http://schemas.microsoft.com/office/drawing/2014/main" id="{003A5963-1943-6152-AE96-CC9A862BEF0B}"/>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32" name="Rounded Rectangle 31">
              <a:extLst>
                <a:ext uri="{FF2B5EF4-FFF2-40B4-BE49-F238E27FC236}">
                  <a16:creationId xmlns:a16="http://schemas.microsoft.com/office/drawing/2014/main" id="{A7A35B08-EB2A-151B-5C79-2A22B10692C9}"/>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4" name="Rounded Rectangle 33">
              <a:extLst>
                <a:ext uri="{FF2B5EF4-FFF2-40B4-BE49-F238E27FC236}">
                  <a16:creationId xmlns:a16="http://schemas.microsoft.com/office/drawing/2014/main" id="{154F6113-62AC-05A9-A110-DE5746378DEF}"/>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6" name="Rounded Rectangle 21">
              <a:extLst>
                <a:ext uri="{FF2B5EF4-FFF2-40B4-BE49-F238E27FC236}">
                  <a16:creationId xmlns:a16="http://schemas.microsoft.com/office/drawing/2014/main" id="{D788ADEA-854E-4BE0-4453-450FF6286D54}"/>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7" name="Oval 36">
              <a:extLst>
                <a:ext uri="{FF2B5EF4-FFF2-40B4-BE49-F238E27FC236}">
                  <a16:creationId xmlns:a16="http://schemas.microsoft.com/office/drawing/2014/main" id="{BE67447A-DDA6-6BED-0489-3701C8512B20}"/>
                </a:ext>
              </a:extLst>
            </p:cNvPr>
            <p:cNvSpPr/>
            <p:nvPr/>
          </p:nvSpPr>
          <p:spPr>
            <a:xfrm>
              <a:off x="412821"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8" name="Oval 37">
              <a:extLst>
                <a:ext uri="{FF2B5EF4-FFF2-40B4-BE49-F238E27FC236}">
                  <a16:creationId xmlns:a16="http://schemas.microsoft.com/office/drawing/2014/main" id="{20734412-B52C-E8E8-7850-CC00FC9484F9}"/>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9" name="Straight Connector 38">
              <a:extLst>
                <a:ext uri="{FF2B5EF4-FFF2-40B4-BE49-F238E27FC236}">
                  <a16:creationId xmlns:a16="http://schemas.microsoft.com/office/drawing/2014/main" id="{1D48A3B7-2A4E-FAEE-BBEB-2B50A6DEB28B}"/>
                </a:ext>
              </a:extLst>
            </p:cNvPr>
            <p:cNvCxnSpPr>
              <a:cxnSpLocks/>
              <a:stCxn id="38"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091752BA-2B4A-A1EF-F314-74F0274C8961}"/>
                </a:ext>
              </a:extLst>
            </p:cNvPr>
            <p:cNvGrpSpPr/>
            <p:nvPr/>
          </p:nvGrpSpPr>
          <p:grpSpPr>
            <a:xfrm>
              <a:off x="2376101" y="888920"/>
              <a:ext cx="617971" cy="275078"/>
              <a:chOff x="2141099" y="888920"/>
              <a:chExt cx="617971" cy="275078"/>
            </a:xfrm>
          </p:grpSpPr>
          <p:sp>
            <p:nvSpPr>
              <p:cNvPr id="58" name="Oval 57">
                <a:extLst>
                  <a:ext uri="{FF2B5EF4-FFF2-40B4-BE49-F238E27FC236}">
                    <a16:creationId xmlns:a16="http://schemas.microsoft.com/office/drawing/2014/main" id="{4B4755CF-B37C-6433-2D86-96FA087DD01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55F446D1-2A35-A50C-4921-89086768859C}"/>
                  </a:ext>
                </a:extLst>
              </p:cNvPr>
              <p:cNvCxnSpPr>
                <a:cxnSpLocks/>
                <a:stCxn id="58"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61C0FCD1-5FCD-0AD7-DEEA-A3A9C6B6B2DE}"/>
                </a:ext>
              </a:extLst>
            </p:cNvPr>
            <p:cNvGrpSpPr/>
            <p:nvPr/>
          </p:nvGrpSpPr>
          <p:grpSpPr>
            <a:xfrm>
              <a:off x="7575617" y="888920"/>
              <a:ext cx="568441" cy="275078"/>
              <a:chOff x="3058394" y="888920"/>
              <a:chExt cx="568441" cy="275078"/>
            </a:xfrm>
          </p:grpSpPr>
          <p:sp>
            <p:nvSpPr>
              <p:cNvPr id="54" name="Oval 53">
                <a:extLst>
                  <a:ext uri="{FF2B5EF4-FFF2-40B4-BE49-F238E27FC236}">
                    <a16:creationId xmlns:a16="http://schemas.microsoft.com/office/drawing/2014/main" id="{70B52432-0735-7C10-4028-8B7D90AA411B}"/>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5" name="Straight Connector 54">
                <a:extLst>
                  <a:ext uri="{FF2B5EF4-FFF2-40B4-BE49-F238E27FC236}">
                    <a16:creationId xmlns:a16="http://schemas.microsoft.com/office/drawing/2014/main" id="{A67FD00C-FF33-D0B5-64C9-5BAD4A3AF6CA}"/>
                  </a:ext>
                </a:extLst>
              </p:cNvPr>
              <p:cNvCxnSpPr>
                <a:cxnSpLocks/>
                <a:stCxn id="54"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8E85FDAA-9110-8627-25E0-F9E8865776BA}"/>
                </a:ext>
              </a:extLst>
            </p:cNvPr>
            <p:cNvGrpSpPr/>
            <p:nvPr/>
          </p:nvGrpSpPr>
          <p:grpSpPr>
            <a:xfrm>
              <a:off x="6604284" y="888920"/>
              <a:ext cx="611720" cy="275078"/>
              <a:chOff x="2925596" y="888920"/>
              <a:chExt cx="611720" cy="275078"/>
            </a:xfrm>
          </p:grpSpPr>
          <p:sp>
            <p:nvSpPr>
              <p:cNvPr id="52" name="Oval 51">
                <a:extLst>
                  <a:ext uri="{FF2B5EF4-FFF2-40B4-BE49-F238E27FC236}">
                    <a16:creationId xmlns:a16="http://schemas.microsoft.com/office/drawing/2014/main" id="{31205A66-DDE8-BBDA-1289-05FE6DE1F7E3}"/>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3" name="Straight Connector 52">
                <a:extLst>
                  <a:ext uri="{FF2B5EF4-FFF2-40B4-BE49-F238E27FC236}">
                    <a16:creationId xmlns:a16="http://schemas.microsoft.com/office/drawing/2014/main" id="{EED45265-AA44-4D23-948D-997BCAF708D4}"/>
                  </a:ext>
                </a:extLst>
              </p:cNvPr>
              <p:cNvCxnSpPr>
                <a:cxnSpLocks/>
                <a:stCxn id="52"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033CE484-FFD7-5B08-3D59-E34EE7CDB5CB}"/>
                </a:ext>
              </a:extLst>
            </p:cNvPr>
            <p:cNvGrpSpPr/>
            <p:nvPr/>
          </p:nvGrpSpPr>
          <p:grpSpPr>
            <a:xfrm>
              <a:off x="5251423" y="888920"/>
              <a:ext cx="558866" cy="275078"/>
              <a:chOff x="2849175" y="888920"/>
              <a:chExt cx="558866" cy="275078"/>
            </a:xfrm>
          </p:grpSpPr>
          <p:sp>
            <p:nvSpPr>
              <p:cNvPr id="50" name="Oval 49">
                <a:extLst>
                  <a:ext uri="{FF2B5EF4-FFF2-40B4-BE49-F238E27FC236}">
                    <a16:creationId xmlns:a16="http://schemas.microsoft.com/office/drawing/2014/main" id="{A6647D7C-62A7-B6A0-3C3F-5D8BE53DDE07}"/>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1" name="Straight Connector 50">
                <a:extLst>
                  <a:ext uri="{FF2B5EF4-FFF2-40B4-BE49-F238E27FC236}">
                    <a16:creationId xmlns:a16="http://schemas.microsoft.com/office/drawing/2014/main" id="{87B777EA-24BF-C972-CC60-3E465852E410}"/>
                  </a:ext>
                </a:extLst>
              </p:cNvPr>
              <p:cNvCxnSpPr>
                <a:cxnSpLocks/>
                <a:stCxn id="50"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C41A1913-6491-698F-0082-9A90B859FC2D}"/>
                </a:ext>
              </a:extLst>
            </p:cNvPr>
            <p:cNvGrpSpPr/>
            <p:nvPr/>
          </p:nvGrpSpPr>
          <p:grpSpPr>
            <a:xfrm>
              <a:off x="3672348" y="888920"/>
              <a:ext cx="555694" cy="275078"/>
              <a:chOff x="2203376" y="888920"/>
              <a:chExt cx="555694" cy="275078"/>
            </a:xfrm>
          </p:grpSpPr>
          <p:sp>
            <p:nvSpPr>
              <p:cNvPr id="48" name="Oval 47">
                <a:extLst>
                  <a:ext uri="{FF2B5EF4-FFF2-40B4-BE49-F238E27FC236}">
                    <a16:creationId xmlns:a16="http://schemas.microsoft.com/office/drawing/2014/main" id="{1229A1FC-9021-C148-F069-777DA33CAFB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9" name="Straight Connector 48">
                <a:extLst>
                  <a:ext uri="{FF2B5EF4-FFF2-40B4-BE49-F238E27FC236}">
                    <a16:creationId xmlns:a16="http://schemas.microsoft.com/office/drawing/2014/main" id="{A1C35437-BF05-C4F3-2B53-54422A669CB5}"/>
                  </a:ext>
                </a:extLst>
              </p:cNvPr>
              <p:cNvCxnSpPr>
                <a:cxnSpLocks/>
                <a:stCxn id="48"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51714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712430"/>
            <a:ext cx="8249438" cy="179555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core project team</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3" action="ppaction://hlinksldjump"/>
              </a:rPr>
              <a:t>internal</a:t>
            </a:r>
            <a:r>
              <a:rPr lang="en-US" sz="900" b="1" dirty="0">
                <a:solidFill>
                  <a:srgbClr val="002C6C"/>
                </a:solidFill>
                <a:latin typeface="Verdana Pro" panose="020B0604030504040204" pitchFamily="34" charset="0"/>
                <a:cs typeface="Verdana Pro Semibold" panose="020F0502020204030204" pitchFamily="34" charset="0"/>
              </a:rPr>
              <a:t> stakeholders </a:t>
            </a:r>
          </a:p>
          <a:p>
            <a:pPr marL="449263" indent="-376238">
              <a:buFont typeface="Arial" panose="020B0604020202020204" pitchFamily="34" charset="0"/>
              <a:buChar char="•"/>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4"/>
              </a:rPr>
              <a:t>Retail POS Guide – section 6.3</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all necessary details. </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5" action="ppaction://hlinksldjump"/>
              </a:rPr>
              <a:t>external</a:t>
            </a:r>
            <a:r>
              <a:rPr lang="en-US" sz="900" b="1" dirty="0">
                <a:solidFill>
                  <a:srgbClr val="002C6C"/>
                </a:solidFill>
                <a:latin typeface="Verdana Pro" panose="020B0604030504040204" pitchFamily="34" charset="0"/>
                <a:cs typeface="Verdana Pro Semibold" panose="020F0502020204030204" pitchFamily="34" charset="0"/>
              </a:rPr>
              <a:t> stakeholders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indent="-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panose="020B0604030504040204" pitchFamily="34" charset="0"/>
                <a:cs typeface="Verdana Pro Semibold" panose="020F0502020204030204" pitchFamily="34" charset="0"/>
              </a:rPr>
              <a:t>the </a:t>
            </a:r>
            <a:r>
              <a:rPr lang="en-US" sz="900" u="sng" dirty="0">
                <a:solidFill>
                  <a:srgbClr val="008DBD"/>
                </a:solidFill>
                <a:latin typeface="Verdana Pro" panose="020B0604030504040204" pitchFamily="34" charset="0"/>
                <a:cs typeface="Verdana Pro Semibold" panose="020F0502020204030204" pitchFamily="34" charset="0"/>
                <a:hlinkClick r:id="rId6"/>
              </a:rPr>
              <a:t>2D Pilot Toolkit - slide 47-49</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more information about identifying the right stakeholders.  </a:t>
            </a:r>
          </a:p>
          <a:p>
            <a:pPr marL="538163" indent="-465138">
              <a:lnSpc>
                <a:spcPct val="150000"/>
              </a:lnSpc>
              <a:buFont typeface="Arial" panose="020B0604020202020204" pitchFamily="34" charset="0"/>
              <a:buChar char="•"/>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34</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dirty="0">
                <a:solidFill>
                  <a:srgbClr val="002A69"/>
                </a:solidFill>
                <a:latin typeface="Verdana Pro" panose="020B0704030504040204" pitchFamily="34" charset="0"/>
              </a:rPr>
              <a:t>Sub step 1.2 </a:t>
            </a:r>
            <a:r>
              <a:rPr lang="en-US" sz="1400" dirty="0">
                <a:solidFill>
                  <a:srgbClr val="002A69"/>
                </a:solidFill>
                <a:latin typeface="Verdana Pro" panose="020B0704030504040204" pitchFamily="34" charset="0"/>
              </a:rPr>
              <a:t>– Set up project team &amp; involve stakeholders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Based on your business objectives, determine which internal and external stakeholders to involve.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6744"/>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002C6C"/>
                </a:solidFill>
                <a:latin typeface="Verdana Pro" panose="020B0604030504040204" pitchFamily="34" charset="0"/>
                <a:cs typeface="Verdana Pro Semibold" panose="020F0502020204030204" pitchFamily="34" charset="0"/>
              </a:rPr>
              <a:t>Brand owners</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pic>
        <p:nvPicPr>
          <p:cNvPr id="12" name="Picture 8">
            <a:hlinkClick r:id="" action="ppaction://hlinkshowjump?jump=nextslide"/>
            <a:extLst>
              <a:ext uri="{FF2B5EF4-FFF2-40B4-BE49-F238E27FC236}">
                <a16:creationId xmlns:a16="http://schemas.microsoft.com/office/drawing/2014/main" id="{BAEFB934-B445-199F-2BD9-7E8EAA6FDD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71815F7F-EA19-9734-1C31-48486F9568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4" name="Graphic 13">
            <a:hlinkClick r:id="rId11" action="ppaction://hlinksldjump"/>
            <a:extLst>
              <a:ext uri="{FF2B5EF4-FFF2-40B4-BE49-F238E27FC236}">
                <a16:creationId xmlns:a16="http://schemas.microsoft.com/office/drawing/2014/main" id="{5147BD76-DA66-A969-0961-0A9D4B4FAF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5" name="Graphic 14">
            <a:extLst>
              <a:ext uri="{FF2B5EF4-FFF2-40B4-BE49-F238E27FC236}">
                <a16:creationId xmlns:a16="http://schemas.microsoft.com/office/drawing/2014/main" id="{223AB402-A382-99D4-9C10-4704E38927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422962"/>
            <a:ext cx="399600" cy="399600"/>
          </a:xfrm>
          <a:prstGeom prst="rect">
            <a:avLst/>
          </a:prstGeom>
        </p:spPr>
      </p:pic>
      <p:pic>
        <p:nvPicPr>
          <p:cNvPr id="16" name="Graphic 15">
            <a:extLst>
              <a:ext uri="{FF2B5EF4-FFF2-40B4-BE49-F238E27FC236}">
                <a16:creationId xmlns:a16="http://schemas.microsoft.com/office/drawing/2014/main" id="{D2A05564-4B68-E009-DAEF-01DACC415F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2868364"/>
            <a:ext cx="399600" cy="399600"/>
          </a:xfrm>
          <a:prstGeom prst="rect">
            <a:avLst/>
          </a:prstGeom>
        </p:spPr>
      </p:pic>
      <p:pic>
        <p:nvPicPr>
          <p:cNvPr id="18" name="Graphic 17">
            <a:extLst>
              <a:ext uri="{FF2B5EF4-FFF2-40B4-BE49-F238E27FC236}">
                <a16:creationId xmlns:a16="http://schemas.microsoft.com/office/drawing/2014/main" id="{7021DC3B-2E0D-620E-9DB1-F52096B4B72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35959" y="3325564"/>
            <a:ext cx="399600" cy="399600"/>
          </a:xfrm>
          <a:prstGeom prst="rect">
            <a:avLst/>
          </a:prstGeom>
        </p:spPr>
      </p:pic>
      <p:grpSp>
        <p:nvGrpSpPr>
          <p:cNvPr id="19" name="Group 18">
            <a:extLst>
              <a:ext uri="{FF2B5EF4-FFF2-40B4-BE49-F238E27FC236}">
                <a16:creationId xmlns:a16="http://schemas.microsoft.com/office/drawing/2014/main" id="{C7F9B515-B47F-EE5B-4225-ABA881270441}"/>
              </a:ext>
            </a:extLst>
          </p:cNvPr>
          <p:cNvGrpSpPr/>
          <p:nvPr/>
        </p:nvGrpSpPr>
        <p:grpSpPr>
          <a:xfrm>
            <a:off x="-1" y="819151"/>
            <a:ext cx="9144000" cy="414970"/>
            <a:chOff x="-1" y="819151"/>
            <a:chExt cx="9144000" cy="414970"/>
          </a:xfrm>
        </p:grpSpPr>
        <p:sp>
          <p:nvSpPr>
            <p:cNvPr id="20" name="Rectangle 19">
              <a:extLst>
                <a:ext uri="{FF2B5EF4-FFF2-40B4-BE49-F238E27FC236}">
                  <a16:creationId xmlns:a16="http://schemas.microsoft.com/office/drawing/2014/main" id="{FA0687A4-191C-F496-444A-C70DB78B5F9B}"/>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0">
              <a:extLst>
                <a:ext uri="{FF2B5EF4-FFF2-40B4-BE49-F238E27FC236}">
                  <a16:creationId xmlns:a16="http://schemas.microsoft.com/office/drawing/2014/main" id="{DA518925-2F85-E9F9-DA90-2C6BDA2C53A7}"/>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22BCB9"/>
                  </a:solidFill>
                </a:rPr>
                <a:t>Set-up project</a:t>
              </a:r>
            </a:p>
          </p:txBody>
        </p:sp>
        <p:sp>
          <p:nvSpPr>
            <p:cNvPr id="22" name="Rounded Rectangle 21">
              <a:extLst>
                <a:ext uri="{FF2B5EF4-FFF2-40B4-BE49-F238E27FC236}">
                  <a16:creationId xmlns:a16="http://schemas.microsoft.com/office/drawing/2014/main" id="{3187E572-2B73-A280-7CBF-BF13B09C2E13}"/>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2">
              <a:extLst>
                <a:ext uri="{FF2B5EF4-FFF2-40B4-BE49-F238E27FC236}">
                  <a16:creationId xmlns:a16="http://schemas.microsoft.com/office/drawing/2014/main" id="{9E0DE649-58DE-5B72-5BBE-392FB2F164A7}"/>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24" name="Rounded Rectangle 23">
              <a:extLst>
                <a:ext uri="{FF2B5EF4-FFF2-40B4-BE49-F238E27FC236}">
                  <a16:creationId xmlns:a16="http://schemas.microsoft.com/office/drawing/2014/main" id="{55D19929-E47C-5497-E905-8557E9E8523E}"/>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25" name="Rounded Rectangle 24">
              <a:extLst>
                <a:ext uri="{FF2B5EF4-FFF2-40B4-BE49-F238E27FC236}">
                  <a16:creationId xmlns:a16="http://schemas.microsoft.com/office/drawing/2014/main" id="{988BFA35-F6AA-A78C-46C9-EFA9A375B40C}"/>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27" name="Rounded Rectangle 26">
              <a:extLst>
                <a:ext uri="{FF2B5EF4-FFF2-40B4-BE49-F238E27FC236}">
                  <a16:creationId xmlns:a16="http://schemas.microsoft.com/office/drawing/2014/main" id="{AC2DB539-E9C9-9BFF-79D8-883C6898F793}"/>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28" name="Rounded Rectangle 21">
              <a:extLst>
                <a:ext uri="{FF2B5EF4-FFF2-40B4-BE49-F238E27FC236}">
                  <a16:creationId xmlns:a16="http://schemas.microsoft.com/office/drawing/2014/main" id="{60C99A96-A408-9CFC-ADCD-FAF7F91C8929}"/>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A79AA2BD-8BC6-8960-5768-259ABB1A95BF}"/>
                </a:ext>
              </a:extLst>
            </p:cNvPr>
            <p:cNvSpPr/>
            <p:nvPr/>
          </p:nvSpPr>
          <p:spPr>
            <a:xfrm>
              <a:off x="412821"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0" name="Oval 29">
              <a:extLst>
                <a:ext uri="{FF2B5EF4-FFF2-40B4-BE49-F238E27FC236}">
                  <a16:creationId xmlns:a16="http://schemas.microsoft.com/office/drawing/2014/main" id="{84A716EB-575D-4DD4-314C-3E0E2B458785}"/>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5" name="Straight Connector 34">
              <a:extLst>
                <a:ext uri="{FF2B5EF4-FFF2-40B4-BE49-F238E27FC236}">
                  <a16:creationId xmlns:a16="http://schemas.microsoft.com/office/drawing/2014/main" id="{E9D3ADC7-1371-1702-1C96-3EBEE766AC4D}"/>
                </a:ext>
              </a:extLst>
            </p:cNvPr>
            <p:cNvCxnSpPr>
              <a:cxnSpLocks/>
              <a:stCxn id="30"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DAE6550A-9A30-FE86-A551-636994557FD2}"/>
                </a:ext>
              </a:extLst>
            </p:cNvPr>
            <p:cNvGrpSpPr/>
            <p:nvPr/>
          </p:nvGrpSpPr>
          <p:grpSpPr>
            <a:xfrm>
              <a:off x="2376101" y="888920"/>
              <a:ext cx="617971" cy="275078"/>
              <a:chOff x="2141099" y="888920"/>
              <a:chExt cx="617971" cy="275078"/>
            </a:xfrm>
          </p:grpSpPr>
          <p:sp>
            <p:nvSpPr>
              <p:cNvPr id="55" name="Oval 54">
                <a:extLst>
                  <a:ext uri="{FF2B5EF4-FFF2-40B4-BE49-F238E27FC236}">
                    <a16:creationId xmlns:a16="http://schemas.microsoft.com/office/drawing/2014/main" id="{BEE41A98-FB94-5564-C32E-930F42A3C4E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31E0ED85-4BF7-22B6-68F8-5E6A552340B2}"/>
                  </a:ext>
                </a:extLst>
              </p:cNvPr>
              <p:cNvCxnSpPr>
                <a:cxnSpLocks/>
                <a:stCxn id="55"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C3608A64-5A33-A7C8-B093-6129AF8BB7FA}"/>
                </a:ext>
              </a:extLst>
            </p:cNvPr>
            <p:cNvGrpSpPr/>
            <p:nvPr/>
          </p:nvGrpSpPr>
          <p:grpSpPr>
            <a:xfrm>
              <a:off x="7575617" y="888920"/>
              <a:ext cx="568441" cy="275078"/>
              <a:chOff x="3058394" y="888920"/>
              <a:chExt cx="568441" cy="275078"/>
            </a:xfrm>
          </p:grpSpPr>
          <p:sp>
            <p:nvSpPr>
              <p:cNvPr id="53" name="Oval 52">
                <a:extLst>
                  <a:ext uri="{FF2B5EF4-FFF2-40B4-BE49-F238E27FC236}">
                    <a16:creationId xmlns:a16="http://schemas.microsoft.com/office/drawing/2014/main" id="{E1F2BD2A-C191-DE5E-F680-14DCB74645E5}"/>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4" name="Straight Connector 53">
                <a:extLst>
                  <a:ext uri="{FF2B5EF4-FFF2-40B4-BE49-F238E27FC236}">
                    <a16:creationId xmlns:a16="http://schemas.microsoft.com/office/drawing/2014/main" id="{75ADFFA4-D454-32CB-3802-B372E0649B9D}"/>
                  </a:ext>
                </a:extLst>
              </p:cNvPr>
              <p:cNvCxnSpPr>
                <a:cxnSpLocks/>
                <a:stCxn id="53"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1BDD39C3-6B17-6111-4351-36108B5B35D5}"/>
                </a:ext>
              </a:extLst>
            </p:cNvPr>
            <p:cNvGrpSpPr/>
            <p:nvPr/>
          </p:nvGrpSpPr>
          <p:grpSpPr>
            <a:xfrm>
              <a:off x="6604284" y="888920"/>
              <a:ext cx="611720" cy="275078"/>
              <a:chOff x="2925596" y="888920"/>
              <a:chExt cx="611720" cy="275078"/>
            </a:xfrm>
          </p:grpSpPr>
          <p:sp>
            <p:nvSpPr>
              <p:cNvPr id="51" name="Oval 50">
                <a:extLst>
                  <a:ext uri="{FF2B5EF4-FFF2-40B4-BE49-F238E27FC236}">
                    <a16:creationId xmlns:a16="http://schemas.microsoft.com/office/drawing/2014/main" id="{D863ED8D-0472-7109-214A-205FF52C8A1E}"/>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2" name="Straight Connector 51">
                <a:extLst>
                  <a:ext uri="{FF2B5EF4-FFF2-40B4-BE49-F238E27FC236}">
                    <a16:creationId xmlns:a16="http://schemas.microsoft.com/office/drawing/2014/main" id="{2CC06673-6B51-8B2E-AF6A-9B99AE4A6324}"/>
                  </a:ext>
                </a:extLst>
              </p:cNvPr>
              <p:cNvCxnSpPr>
                <a:cxnSpLocks/>
                <a:stCxn id="51"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D2B3A7EE-DE93-A57A-4DE6-F7C79FCA393C}"/>
                </a:ext>
              </a:extLst>
            </p:cNvPr>
            <p:cNvGrpSpPr/>
            <p:nvPr/>
          </p:nvGrpSpPr>
          <p:grpSpPr>
            <a:xfrm>
              <a:off x="5251423" y="888920"/>
              <a:ext cx="558866" cy="275078"/>
              <a:chOff x="2849175" y="888920"/>
              <a:chExt cx="558866" cy="275078"/>
            </a:xfrm>
          </p:grpSpPr>
          <p:sp>
            <p:nvSpPr>
              <p:cNvPr id="49" name="Oval 48">
                <a:extLst>
                  <a:ext uri="{FF2B5EF4-FFF2-40B4-BE49-F238E27FC236}">
                    <a16:creationId xmlns:a16="http://schemas.microsoft.com/office/drawing/2014/main" id="{89F3EE93-86CC-366E-4BBD-0E3FC675F101}"/>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0" name="Straight Connector 49">
                <a:extLst>
                  <a:ext uri="{FF2B5EF4-FFF2-40B4-BE49-F238E27FC236}">
                    <a16:creationId xmlns:a16="http://schemas.microsoft.com/office/drawing/2014/main" id="{D9C9C74E-D605-5561-C942-D5D2800136B9}"/>
                  </a:ext>
                </a:extLst>
              </p:cNvPr>
              <p:cNvCxnSpPr>
                <a:cxnSpLocks/>
                <a:stCxn id="49"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46179842-C5E4-9CAC-81B6-9CD4C5D758C4}"/>
                </a:ext>
              </a:extLst>
            </p:cNvPr>
            <p:cNvGrpSpPr/>
            <p:nvPr/>
          </p:nvGrpSpPr>
          <p:grpSpPr>
            <a:xfrm>
              <a:off x="3672348" y="888920"/>
              <a:ext cx="555694" cy="275078"/>
              <a:chOff x="2203376" y="888920"/>
              <a:chExt cx="555694" cy="275078"/>
            </a:xfrm>
          </p:grpSpPr>
          <p:sp>
            <p:nvSpPr>
              <p:cNvPr id="43" name="Oval 42">
                <a:extLst>
                  <a:ext uri="{FF2B5EF4-FFF2-40B4-BE49-F238E27FC236}">
                    <a16:creationId xmlns:a16="http://schemas.microsoft.com/office/drawing/2014/main" id="{AA2B5EAE-F41E-78CC-E826-D148DF86C49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7" name="Straight Connector 46">
                <a:extLst>
                  <a:ext uri="{FF2B5EF4-FFF2-40B4-BE49-F238E27FC236}">
                    <a16:creationId xmlns:a16="http://schemas.microsoft.com/office/drawing/2014/main" id="{27B74D88-369F-9354-8573-E4BB59C4191C}"/>
                  </a:ext>
                </a:extLst>
              </p:cNvPr>
              <p:cNvCxnSpPr>
                <a:cxnSpLocks/>
                <a:stCxn id="43"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0704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07AD277-0AF6-CC19-8B8A-33E4097E152A}"/>
              </a:ext>
            </a:extLst>
          </p:cNvPr>
          <p:cNvSpPr txBox="1"/>
          <p:nvPr/>
        </p:nvSpPr>
        <p:spPr>
          <a:xfrm>
            <a:off x="4724401" y="2472006"/>
            <a:ext cx="4106983" cy="1061829"/>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Laser or older scanners will need a hardware upgrade, optical scanners may only require a software upgrade</a:t>
            </a:r>
          </a:p>
          <a:p>
            <a:pPr marL="449263" indent="-376238">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Evaluating your POS ecosystem on what syntaxes it can understand</a:t>
            </a:r>
          </a:p>
          <a:p>
            <a:pPr marL="538163" indent="-465138">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3975067" cy="784830"/>
          </a:xfrm>
          <a:prstGeom prst="rect">
            <a:avLst/>
          </a:prstGeom>
          <a:noFill/>
        </p:spPr>
        <p:txBody>
          <a:bodyPr wrap="square">
            <a:spAutoFit/>
          </a:bodyPr>
          <a:lstStyle/>
          <a:p>
            <a:pPr marL="361950" indent="-288925">
              <a:buFont typeface="Arial" panose="020B0604020202020204" pitchFamily="34" charset="0"/>
              <a:buChar char="•"/>
              <a:tabLst>
                <a:tab pos="361950" algn="l"/>
              </a:tabLst>
            </a:pPr>
            <a:r>
              <a:rPr lang="en-US" sz="900" b="1" dirty="0">
                <a:solidFill>
                  <a:schemeClr val="tx2"/>
                </a:solidFill>
                <a:latin typeface="Verdana Pro" panose="020B0604030504040204" pitchFamily="34" charset="0"/>
                <a:cs typeface="Verdana Pro Semibold" panose="020F0502020204030204" pitchFamily="34" charset="0"/>
              </a:rPr>
              <a:t>What scanner types do you use</a:t>
            </a:r>
            <a:br>
              <a:rPr lang="en-US" sz="900" b="1" dirty="0">
                <a:solidFill>
                  <a:schemeClr val="tx2"/>
                </a:solidFill>
                <a:latin typeface="Verdana Pro" panose="020B0604030504040204" pitchFamily="34" charset="0"/>
                <a:cs typeface="Verdana Pro Semibold" panose="020F0502020204030204" pitchFamily="34" charset="0"/>
              </a:rPr>
            </a:br>
            <a:r>
              <a:rPr lang="en-US" sz="900" b="1" dirty="0">
                <a:solidFill>
                  <a:schemeClr val="tx2"/>
                </a:solidFill>
                <a:latin typeface="Verdana Pro" panose="020B0604030504040204" pitchFamily="34" charset="0"/>
                <a:cs typeface="Verdana Pro Semibold" panose="020F0502020204030204" pitchFamily="34" charset="0"/>
              </a:rPr>
              <a:t>(laser/optical)</a:t>
            </a:r>
            <a:br>
              <a:rPr lang="en-US" sz="900" b="1" dirty="0">
                <a:solidFill>
                  <a:schemeClr val="tx2"/>
                </a:solidFill>
                <a:latin typeface="Verdana Pro" panose="020B0604030504040204" pitchFamily="34" charset="0"/>
                <a:cs typeface="Verdana Pro Semibold" panose="020F0502020204030204" pitchFamily="34" charset="0"/>
              </a:rPr>
            </a:br>
            <a:endParaRPr lang="en-US" sz="900" b="1" dirty="0">
              <a:solidFill>
                <a:schemeClr val="tx2"/>
              </a:solidFill>
              <a:latin typeface="Verdana Pro" panose="020B0604030504040204" pitchFamily="34" charset="0"/>
              <a:cs typeface="Verdana Pro Semibold" panose="020F0502020204030204" pitchFamily="34" charset="0"/>
            </a:endParaRPr>
          </a:p>
          <a:p>
            <a:pPr marL="361950" indent="-288925">
              <a:buFont typeface="Arial" panose="020B0604020202020204" pitchFamily="34" charset="0"/>
              <a:buChar char="•"/>
              <a:tabLst>
                <a:tab pos="361950" algn="l"/>
              </a:tabLst>
            </a:pPr>
            <a:r>
              <a:rPr lang="en-US" sz="900" b="1" dirty="0">
                <a:solidFill>
                  <a:schemeClr val="tx2"/>
                </a:solidFill>
                <a:latin typeface="Verdana Pro" panose="020B0604030504040204" pitchFamily="34" charset="0"/>
                <a:cs typeface="Verdana Pro Semibold" panose="020F0502020204030204" pitchFamily="34" charset="0"/>
              </a:rPr>
              <a:t>All your POS/order fulfillment channels</a:t>
            </a:r>
            <a:br>
              <a:rPr lang="en-US" sz="900" b="1" dirty="0">
                <a:solidFill>
                  <a:schemeClr val="tx2"/>
                </a:solidFill>
                <a:latin typeface="Verdana Pro" panose="020B0604030504040204" pitchFamily="34" charset="0"/>
                <a:cs typeface="Verdana Pro Semibold" panose="020F0502020204030204" pitchFamily="34" charset="0"/>
              </a:rPr>
            </a:br>
            <a:r>
              <a:rPr lang="en-US" sz="900" b="1" dirty="0">
                <a:solidFill>
                  <a:schemeClr val="tx2"/>
                </a:solidFill>
                <a:latin typeface="Verdana Pro" panose="020B0604030504040204" pitchFamily="34" charset="0"/>
                <a:cs typeface="Verdana Pro Semibold" panose="020F0502020204030204" pitchFamily="34" charset="0"/>
              </a:rPr>
              <a:t>(POS lanes, self-checkout, handheld scanners etc.)</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a:xfrm>
            <a:off x="8447486" y="4727316"/>
            <a:ext cx="247535" cy="150195"/>
          </a:xfrm>
        </p:spPr>
        <p:txBody>
          <a:bodyPr/>
          <a:lstStyle/>
          <a:p>
            <a:pPr fontAlgn="base">
              <a:spcAft>
                <a:spcPct val="0"/>
              </a:spcAft>
              <a:defRPr/>
            </a:pPr>
            <a:fld id="{4472AB7F-E8D0-4874-A9B8-335B68DC5F05}" type="slidenum">
              <a:rPr lang="en-US" smtClean="0"/>
              <a:pPr fontAlgn="base">
                <a:spcAft>
                  <a:spcPct val="0"/>
                </a:spcAft>
                <a:defRPr/>
              </a:pPr>
              <a:t>35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43387"/>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a:t>
            </a:r>
            <a:r>
              <a:rPr lang="en-US" sz="1300" dirty="0">
                <a:solidFill>
                  <a:srgbClr val="002C6C"/>
                </a:solidFill>
                <a:latin typeface="Verdana Pro" panose="020B0704030504040204" pitchFamily="34" charset="0"/>
              </a:rPr>
              <a:t>Evaluate current state</a:t>
            </a:r>
          </a:p>
          <a:p>
            <a:pPr marL="74248" indent="0">
              <a:buNone/>
            </a:pPr>
            <a:r>
              <a:rPr lang="en-US" sz="1200" b="1">
                <a:solidFill>
                  <a:srgbClr val="002C6C"/>
                </a:solidFill>
                <a:latin typeface="Verdana Pro" panose="020B0704030504040204" pitchFamily="34" charset="0"/>
              </a:rPr>
              <a:t>Sub step </a:t>
            </a:r>
            <a:r>
              <a:rPr lang="en-US" sz="1200" b="1" dirty="0">
                <a:solidFill>
                  <a:srgbClr val="002C6C"/>
                </a:solidFill>
                <a:latin typeface="Verdana Pro" panose="020B0704030504040204" pitchFamily="34" charset="0"/>
              </a:rPr>
              <a:t>2.1</a:t>
            </a:r>
            <a:r>
              <a:rPr lang="en-US" sz="1200" dirty="0">
                <a:solidFill>
                  <a:srgbClr val="002C6C"/>
                </a:solidFill>
                <a:latin typeface="Verdana Pro" panose="020B0704030504040204" pitchFamily="34" charset="0"/>
              </a:rPr>
              <a:t> – Evaluate POS ecosystem on ability to scan and read 2D barcodes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938780"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lang="en-US" sz="1000" dirty="0">
                <a:latin typeface="Verdana Pro" panose="020B0604030504040204" pitchFamily="34" charset="0"/>
                <a:cs typeface="Verdana Pro Semibold" panose="020F0502020204030204" pitchFamily="34" charset="0"/>
              </a:rPr>
              <a:t>By 2027 retailers must, at minimum, be able to accept a defined set of different barcodes at their POS. This may require upgrades to your POS ecosystem. An evaluation of the current state will help to design the future state in the next step.</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10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0585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9D0377A2-F765-D300-A75E-6D501BDBB480}"/>
              </a:ext>
            </a:extLst>
          </p:cNvPr>
          <p:cNvSpPr txBox="1"/>
          <p:nvPr/>
        </p:nvSpPr>
        <p:spPr>
          <a:xfrm>
            <a:off x="444533" y="3515918"/>
            <a:ext cx="8250488" cy="895310"/>
          </a:xfrm>
          <a:prstGeom prst="rect">
            <a:avLst/>
          </a:prstGeom>
          <a:noFill/>
        </p:spPr>
        <p:txBody>
          <a:bodyPr wrap="square">
            <a:spAutoFit/>
          </a:bodyPr>
          <a:lstStyle/>
          <a:p>
            <a:pPr marL="73025">
              <a:lnSpc>
                <a:spcPct val="150000"/>
              </a:lnSpc>
            </a:pPr>
            <a:r>
              <a:rPr lang="en-US" sz="900" b="1" dirty="0">
                <a:solidFill>
                  <a:srgbClr val="002C6C"/>
                </a:solidFill>
                <a:latin typeface="Verdana Pro" panose="020B0604030504040204" pitchFamily="34" charset="0"/>
                <a:cs typeface="Verdana Pro Semibold" panose="020F0502020204030204" pitchFamily="34" charset="0"/>
              </a:rPr>
              <a:t>Important: </a:t>
            </a:r>
            <a:r>
              <a:rPr lang="en-US" sz="900" dirty="0">
                <a:solidFill>
                  <a:srgbClr val="002C6C"/>
                </a:solidFill>
                <a:latin typeface="Verdana Pro" panose="020B0604030504040204" pitchFamily="34" charset="0"/>
                <a:cs typeface="Verdana Pro Semibold" panose="020F0502020204030204" pitchFamily="34" charset="0"/>
              </a:rPr>
              <a:t>Engage with solution providers to evaluate your current POS ecosystem based on the requirements.</a:t>
            </a:r>
          </a:p>
          <a:p>
            <a:pPr marL="244475" indent="-171450">
              <a:lnSpc>
                <a:spcPct val="150000"/>
              </a:lnSpc>
              <a:buFont typeface="Wingdings" panose="05000000000000000000" pitchFamily="2" charset="2"/>
              <a:buChar char="à"/>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rPr>
              <a:t>Retail POS Guide – section 6.4</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for an introduction on the POS ecosystem.</a:t>
            </a:r>
          </a:p>
          <a:p>
            <a:pPr marL="244475" indent="-171450">
              <a:lnSpc>
                <a:spcPct val="150000"/>
              </a:lnSpc>
              <a:buFont typeface="Wingdings" panose="05000000000000000000" pitchFamily="2" charset="2"/>
              <a:buChar char="à"/>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6">
                  <a:extLst>
                    <a:ext uri="{A12FA001-AC4F-418D-AE19-62706E023703}">
                      <ahyp:hlinkClr xmlns:ahyp="http://schemas.microsoft.com/office/drawing/2018/hyperlinkcolor" val="tx"/>
                    </a:ext>
                  </a:extLst>
                </a:hlinkClick>
              </a:rPr>
              <a:t>2D Readiness webpage</a:t>
            </a:r>
            <a:r>
              <a:rPr lang="en-US" sz="900" u="sng"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hlinkClick r:id="rId6">
                  <a:extLst>
                    <a:ext uri="{A12FA001-AC4F-418D-AE19-62706E023703}">
                      <ahyp:hlinkClr xmlns:ahyp="http://schemas.microsoft.com/office/drawing/2018/hyperlinkcolor" val="tx"/>
                    </a:ext>
                  </a:extLst>
                </a:hlinkClick>
              </a:rPr>
              <a:t> </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to support your evaluation based on some “2D capable” criteria.</a:t>
            </a:r>
          </a:p>
          <a:p>
            <a:pPr marL="244475" indent="-171450">
              <a:lnSpc>
                <a:spcPct val="150000"/>
              </a:lnSpc>
              <a:buFont typeface="Wingdings" panose="05000000000000000000" pitchFamily="2" charset="2"/>
              <a:buChar char="à"/>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7"/>
              </a:rPr>
              <a:t>Retail POS Guide – section 6.4.1</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for more detailed information on POS system evaluation criteria.  </a:t>
            </a: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16" name="Oval 15">
            <a:extLst>
              <a:ext uri="{FF2B5EF4-FFF2-40B4-BE49-F238E27FC236}">
                <a16:creationId xmlns:a16="http://schemas.microsoft.com/office/drawing/2014/main" id="{D8F752B6-B030-BBBB-9773-C99A7027BA65}"/>
              </a:ext>
            </a:extLst>
          </p:cNvPr>
          <p:cNvSpPr/>
          <p:nvPr/>
        </p:nvSpPr>
        <p:spPr>
          <a:xfrm>
            <a:off x="399624" y="3578365"/>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8" name="Picture 8">
            <a:hlinkClick r:id="" action="ppaction://hlinkshowjump?jump=nextslide"/>
            <a:extLst>
              <a:ext uri="{FF2B5EF4-FFF2-40B4-BE49-F238E27FC236}">
                <a16:creationId xmlns:a16="http://schemas.microsoft.com/office/drawing/2014/main" id="{90808CC4-2CD1-3AE5-C318-5499E0FF00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493031" y="236056"/>
            <a:ext cx="375396" cy="375396"/>
          </a:xfrm>
          <a:prstGeom prst="rect">
            <a:avLst/>
          </a:prstGeom>
        </p:spPr>
      </p:pic>
      <p:pic>
        <p:nvPicPr>
          <p:cNvPr id="19" name="Picture 9">
            <a:hlinkClick r:id="" action="ppaction://hlinkshowjump?jump=previousslide"/>
            <a:extLst>
              <a:ext uri="{FF2B5EF4-FFF2-40B4-BE49-F238E27FC236}">
                <a16:creationId xmlns:a16="http://schemas.microsoft.com/office/drawing/2014/main" id="{3BBB6181-5330-6607-461F-D015F71F6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7992616" y="236054"/>
            <a:ext cx="375396" cy="375396"/>
          </a:xfrm>
          <a:prstGeom prst="rect">
            <a:avLst/>
          </a:prstGeom>
          <a:noFill/>
          <a:ln>
            <a:noFill/>
          </a:ln>
        </p:spPr>
      </p:pic>
      <p:pic>
        <p:nvPicPr>
          <p:cNvPr id="20" name="Graphic 19">
            <a:hlinkClick r:id="rId10" action="ppaction://hlinksldjump"/>
            <a:extLst>
              <a:ext uri="{FF2B5EF4-FFF2-40B4-BE49-F238E27FC236}">
                <a16:creationId xmlns:a16="http://schemas.microsoft.com/office/drawing/2014/main" id="{FC9FF727-6586-54D5-C4B7-249ADC627A4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pic>
        <p:nvPicPr>
          <p:cNvPr id="14" name="Graphic 13">
            <a:extLst>
              <a:ext uri="{FF2B5EF4-FFF2-40B4-BE49-F238E27FC236}">
                <a16:creationId xmlns:a16="http://schemas.microsoft.com/office/drawing/2014/main" id="{E9F44B7F-44F0-AF46-F89E-CFE6A6E79D3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2430491"/>
            <a:ext cx="399600" cy="399600"/>
          </a:xfrm>
          <a:prstGeom prst="rect">
            <a:avLst/>
          </a:prstGeom>
        </p:spPr>
      </p:pic>
      <p:pic>
        <p:nvPicPr>
          <p:cNvPr id="21" name="Graphic 20">
            <a:extLst>
              <a:ext uri="{FF2B5EF4-FFF2-40B4-BE49-F238E27FC236}">
                <a16:creationId xmlns:a16="http://schemas.microsoft.com/office/drawing/2014/main" id="{D8783158-EAFA-BE8E-5BEF-14A09A99C1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2873771"/>
            <a:ext cx="399600" cy="399600"/>
          </a:xfrm>
          <a:prstGeom prst="rect">
            <a:avLst/>
          </a:prstGeom>
        </p:spPr>
      </p:pic>
      <p:pic>
        <p:nvPicPr>
          <p:cNvPr id="22" name="Graphic 21">
            <a:extLst>
              <a:ext uri="{FF2B5EF4-FFF2-40B4-BE49-F238E27FC236}">
                <a16:creationId xmlns:a16="http://schemas.microsoft.com/office/drawing/2014/main" id="{72F414C1-EB24-C643-C662-A5477F5232A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724400" y="2430491"/>
            <a:ext cx="399600" cy="399600"/>
          </a:xfrm>
          <a:prstGeom prst="rect">
            <a:avLst/>
          </a:prstGeom>
        </p:spPr>
      </p:pic>
      <p:pic>
        <p:nvPicPr>
          <p:cNvPr id="23" name="Graphic 22">
            <a:extLst>
              <a:ext uri="{FF2B5EF4-FFF2-40B4-BE49-F238E27FC236}">
                <a16:creationId xmlns:a16="http://schemas.microsoft.com/office/drawing/2014/main" id="{350A3251-C377-FE37-B709-76C026435F0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724400" y="2974060"/>
            <a:ext cx="399600" cy="399600"/>
          </a:xfrm>
          <a:prstGeom prst="rect">
            <a:avLst/>
          </a:prstGeom>
        </p:spPr>
      </p:pic>
      <p:grpSp>
        <p:nvGrpSpPr>
          <p:cNvPr id="12" name="Group 11">
            <a:extLst>
              <a:ext uri="{FF2B5EF4-FFF2-40B4-BE49-F238E27FC236}">
                <a16:creationId xmlns:a16="http://schemas.microsoft.com/office/drawing/2014/main" id="{9D0CD7F0-B1E4-6CDF-49D0-48E185FD38EE}"/>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9C401047-2454-3605-A215-62462C2A2F6A}"/>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Rounded Rectangle 14">
              <a:extLst>
                <a:ext uri="{FF2B5EF4-FFF2-40B4-BE49-F238E27FC236}">
                  <a16:creationId xmlns:a16="http://schemas.microsoft.com/office/drawing/2014/main" id="{DA6DA040-ADAA-DAC1-5E1B-CE91EED66BB5}"/>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4" name="Rounded Rectangle 23">
              <a:extLst>
                <a:ext uri="{FF2B5EF4-FFF2-40B4-BE49-F238E27FC236}">
                  <a16:creationId xmlns:a16="http://schemas.microsoft.com/office/drawing/2014/main" id="{3060E295-C1B4-2C16-4F7F-3CCD63D7B313}"/>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22BCB9"/>
                  </a:solidFill>
                </a:rPr>
                <a:t>Evaluate current state</a:t>
              </a:r>
            </a:p>
          </p:txBody>
        </p:sp>
        <p:sp>
          <p:nvSpPr>
            <p:cNvPr id="25" name="Rounded Rectangle 24">
              <a:extLst>
                <a:ext uri="{FF2B5EF4-FFF2-40B4-BE49-F238E27FC236}">
                  <a16:creationId xmlns:a16="http://schemas.microsoft.com/office/drawing/2014/main" id="{D95AA9E6-CD00-0D63-5AA4-75F442201BC1}"/>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27" name="Rounded Rectangle 26">
              <a:extLst>
                <a:ext uri="{FF2B5EF4-FFF2-40B4-BE49-F238E27FC236}">
                  <a16:creationId xmlns:a16="http://schemas.microsoft.com/office/drawing/2014/main" id="{1CE935CF-E6B8-5D90-B06C-E46BD3934568}"/>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28" name="Rounded Rectangle 27">
              <a:extLst>
                <a:ext uri="{FF2B5EF4-FFF2-40B4-BE49-F238E27FC236}">
                  <a16:creationId xmlns:a16="http://schemas.microsoft.com/office/drawing/2014/main" id="{2C86E926-31A4-43A6-CEDA-DA73ECB58D5E}"/>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29" name="Rounded Rectangle 28">
              <a:extLst>
                <a:ext uri="{FF2B5EF4-FFF2-40B4-BE49-F238E27FC236}">
                  <a16:creationId xmlns:a16="http://schemas.microsoft.com/office/drawing/2014/main" id="{A0B13F01-EE74-7042-E143-96976C86A320}"/>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0" name="Rounded Rectangle 21">
              <a:extLst>
                <a:ext uri="{FF2B5EF4-FFF2-40B4-BE49-F238E27FC236}">
                  <a16:creationId xmlns:a16="http://schemas.microsoft.com/office/drawing/2014/main" id="{1BA5AFD4-1261-B91A-A216-A9751A280C10}"/>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3" name="Oval 32">
              <a:extLst>
                <a:ext uri="{FF2B5EF4-FFF2-40B4-BE49-F238E27FC236}">
                  <a16:creationId xmlns:a16="http://schemas.microsoft.com/office/drawing/2014/main" id="{E05513BC-5F92-8E47-27B2-EEBB0F065095}"/>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4" name="Oval 33">
              <a:extLst>
                <a:ext uri="{FF2B5EF4-FFF2-40B4-BE49-F238E27FC236}">
                  <a16:creationId xmlns:a16="http://schemas.microsoft.com/office/drawing/2014/main" id="{69F078B3-3CAA-EC89-E502-F3AE0A8BE106}"/>
                </a:ext>
              </a:extLst>
            </p:cNvPr>
            <p:cNvSpPr/>
            <p:nvPr/>
          </p:nvSpPr>
          <p:spPr>
            <a:xfrm>
              <a:off x="1398830"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5" name="Straight Connector 34">
              <a:extLst>
                <a:ext uri="{FF2B5EF4-FFF2-40B4-BE49-F238E27FC236}">
                  <a16:creationId xmlns:a16="http://schemas.microsoft.com/office/drawing/2014/main" id="{50D79D87-2D99-F4D4-6796-BB671523E859}"/>
                </a:ext>
              </a:extLst>
            </p:cNvPr>
            <p:cNvCxnSpPr>
              <a:cxnSpLocks/>
              <a:stCxn id="34" idx="2"/>
            </p:cNvCxnSpPr>
            <p:nvPr/>
          </p:nvCxnSpPr>
          <p:spPr>
            <a:xfrm flipH="1">
              <a:off x="1135626" y="1026459"/>
              <a:ext cx="263204" cy="0"/>
            </a:xfrm>
            <a:prstGeom prst="line">
              <a:avLst/>
            </a:prstGeom>
            <a:noFill/>
            <a:ln w="12700">
              <a:solidFill>
                <a:srgbClr val="22BCB9"/>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5FEEE0B9-BB30-1078-92C2-E71BCFDA76FE}"/>
                </a:ext>
              </a:extLst>
            </p:cNvPr>
            <p:cNvGrpSpPr/>
            <p:nvPr/>
          </p:nvGrpSpPr>
          <p:grpSpPr>
            <a:xfrm>
              <a:off x="2376101" y="888920"/>
              <a:ext cx="617971" cy="275078"/>
              <a:chOff x="2141099" y="888920"/>
              <a:chExt cx="617971" cy="275078"/>
            </a:xfrm>
          </p:grpSpPr>
          <p:sp>
            <p:nvSpPr>
              <p:cNvPr id="58" name="Oval 57">
                <a:extLst>
                  <a:ext uri="{FF2B5EF4-FFF2-40B4-BE49-F238E27FC236}">
                    <a16:creationId xmlns:a16="http://schemas.microsoft.com/office/drawing/2014/main" id="{24C18CE6-3610-7E10-265F-3EF5C7749DE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6B2A22CC-EB14-EC72-EE08-CA3CB21ECA96}"/>
                  </a:ext>
                </a:extLst>
              </p:cNvPr>
              <p:cNvCxnSpPr>
                <a:cxnSpLocks/>
                <a:stCxn id="58"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001701A5-1B1E-7022-2A37-BC798C82E88D}"/>
                </a:ext>
              </a:extLst>
            </p:cNvPr>
            <p:cNvGrpSpPr/>
            <p:nvPr/>
          </p:nvGrpSpPr>
          <p:grpSpPr>
            <a:xfrm>
              <a:off x="7575617" y="888920"/>
              <a:ext cx="568441" cy="275078"/>
              <a:chOff x="3058394" y="888920"/>
              <a:chExt cx="568441" cy="275078"/>
            </a:xfrm>
          </p:grpSpPr>
          <p:sp>
            <p:nvSpPr>
              <p:cNvPr id="56" name="Oval 55">
                <a:extLst>
                  <a:ext uri="{FF2B5EF4-FFF2-40B4-BE49-F238E27FC236}">
                    <a16:creationId xmlns:a16="http://schemas.microsoft.com/office/drawing/2014/main" id="{0487AA8D-8DC8-DA1A-49F6-3C50811D1779}"/>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7" name="Straight Connector 56">
                <a:extLst>
                  <a:ext uri="{FF2B5EF4-FFF2-40B4-BE49-F238E27FC236}">
                    <a16:creationId xmlns:a16="http://schemas.microsoft.com/office/drawing/2014/main" id="{8FADC2D6-CC50-B6A1-50A6-70DF3FB34D4D}"/>
                  </a:ext>
                </a:extLst>
              </p:cNvPr>
              <p:cNvCxnSpPr>
                <a:cxnSpLocks/>
                <a:stCxn id="56"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D9784514-AC95-C089-AE0C-382F54F811CC}"/>
                </a:ext>
              </a:extLst>
            </p:cNvPr>
            <p:cNvGrpSpPr/>
            <p:nvPr/>
          </p:nvGrpSpPr>
          <p:grpSpPr>
            <a:xfrm>
              <a:off x="6604284" y="888920"/>
              <a:ext cx="611720" cy="275078"/>
              <a:chOff x="2925596" y="888920"/>
              <a:chExt cx="611720" cy="275078"/>
            </a:xfrm>
          </p:grpSpPr>
          <p:sp>
            <p:nvSpPr>
              <p:cNvPr id="54" name="Oval 53">
                <a:extLst>
                  <a:ext uri="{FF2B5EF4-FFF2-40B4-BE49-F238E27FC236}">
                    <a16:creationId xmlns:a16="http://schemas.microsoft.com/office/drawing/2014/main" id="{05FC1379-FFB6-403A-5CAF-88881C510536}"/>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5" name="Straight Connector 54">
                <a:extLst>
                  <a:ext uri="{FF2B5EF4-FFF2-40B4-BE49-F238E27FC236}">
                    <a16:creationId xmlns:a16="http://schemas.microsoft.com/office/drawing/2014/main" id="{6EFF072F-9761-EBA7-CAC6-23E08AAAC377}"/>
                  </a:ext>
                </a:extLst>
              </p:cNvPr>
              <p:cNvCxnSpPr>
                <a:cxnSpLocks/>
                <a:stCxn id="54"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F744FD13-3B29-9F12-55EC-A1FC6DEC0FEF}"/>
                </a:ext>
              </a:extLst>
            </p:cNvPr>
            <p:cNvGrpSpPr/>
            <p:nvPr/>
          </p:nvGrpSpPr>
          <p:grpSpPr>
            <a:xfrm>
              <a:off x="5251423" y="888920"/>
              <a:ext cx="558866" cy="275078"/>
              <a:chOff x="2849175" y="888920"/>
              <a:chExt cx="558866" cy="275078"/>
            </a:xfrm>
          </p:grpSpPr>
          <p:sp>
            <p:nvSpPr>
              <p:cNvPr id="47" name="Oval 46">
                <a:extLst>
                  <a:ext uri="{FF2B5EF4-FFF2-40B4-BE49-F238E27FC236}">
                    <a16:creationId xmlns:a16="http://schemas.microsoft.com/office/drawing/2014/main" id="{DBDBEF56-FC74-8DC3-DC07-FA06B543B366}"/>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8" name="Straight Connector 47">
                <a:extLst>
                  <a:ext uri="{FF2B5EF4-FFF2-40B4-BE49-F238E27FC236}">
                    <a16:creationId xmlns:a16="http://schemas.microsoft.com/office/drawing/2014/main" id="{DEE5E0CF-33B8-A05C-B4B4-36476581CC54}"/>
                  </a:ext>
                </a:extLst>
              </p:cNvPr>
              <p:cNvCxnSpPr>
                <a:cxnSpLocks/>
                <a:stCxn id="47"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729D4EFF-397D-E762-9ABC-23B07F66DED8}"/>
                </a:ext>
              </a:extLst>
            </p:cNvPr>
            <p:cNvGrpSpPr/>
            <p:nvPr/>
          </p:nvGrpSpPr>
          <p:grpSpPr>
            <a:xfrm>
              <a:off x="3672348" y="888920"/>
              <a:ext cx="555694" cy="275078"/>
              <a:chOff x="2203376" y="888920"/>
              <a:chExt cx="555694" cy="275078"/>
            </a:xfrm>
          </p:grpSpPr>
          <p:sp>
            <p:nvSpPr>
              <p:cNvPr id="45" name="Oval 44">
                <a:extLst>
                  <a:ext uri="{FF2B5EF4-FFF2-40B4-BE49-F238E27FC236}">
                    <a16:creationId xmlns:a16="http://schemas.microsoft.com/office/drawing/2014/main" id="{8E95A62F-480E-5501-E948-81021B2B58C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6" name="Straight Connector 45">
                <a:extLst>
                  <a:ext uri="{FF2B5EF4-FFF2-40B4-BE49-F238E27FC236}">
                    <a16:creationId xmlns:a16="http://schemas.microsoft.com/office/drawing/2014/main" id="{5CAE5C3C-49F0-684D-B5AF-63937BA70C2C}"/>
                  </a:ext>
                </a:extLst>
              </p:cNvPr>
              <p:cNvCxnSpPr>
                <a:cxnSpLocks/>
                <a:stCxn id="45"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72525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3</a:t>
            </a:r>
            <a:r>
              <a:rPr lang="en-US" sz="1400" dirty="0">
                <a:solidFill>
                  <a:srgbClr val="002C6C"/>
                </a:solidFill>
                <a:latin typeface="Verdana Pro" panose="020B0704030504040204" pitchFamily="34" charset="0"/>
              </a:rPr>
              <a:t> – Design future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3.1</a:t>
            </a:r>
            <a:r>
              <a:rPr lang="en-US" sz="1400" dirty="0">
                <a:solidFill>
                  <a:srgbClr val="002C6C"/>
                </a:solidFill>
                <a:latin typeface="Verdana Pro" panose="020B0704030504040204" pitchFamily="34" charset="0"/>
              </a:rPr>
              <a:t> – Design future state POS ecosystem</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lang="en-US" sz="1000" dirty="0">
                <a:latin typeface="Verdana Pro" panose="020B0604030504040204" pitchFamily="34" charset="0"/>
                <a:cs typeface="Verdana Pro Semibold" panose="020F0502020204030204" pitchFamily="34" charset="0"/>
              </a:rPr>
              <a:t>After evaluating your POS ecosystem, you can start with designing the future state of your POS ecosystem and identify the gaps.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1992227"/>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0585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grpSp>
        <p:nvGrpSpPr>
          <p:cNvPr id="70" name="Group 69">
            <a:extLst>
              <a:ext uri="{FF2B5EF4-FFF2-40B4-BE49-F238E27FC236}">
                <a16:creationId xmlns:a16="http://schemas.microsoft.com/office/drawing/2014/main" id="{951B60AB-8D3E-D5BA-4241-F159CAC4B7C2}"/>
              </a:ext>
            </a:extLst>
          </p:cNvPr>
          <p:cNvGrpSpPr/>
          <p:nvPr/>
        </p:nvGrpSpPr>
        <p:grpSpPr>
          <a:xfrm>
            <a:off x="450029" y="2349569"/>
            <a:ext cx="8263086" cy="1838212"/>
            <a:chOff x="430887" y="2080796"/>
            <a:chExt cx="8263086" cy="1838212"/>
          </a:xfrm>
        </p:grpSpPr>
        <p:grpSp>
          <p:nvGrpSpPr>
            <p:cNvPr id="14" name="Group 13">
              <a:extLst>
                <a:ext uri="{FF2B5EF4-FFF2-40B4-BE49-F238E27FC236}">
                  <a16:creationId xmlns:a16="http://schemas.microsoft.com/office/drawing/2014/main" id="{D690AE6B-F97E-F46B-C49B-9B101E397661}"/>
                </a:ext>
              </a:extLst>
            </p:cNvPr>
            <p:cNvGrpSpPr/>
            <p:nvPr/>
          </p:nvGrpSpPr>
          <p:grpSpPr>
            <a:xfrm>
              <a:off x="430887" y="2080796"/>
              <a:ext cx="8263086" cy="1838212"/>
              <a:chOff x="283831" y="2080796"/>
              <a:chExt cx="8477978" cy="1838212"/>
            </a:xfrm>
          </p:grpSpPr>
          <p:sp>
            <p:nvSpPr>
              <p:cNvPr id="22" name="TextBox 21">
                <a:extLst>
                  <a:ext uri="{FF2B5EF4-FFF2-40B4-BE49-F238E27FC236}">
                    <a16:creationId xmlns:a16="http://schemas.microsoft.com/office/drawing/2014/main" id="{C92224F6-0062-AB64-D7B0-02C79E015CA8}"/>
                  </a:ext>
                </a:extLst>
              </p:cNvPr>
              <p:cNvSpPr txBox="1"/>
              <p:nvPr/>
            </p:nvSpPr>
            <p:spPr>
              <a:xfrm>
                <a:off x="283831" y="2387820"/>
                <a:ext cx="2680852" cy="1531188"/>
              </a:xfrm>
              <a:prstGeom prst="rect">
                <a:avLst/>
              </a:prstGeom>
              <a:noFill/>
            </p:spPr>
            <p:txBody>
              <a:bodyPr wrap="square" rtlCol="0">
                <a:spAutoFit/>
              </a:bodyPr>
              <a:lstStyle/>
              <a:p>
                <a:pPr>
                  <a:defRPr/>
                </a:pPr>
                <a:r>
                  <a:rPr lang="en-US" sz="850" b="1" dirty="0">
                    <a:solidFill>
                      <a:srgbClr val="002C6C"/>
                    </a:solidFill>
                    <a:latin typeface="Verdana Pro" panose="020B0604030504040204" pitchFamily="34" charset="0"/>
                  </a:rPr>
                  <a:t>Laser or older scanners</a:t>
                </a:r>
                <a:r>
                  <a:rPr lang="en-US" sz="850" dirty="0">
                    <a:solidFill>
                      <a:srgbClr val="002C6C"/>
                    </a:solidFill>
                    <a:latin typeface="Verdana Pro" panose="020B0604030504040204" pitchFamily="34" charset="0"/>
                  </a:rPr>
                  <a:t>: Upgrade hardware to optical scanners to support all three 2D barcodes (mandatory).</a:t>
                </a:r>
              </a:p>
              <a:p>
                <a:pPr>
                  <a:defRPr/>
                </a:pPr>
                <a:br>
                  <a:rPr lang="en-US" sz="850" b="1" dirty="0">
                    <a:solidFill>
                      <a:srgbClr val="002C6C"/>
                    </a:solidFill>
                    <a:latin typeface="Verdana Pro" panose="020B0604030504040204" pitchFamily="34" charset="0"/>
                  </a:rPr>
                </a:br>
                <a:r>
                  <a:rPr lang="en-US" sz="850" b="1" dirty="0">
                    <a:solidFill>
                      <a:srgbClr val="002C6C"/>
                    </a:solidFill>
                    <a:latin typeface="Verdana Pro" panose="020B0604030504040204" pitchFamily="34" charset="0"/>
                  </a:rPr>
                  <a:t>Optical scanners</a:t>
                </a:r>
                <a:r>
                  <a:rPr lang="en-US" sz="850" dirty="0">
                    <a:solidFill>
                      <a:srgbClr val="002C6C"/>
                    </a:solidFill>
                    <a:latin typeface="Verdana Pro" panose="020B0604030504040204" pitchFamily="34" charset="0"/>
                  </a:rPr>
                  <a:t>: Assess whether current scanner software should be and can be upgraded to support all three 2D barcodes.</a:t>
                </a:r>
              </a:p>
              <a:p>
                <a:pPr>
                  <a:defRPr/>
                </a:pPr>
                <a:endParaRPr lang="en-US" sz="850" dirty="0">
                  <a:solidFill>
                    <a:srgbClr val="002C6C"/>
                  </a:solidFill>
                  <a:latin typeface="Verdana Pro" panose="020B0604030504040204" pitchFamily="34" charset="0"/>
                  <a:sym typeface="Wingdings" panose="05000000000000000000" pitchFamily="2" charset="2"/>
                </a:endParaRPr>
              </a:p>
              <a:p>
                <a:pPr>
                  <a:defRPr/>
                </a:pPr>
                <a:r>
                  <a:rPr lang="en-US" sz="850" dirty="0">
                    <a:solidFill>
                      <a:srgbClr val="002C6C"/>
                    </a:solidFill>
                    <a:latin typeface="Verdana Pro" panose="020B0604030504040204" pitchFamily="34" charset="0"/>
                    <a:sym typeface="Wingdings" panose="05000000000000000000" pitchFamily="2" charset="2"/>
                  </a:rPr>
                  <a:t> Check the </a:t>
                </a:r>
                <a:r>
                  <a:rPr lang="en-US" sz="850" u="sng" dirty="0">
                    <a:solidFill>
                      <a:srgbClr val="008DBD"/>
                    </a:solidFill>
                    <a:latin typeface="Verdana Pro" panose="020B0604030504040204" pitchFamily="34" charset="0"/>
                    <a:sym typeface="Wingdings" panose="05000000000000000000" pitchFamily="2" charset="2"/>
                    <a:hlinkClick r:id="rId5"/>
                  </a:rPr>
                  <a:t>Retail POS Guide - section 7.5-7.5.2</a:t>
                </a:r>
                <a:r>
                  <a:rPr lang="en-US" sz="850" dirty="0">
                    <a:solidFill>
                      <a:srgbClr val="002C6C"/>
                    </a:solidFill>
                    <a:latin typeface="Verdana Pro" panose="020B0604030504040204" pitchFamily="34" charset="0"/>
                    <a:sym typeface="Wingdings" panose="05000000000000000000" pitchFamily="2" charset="2"/>
                  </a:rPr>
                  <a:t> for more information on scanner types and capability requirements. </a:t>
                </a:r>
                <a:endParaRPr lang="nl-NL" sz="850" dirty="0">
                  <a:solidFill>
                    <a:srgbClr val="002C6C"/>
                  </a:solidFill>
                  <a:latin typeface="Verdana Pro" panose="020B0604030504040204" pitchFamily="34" charset="0"/>
                </a:endParaRPr>
              </a:p>
            </p:txBody>
          </p:sp>
          <p:grpSp>
            <p:nvGrpSpPr>
              <p:cNvPr id="29" name="Group 28">
                <a:extLst>
                  <a:ext uri="{FF2B5EF4-FFF2-40B4-BE49-F238E27FC236}">
                    <a16:creationId xmlns:a16="http://schemas.microsoft.com/office/drawing/2014/main" id="{7B6FE1C9-BDB1-6113-5B36-27A0D1F6A27A}"/>
                  </a:ext>
                </a:extLst>
              </p:cNvPr>
              <p:cNvGrpSpPr/>
              <p:nvPr/>
            </p:nvGrpSpPr>
            <p:grpSpPr>
              <a:xfrm>
                <a:off x="3182394" y="2080796"/>
                <a:ext cx="2680852" cy="1838212"/>
                <a:chOff x="6080957" y="2080796"/>
                <a:chExt cx="2680852" cy="1838212"/>
              </a:xfrm>
            </p:grpSpPr>
            <p:sp>
              <p:nvSpPr>
                <p:cNvPr id="47" name="TextBox 46">
                  <a:extLst>
                    <a:ext uri="{FF2B5EF4-FFF2-40B4-BE49-F238E27FC236}">
                      <a16:creationId xmlns:a16="http://schemas.microsoft.com/office/drawing/2014/main" id="{C8EEFC26-2CB8-DD00-E518-2CDAD474E2AF}"/>
                    </a:ext>
                  </a:extLst>
                </p:cNvPr>
                <p:cNvSpPr txBox="1"/>
                <p:nvPr/>
              </p:nvSpPr>
              <p:spPr>
                <a:xfrm>
                  <a:off x="6626580" y="2080796"/>
                  <a:ext cx="1589606" cy="230832"/>
                </a:xfrm>
                <a:prstGeom prst="rect">
                  <a:avLst/>
                </a:prstGeom>
                <a:noFill/>
              </p:spPr>
              <p:txBody>
                <a:bodyPr wrap="square" rtlCol="0">
                  <a:spAutoFit/>
                </a:bodyPr>
                <a:lstStyle/>
                <a:p>
                  <a:pPr algn="ctr">
                    <a:defRPr/>
                  </a:pPr>
                  <a:r>
                    <a:rPr lang="nl-NL" sz="900" i="1" dirty="0">
                      <a:solidFill>
                        <a:srgbClr val="002C6C"/>
                      </a:solidFill>
                      <a:latin typeface="Verdana Pro" panose="020B0604030504040204" pitchFamily="34" charset="0"/>
                    </a:rPr>
                    <a:t>Host systems</a:t>
                  </a:r>
                  <a:endParaRPr lang="nl-NL" sz="900" i="1" baseline="30000" dirty="0">
                    <a:solidFill>
                      <a:srgbClr val="002C6C"/>
                    </a:solidFill>
                    <a:latin typeface="Verdana Pro" panose="020B0604030504040204" pitchFamily="34" charset="0"/>
                  </a:endParaRPr>
                </a:p>
              </p:txBody>
            </p:sp>
            <p:sp>
              <p:nvSpPr>
                <p:cNvPr id="48" name="TextBox 47">
                  <a:extLst>
                    <a:ext uri="{FF2B5EF4-FFF2-40B4-BE49-F238E27FC236}">
                      <a16:creationId xmlns:a16="http://schemas.microsoft.com/office/drawing/2014/main" id="{7BF74F6F-F608-1865-963A-5628752DDF48}"/>
                    </a:ext>
                  </a:extLst>
                </p:cNvPr>
                <p:cNvSpPr txBox="1"/>
                <p:nvPr/>
              </p:nvSpPr>
              <p:spPr>
                <a:xfrm>
                  <a:off x="6080957" y="2387820"/>
                  <a:ext cx="2680852" cy="1531188"/>
                </a:xfrm>
                <a:prstGeom prst="rect">
                  <a:avLst/>
                </a:prstGeom>
                <a:noFill/>
              </p:spPr>
              <p:txBody>
                <a:bodyPr wrap="square" rtlCol="0">
                  <a:spAutoFit/>
                </a:bodyPr>
                <a:lstStyle/>
                <a:p>
                  <a:pPr>
                    <a:defRPr/>
                  </a:pPr>
                  <a:r>
                    <a:rPr lang="en-US" sz="850" dirty="0">
                      <a:solidFill>
                        <a:srgbClr val="002C6C"/>
                      </a:solidFill>
                      <a:latin typeface="Verdana Pro" panose="020B0604030504040204" pitchFamily="34" charset="0"/>
                    </a:rPr>
                    <a:t>If optical scanner software cannot be upgraded to support all three 2D barcodes or if there is a need to capture data that is not already passed from existing POS barcodes, host systems may require upgrades or reconfiguration.</a:t>
                  </a:r>
                  <a:br>
                    <a:rPr lang="en-US" sz="850" dirty="0">
                      <a:solidFill>
                        <a:srgbClr val="002C6C"/>
                      </a:solidFill>
                      <a:latin typeface="Verdana Pro" panose="020B0604030504040204" pitchFamily="34" charset="0"/>
                    </a:rPr>
                  </a:br>
                  <a:endParaRPr lang="en-US" sz="850" dirty="0">
                    <a:solidFill>
                      <a:srgbClr val="002C6C"/>
                    </a:solidFill>
                    <a:latin typeface="Verdana Pro" panose="020B0604030504040204" pitchFamily="34" charset="0"/>
                    <a:sym typeface="Wingdings" panose="05000000000000000000" pitchFamily="2" charset="2"/>
                  </a:endParaRPr>
                </a:p>
                <a:p>
                  <a:pPr>
                    <a:defRPr/>
                  </a:pPr>
                  <a:r>
                    <a:rPr lang="en-US" sz="850" dirty="0">
                      <a:solidFill>
                        <a:srgbClr val="002C6C"/>
                      </a:solidFill>
                      <a:latin typeface="Verdana Pro" panose="020B0604030504040204" pitchFamily="34" charset="0"/>
                      <a:sym typeface="Wingdings" panose="05000000000000000000" pitchFamily="2" charset="2"/>
                    </a:rPr>
                    <a:t> Check the </a:t>
                  </a:r>
                  <a:r>
                    <a:rPr lang="en-US" sz="850" u="sng" dirty="0">
                      <a:solidFill>
                        <a:srgbClr val="008DBD"/>
                      </a:solidFill>
                      <a:latin typeface="Verdana Pro" panose="020B0604030504040204" pitchFamily="34" charset="0"/>
                      <a:sym typeface="Wingdings" panose="05000000000000000000" pitchFamily="2" charset="2"/>
                      <a:hlinkClick r:id="rId6"/>
                    </a:rPr>
                    <a:t>Retail POS Guide - section 7.7</a:t>
                  </a:r>
                  <a:r>
                    <a:rPr lang="en-US" sz="850" dirty="0">
                      <a:solidFill>
                        <a:srgbClr val="002C6C"/>
                      </a:solidFill>
                      <a:latin typeface="Verdana Pro" panose="020B0604030504040204" pitchFamily="34" charset="0"/>
                      <a:sym typeface="Wingdings" panose="05000000000000000000" pitchFamily="2" charset="2"/>
                    </a:rPr>
                    <a:t> for </a:t>
                  </a:r>
                  <a:r>
                    <a:rPr lang="en-US" sz="85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more information about POS host system requirements.</a:t>
                  </a:r>
                  <a:endParaRPr lang="en-US" sz="850" dirty="0">
                    <a:solidFill>
                      <a:srgbClr val="002C6C"/>
                    </a:solidFill>
                    <a:latin typeface="Verdana Pro" panose="020B0604030504040204" pitchFamily="34" charset="0"/>
                  </a:endParaRPr>
                </a:p>
                <a:p>
                  <a:pPr marL="128588" indent="-128588">
                    <a:buFont typeface="Wingdings" panose="05000000000000000000" pitchFamily="2" charset="2"/>
                    <a:buChar char="§"/>
                    <a:defRPr/>
                  </a:pPr>
                  <a:endParaRPr lang="nl-NL" sz="850" dirty="0">
                    <a:solidFill>
                      <a:srgbClr val="002C6C"/>
                    </a:solidFill>
                    <a:latin typeface="Verdana Pro" panose="020B0604030504040204" pitchFamily="34" charset="0"/>
                  </a:endParaRPr>
                </a:p>
              </p:txBody>
            </p:sp>
          </p:grpSp>
          <p:grpSp>
            <p:nvGrpSpPr>
              <p:cNvPr id="31" name="Group 30">
                <a:extLst>
                  <a:ext uri="{FF2B5EF4-FFF2-40B4-BE49-F238E27FC236}">
                    <a16:creationId xmlns:a16="http://schemas.microsoft.com/office/drawing/2014/main" id="{27B011D7-E8EB-8757-9970-02262E6A7ACC}"/>
                  </a:ext>
                </a:extLst>
              </p:cNvPr>
              <p:cNvGrpSpPr/>
              <p:nvPr/>
            </p:nvGrpSpPr>
            <p:grpSpPr>
              <a:xfrm>
                <a:off x="6080957" y="2080796"/>
                <a:ext cx="2680852" cy="1576602"/>
                <a:chOff x="3182394" y="2080796"/>
                <a:chExt cx="2680852" cy="1576602"/>
              </a:xfrm>
            </p:grpSpPr>
            <p:sp>
              <p:nvSpPr>
                <p:cNvPr id="38" name="TextBox 37">
                  <a:extLst>
                    <a:ext uri="{FF2B5EF4-FFF2-40B4-BE49-F238E27FC236}">
                      <a16:creationId xmlns:a16="http://schemas.microsoft.com/office/drawing/2014/main" id="{AE51D59F-395B-C9DE-C9B2-500736945020}"/>
                    </a:ext>
                  </a:extLst>
                </p:cNvPr>
                <p:cNvSpPr txBox="1"/>
                <p:nvPr/>
              </p:nvSpPr>
              <p:spPr>
                <a:xfrm>
                  <a:off x="3728017" y="2080796"/>
                  <a:ext cx="1589606" cy="338554"/>
                </a:xfrm>
                <a:prstGeom prst="rect">
                  <a:avLst/>
                </a:prstGeom>
                <a:noFill/>
              </p:spPr>
              <p:txBody>
                <a:bodyPr wrap="square" rtlCol="0">
                  <a:spAutoFit/>
                </a:bodyPr>
                <a:lstStyle/>
                <a:p>
                  <a:pPr algn="ctr">
                    <a:defRPr/>
                  </a:pPr>
                  <a:r>
                    <a:rPr lang="nl-NL" sz="900" i="1" dirty="0">
                      <a:solidFill>
                        <a:srgbClr val="002C6C"/>
                      </a:solidFill>
                      <a:latin typeface="Verdana Pro" panose="020B0604030504040204" pitchFamily="34" charset="0"/>
                    </a:rPr>
                    <a:t>POS middleware</a:t>
                  </a:r>
                  <a:br>
                    <a:rPr lang="nl-NL" sz="900" i="1" dirty="0">
                      <a:solidFill>
                        <a:srgbClr val="002C6C"/>
                      </a:solidFill>
                      <a:latin typeface="Verdana Pro" panose="020B0604030504040204" pitchFamily="34" charset="0"/>
                    </a:rPr>
                  </a:br>
                  <a:r>
                    <a:rPr lang="nl-NL" sz="700" i="1" dirty="0">
                      <a:solidFill>
                        <a:srgbClr val="002C6C"/>
                      </a:solidFill>
                      <a:latin typeface="Verdana Pro" panose="020B0604030504040204" pitchFamily="34" charset="0"/>
                    </a:rPr>
                    <a:t>Not always present</a:t>
                  </a:r>
                  <a:endParaRPr lang="nl-NL" sz="900" i="1" dirty="0">
                    <a:solidFill>
                      <a:srgbClr val="002C6C"/>
                    </a:solidFill>
                    <a:latin typeface="Verdana Pro" panose="020B0604030504040204" pitchFamily="34" charset="0"/>
                  </a:endParaRPr>
                </a:p>
              </p:txBody>
            </p:sp>
            <p:sp>
              <p:nvSpPr>
                <p:cNvPr id="39" name="TextBox 38">
                  <a:extLst>
                    <a:ext uri="{FF2B5EF4-FFF2-40B4-BE49-F238E27FC236}">
                      <a16:creationId xmlns:a16="http://schemas.microsoft.com/office/drawing/2014/main" id="{15EBF0D5-65D9-3FBD-573F-49138D4CCCDC}"/>
                    </a:ext>
                  </a:extLst>
                </p:cNvPr>
                <p:cNvSpPr txBox="1"/>
                <p:nvPr/>
              </p:nvSpPr>
              <p:spPr>
                <a:xfrm>
                  <a:off x="3182394" y="2387820"/>
                  <a:ext cx="2680852" cy="1269578"/>
                </a:xfrm>
                <a:prstGeom prst="rect">
                  <a:avLst/>
                </a:prstGeom>
                <a:noFill/>
              </p:spPr>
              <p:txBody>
                <a:bodyPr wrap="square" rtlCol="0">
                  <a:spAutoFit/>
                </a:bodyPr>
                <a:lstStyle/>
                <a:p>
                  <a:pPr>
                    <a:defRPr/>
                  </a:pPr>
                  <a:r>
                    <a:rPr lang="en-US" sz="850" dirty="0">
                      <a:solidFill>
                        <a:srgbClr val="002C6C"/>
                      </a:solidFill>
                      <a:latin typeface="Verdana Pro" panose="020B0604030504040204" pitchFamily="34" charset="0"/>
                    </a:rPr>
                    <a:t>In the case that scanners or the POS host system cannot be configured/upgraded OR a full host system upgrade is not desired, a middleware solution can be implemented.</a:t>
                  </a:r>
                </a:p>
                <a:p>
                  <a:pPr>
                    <a:defRPr/>
                  </a:pPr>
                  <a:endParaRPr lang="en-US" sz="850" dirty="0">
                    <a:solidFill>
                      <a:srgbClr val="002C6C"/>
                    </a:solidFill>
                    <a:latin typeface="Verdana Pro" panose="020B0604030504040204" pitchFamily="34" charset="0"/>
                    <a:sym typeface="Wingdings" panose="05000000000000000000" pitchFamily="2" charset="2"/>
                  </a:endParaRPr>
                </a:p>
                <a:p>
                  <a:pPr>
                    <a:defRPr/>
                  </a:pPr>
                  <a:endParaRPr lang="en-US" sz="850" dirty="0">
                    <a:solidFill>
                      <a:srgbClr val="002C6C"/>
                    </a:solidFill>
                    <a:latin typeface="Verdana Pro" panose="020B0604030504040204" pitchFamily="34" charset="0"/>
                    <a:sym typeface="Wingdings" panose="05000000000000000000" pitchFamily="2" charset="2"/>
                  </a:endParaRPr>
                </a:p>
                <a:p>
                  <a:pPr>
                    <a:defRPr/>
                  </a:pPr>
                  <a:r>
                    <a:rPr lang="en-US" sz="850" dirty="0">
                      <a:solidFill>
                        <a:srgbClr val="002C6C"/>
                      </a:solidFill>
                      <a:latin typeface="Verdana Pro" panose="020B0604030504040204" pitchFamily="34" charset="0"/>
                      <a:sym typeface="Wingdings" panose="05000000000000000000" pitchFamily="2" charset="2"/>
                    </a:rPr>
                    <a:t> Check the </a:t>
                  </a:r>
                  <a:r>
                    <a:rPr lang="en-US" sz="850" u="sng" dirty="0">
                      <a:solidFill>
                        <a:srgbClr val="008DBD"/>
                      </a:solidFill>
                      <a:latin typeface="Verdana Pro" panose="020B0604030504040204" pitchFamily="34" charset="0"/>
                      <a:sym typeface="Wingdings" panose="05000000000000000000" pitchFamily="2" charset="2"/>
                      <a:hlinkClick r:id="rId7"/>
                    </a:rPr>
                    <a:t>Retail POS Guide – section 7.5.3</a:t>
                  </a:r>
                  <a:r>
                    <a:rPr lang="en-US" sz="850" dirty="0">
                      <a:solidFill>
                        <a:srgbClr val="002C6C"/>
                      </a:solidFill>
                      <a:latin typeface="Verdana Pro" panose="020B0604030504040204" pitchFamily="34" charset="0"/>
                      <a:sym typeface="Wingdings" panose="05000000000000000000" pitchFamily="2" charset="2"/>
                    </a:rPr>
                    <a:t> for more information about middleware solutions. </a:t>
                  </a:r>
                  <a:endParaRPr lang="nl-NL" sz="850" dirty="0">
                    <a:solidFill>
                      <a:srgbClr val="002C6C"/>
                    </a:solidFill>
                    <a:latin typeface="Verdana Pro" panose="020B0604030504040204" pitchFamily="34" charset="0"/>
                  </a:endParaRPr>
                </a:p>
              </p:txBody>
            </p:sp>
          </p:grpSp>
        </p:grpSp>
        <p:sp>
          <p:nvSpPr>
            <p:cNvPr id="58" name="TextBox 57">
              <a:extLst>
                <a:ext uri="{FF2B5EF4-FFF2-40B4-BE49-F238E27FC236}">
                  <a16:creationId xmlns:a16="http://schemas.microsoft.com/office/drawing/2014/main" id="{53CABEDE-6F66-E1F7-F079-4743DA496764}"/>
                </a:ext>
              </a:extLst>
            </p:cNvPr>
            <p:cNvSpPr txBox="1"/>
            <p:nvPr/>
          </p:nvSpPr>
          <p:spPr>
            <a:xfrm>
              <a:off x="829454" y="2080796"/>
              <a:ext cx="1589606" cy="230832"/>
            </a:xfrm>
            <a:prstGeom prst="rect">
              <a:avLst/>
            </a:prstGeom>
            <a:noFill/>
          </p:spPr>
          <p:txBody>
            <a:bodyPr wrap="square" rtlCol="0">
              <a:spAutoFit/>
            </a:bodyPr>
            <a:lstStyle/>
            <a:p>
              <a:pPr algn="ctr">
                <a:defRPr/>
              </a:pPr>
              <a:r>
                <a:rPr lang="nl-NL" sz="900" i="1" dirty="0">
                  <a:solidFill>
                    <a:srgbClr val="002C6C"/>
                  </a:solidFill>
                  <a:latin typeface="Verdana Pro" panose="020B0604030504040204" pitchFamily="34" charset="0"/>
                </a:rPr>
                <a:t>POS scanners </a:t>
              </a:r>
              <a:endParaRPr lang="nl-NL" sz="900" i="1" baseline="30000" dirty="0">
                <a:solidFill>
                  <a:srgbClr val="002C6C"/>
                </a:solidFill>
                <a:latin typeface="Verdana Pro" panose="020B0604030504040204" pitchFamily="34" charset="0"/>
              </a:endParaRPr>
            </a:p>
          </p:txBody>
        </p:sp>
      </p:grpSp>
      <p:sp>
        <p:nvSpPr>
          <p:cNvPr id="59" name="TextBox 58">
            <a:extLst>
              <a:ext uri="{FF2B5EF4-FFF2-40B4-BE49-F238E27FC236}">
                <a16:creationId xmlns:a16="http://schemas.microsoft.com/office/drawing/2014/main" id="{C606CDE7-0CEA-8E1F-B90A-D8F227125A4D}"/>
              </a:ext>
            </a:extLst>
          </p:cNvPr>
          <p:cNvSpPr txBox="1"/>
          <p:nvPr/>
        </p:nvSpPr>
        <p:spPr>
          <a:xfrm>
            <a:off x="457182" y="4265890"/>
            <a:ext cx="8250488" cy="307777"/>
          </a:xfrm>
          <a:prstGeom prst="rect">
            <a:avLst/>
          </a:prstGeom>
          <a:noFill/>
        </p:spPr>
        <p:txBody>
          <a:bodyPr wrap="square">
            <a:spAutoFit/>
          </a:bodyPr>
          <a:lstStyle/>
          <a:p>
            <a:pPr marL="182563"/>
            <a:r>
              <a:rPr lang="en-US" sz="700" b="1" dirty="0">
                <a:solidFill>
                  <a:srgbClr val="002C6C"/>
                </a:solidFill>
                <a:latin typeface="Verdana Pro" panose="020B0604030504040204" pitchFamily="34" charset="0"/>
                <a:cs typeface="Verdana Pro Semibold" panose="020F0502020204030204" pitchFamily="34" charset="0"/>
              </a:rPr>
              <a:t>Important</a:t>
            </a:r>
            <a:r>
              <a:rPr lang="en-US" sz="700" dirty="0">
                <a:solidFill>
                  <a:srgbClr val="002C6C"/>
                </a:solidFill>
                <a:latin typeface="Verdana Pro" panose="020B0604030504040204" pitchFamily="34" charset="0"/>
                <a:cs typeface="Verdana Pro Semibold" panose="020F0502020204030204" pitchFamily="34" charset="0"/>
              </a:rPr>
              <a:t>: To define your future state, engage with solution providers to assess the need for upgrading your scanners and host system, or for implementing a middleware solution.</a:t>
            </a:r>
          </a:p>
        </p:txBody>
      </p:sp>
      <p:sp>
        <p:nvSpPr>
          <p:cNvPr id="60" name="Oval 59">
            <a:extLst>
              <a:ext uri="{FF2B5EF4-FFF2-40B4-BE49-F238E27FC236}">
                <a16:creationId xmlns:a16="http://schemas.microsoft.com/office/drawing/2014/main" id="{5E400972-A9B0-1C4C-AD13-696F171175B1}"/>
              </a:ext>
            </a:extLst>
          </p:cNvPr>
          <p:cNvSpPr/>
          <p:nvPr/>
        </p:nvSpPr>
        <p:spPr>
          <a:xfrm>
            <a:off x="430886" y="4327445"/>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dirty="0"/>
              <a:t>!</a:t>
            </a:r>
          </a:p>
        </p:txBody>
      </p:sp>
      <p:pic>
        <p:nvPicPr>
          <p:cNvPr id="13" name="Picture 8">
            <a:hlinkClick r:id="" action="ppaction://hlinkshowjump?jump=nextslide"/>
            <a:extLst>
              <a:ext uri="{FF2B5EF4-FFF2-40B4-BE49-F238E27FC236}">
                <a16:creationId xmlns:a16="http://schemas.microsoft.com/office/drawing/2014/main" id="{6BAA4844-63DF-4381-7C8F-B1F3D8AD42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A9A41B66-F1D1-DA54-776A-E99BCA023F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7992616" y="236054"/>
            <a:ext cx="375396" cy="375396"/>
          </a:xfrm>
          <a:prstGeom prst="rect">
            <a:avLst/>
          </a:prstGeom>
          <a:noFill/>
          <a:ln>
            <a:noFill/>
          </a:ln>
        </p:spPr>
      </p:pic>
      <p:pic>
        <p:nvPicPr>
          <p:cNvPr id="16" name="Graphic 15">
            <a:hlinkClick r:id="rId10" action="ppaction://hlinksldjump"/>
            <a:extLst>
              <a:ext uri="{FF2B5EF4-FFF2-40B4-BE49-F238E27FC236}">
                <a16:creationId xmlns:a16="http://schemas.microsoft.com/office/drawing/2014/main" id="{8D0D066F-1203-6D45-195E-7D6BA3A87F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grpSp>
        <p:nvGrpSpPr>
          <p:cNvPr id="7" name="Group 6">
            <a:extLst>
              <a:ext uri="{FF2B5EF4-FFF2-40B4-BE49-F238E27FC236}">
                <a16:creationId xmlns:a16="http://schemas.microsoft.com/office/drawing/2014/main" id="{2A38ED38-07C6-4840-FF0F-A2967F01C5B0}"/>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4955F64D-0FA3-CDE6-C33F-9F038B73EDDC}"/>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ounded Rectangle 17">
              <a:extLst>
                <a:ext uri="{FF2B5EF4-FFF2-40B4-BE49-F238E27FC236}">
                  <a16:creationId xmlns:a16="http://schemas.microsoft.com/office/drawing/2014/main" id="{3C63EFE4-0DB2-59E7-BAC1-D3AF1D13DD83}"/>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9" name="Rounded Rectangle 18">
              <a:extLst>
                <a:ext uri="{FF2B5EF4-FFF2-40B4-BE49-F238E27FC236}">
                  <a16:creationId xmlns:a16="http://schemas.microsoft.com/office/drawing/2014/main" id="{2A8E4331-6530-7BEB-F039-DECF8B196214}"/>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0" name="Rounded Rectangle 19">
              <a:extLst>
                <a:ext uri="{FF2B5EF4-FFF2-40B4-BE49-F238E27FC236}">
                  <a16:creationId xmlns:a16="http://schemas.microsoft.com/office/drawing/2014/main" id="{A690D9AD-D467-61B7-AEF0-B12C9648696A}"/>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21" name="Rounded Rectangle 20">
              <a:extLst>
                <a:ext uri="{FF2B5EF4-FFF2-40B4-BE49-F238E27FC236}">
                  <a16:creationId xmlns:a16="http://schemas.microsoft.com/office/drawing/2014/main" id="{8FDAF13B-7AFC-9764-369F-BC9EB69F8BE6}"/>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34" name="Rounded Rectangle 33">
              <a:extLst>
                <a:ext uri="{FF2B5EF4-FFF2-40B4-BE49-F238E27FC236}">
                  <a16:creationId xmlns:a16="http://schemas.microsoft.com/office/drawing/2014/main" id="{F7C5AA7E-E584-455D-A252-E0AC7F6ECB26}"/>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5" name="Rounded Rectangle 34">
              <a:extLst>
                <a:ext uri="{FF2B5EF4-FFF2-40B4-BE49-F238E27FC236}">
                  <a16:creationId xmlns:a16="http://schemas.microsoft.com/office/drawing/2014/main" id="{0C5DD849-923F-AC96-0163-825A14D606F3}"/>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6" name="Rounded Rectangle 21">
              <a:extLst>
                <a:ext uri="{FF2B5EF4-FFF2-40B4-BE49-F238E27FC236}">
                  <a16:creationId xmlns:a16="http://schemas.microsoft.com/office/drawing/2014/main" id="{0D7FFF8B-F417-60E8-47E2-25891D2E885E}"/>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22BCB9"/>
                  </a:solidFill>
                </a:rPr>
                <a:t>Design </a:t>
              </a:r>
              <a:r>
                <a:rPr lang="nl-NL" sz="600" b="1" dirty="0" err="1">
                  <a:solidFill>
                    <a:srgbClr val="22BCB9"/>
                  </a:solidFill>
                </a:rPr>
                <a:t>future</a:t>
              </a:r>
              <a:r>
                <a:rPr lang="nl-NL" sz="600" b="1" dirty="0">
                  <a:solidFill>
                    <a:srgbClr val="22BCB9"/>
                  </a:solidFill>
                </a:rPr>
                <a:t> state</a:t>
              </a:r>
            </a:p>
          </p:txBody>
        </p:sp>
        <p:sp>
          <p:nvSpPr>
            <p:cNvPr id="37" name="Oval 36">
              <a:extLst>
                <a:ext uri="{FF2B5EF4-FFF2-40B4-BE49-F238E27FC236}">
                  <a16:creationId xmlns:a16="http://schemas.microsoft.com/office/drawing/2014/main" id="{595E5B6B-81A8-1F13-66E5-502212843A5F}"/>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41" name="Oval 40">
              <a:extLst>
                <a:ext uri="{FF2B5EF4-FFF2-40B4-BE49-F238E27FC236}">
                  <a16:creationId xmlns:a16="http://schemas.microsoft.com/office/drawing/2014/main" id="{12658ED4-81B8-5A1A-FD1F-E2388473839B}"/>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2" name="Straight Connector 41">
              <a:extLst>
                <a:ext uri="{FF2B5EF4-FFF2-40B4-BE49-F238E27FC236}">
                  <a16:creationId xmlns:a16="http://schemas.microsoft.com/office/drawing/2014/main" id="{8A3838A3-A9C1-ED2A-A1ED-47456EB96C94}"/>
                </a:ext>
              </a:extLst>
            </p:cNvPr>
            <p:cNvCxnSpPr>
              <a:cxnSpLocks/>
              <a:stCxn id="41"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8AE9C2E0-CA35-EE92-6937-7940A9206D40}"/>
                </a:ext>
              </a:extLst>
            </p:cNvPr>
            <p:cNvGrpSpPr/>
            <p:nvPr/>
          </p:nvGrpSpPr>
          <p:grpSpPr>
            <a:xfrm>
              <a:off x="2376101" y="888920"/>
              <a:ext cx="617971" cy="275078"/>
              <a:chOff x="2141099" y="888920"/>
              <a:chExt cx="617971" cy="275078"/>
            </a:xfrm>
          </p:grpSpPr>
          <p:sp>
            <p:nvSpPr>
              <p:cNvPr id="62" name="Oval 61">
                <a:extLst>
                  <a:ext uri="{FF2B5EF4-FFF2-40B4-BE49-F238E27FC236}">
                    <a16:creationId xmlns:a16="http://schemas.microsoft.com/office/drawing/2014/main" id="{2D5F9593-F051-119E-64B7-8C64213845F9}"/>
                  </a:ext>
                </a:extLst>
              </p:cNvPr>
              <p:cNvSpPr/>
              <p:nvPr/>
            </p:nvSpPr>
            <p:spPr>
              <a:xfrm>
                <a:off x="2483992"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63" name="Straight Connector 62">
                <a:extLst>
                  <a:ext uri="{FF2B5EF4-FFF2-40B4-BE49-F238E27FC236}">
                    <a16:creationId xmlns:a16="http://schemas.microsoft.com/office/drawing/2014/main" id="{342C3FD4-96AA-BD52-B922-60C12B356EE8}"/>
                  </a:ext>
                </a:extLst>
              </p:cNvPr>
              <p:cNvCxnSpPr>
                <a:cxnSpLocks/>
                <a:stCxn id="62" idx="2"/>
              </p:cNvCxnSpPr>
              <p:nvPr/>
            </p:nvCxnSpPr>
            <p:spPr>
              <a:xfrm flipH="1">
                <a:off x="2141099" y="1026459"/>
                <a:ext cx="342893" cy="0"/>
              </a:xfrm>
              <a:prstGeom prst="line">
                <a:avLst/>
              </a:prstGeom>
              <a:noFill/>
              <a:ln w="12700">
                <a:solidFill>
                  <a:srgbClr val="22BCB9"/>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62A333B4-CA07-4604-679E-68BA2E43318D}"/>
                </a:ext>
              </a:extLst>
            </p:cNvPr>
            <p:cNvGrpSpPr/>
            <p:nvPr/>
          </p:nvGrpSpPr>
          <p:grpSpPr>
            <a:xfrm>
              <a:off x="7575617" y="888920"/>
              <a:ext cx="568441" cy="275078"/>
              <a:chOff x="3058394" y="888920"/>
              <a:chExt cx="568441" cy="275078"/>
            </a:xfrm>
          </p:grpSpPr>
          <p:sp>
            <p:nvSpPr>
              <p:cNvPr id="56" name="Oval 55">
                <a:extLst>
                  <a:ext uri="{FF2B5EF4-FFF2-40B4-BE49-F238E27FC236}">
                    <a16:creationId xmlns:a16="http://schemas.microsoft.com/office/drawing/2014/main" id="{6196A908-77A8-05EE-0731-52B6F26A19A6}"/>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7" name="Straight Connector 56">
                <a:extLst>
                  <a:ext uri="{FF2B5EF4-FFF2-40B4-BE49-F238E27FC236}">
                    <a16:creationId xmlns:a16="http://schemas.microsoft.com/office/drawing/2014/main" id="{FECDA767-D26C-0CE7-02CC-749DC62DD55B}"/>
                  </a:ext>
                </a:extLst>
              </p:cNvPr>
              <p:cNvCxnSpPr>
                <a:cxnSpLocks/>
                <a:stCxn id="56"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3B9A66D3-2DD1-7CFA-EEA9-9AD413A8591B}"/>
                </a:ext>
              </a:extLst>
            </p:cNvPr>
            <p:cNvGrpSpPr/>
            <p:nvPr/>
          </p:nvGrpSpPr>
          <p:grpSpPr>
            <a:xfrm>
              <a:off x="6604284" y="888920"/>
              <a:ext cx="611720" cy="275078"/>
              <a:chOff x="2925596" y="888920"/>
              <a:chExt cx="611720" cy="275078"/>
            </a:xfrm>
          </p:grpSpPr>
          <p:sp>
            <p:nvSpPr>
              <p:cNvPr id="54" name="Oval 53">
                <a:extLst>
                  <a:ext uri="{FF2B5EF4-FFF2-40B4-BE49-F238E27FC236}">
                    <a16:creationId xmlns:a16="http://schemas.microsoft.com/office/drawing/2014/main" id="{9F5A641D-B932-856A-51EE-05F2C2144635}"/>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5" name="Straight Connector 54">
                <a:extLst>
                  <a:ext uri="{FF2B5EF4-FFF2-40B4-BE49-F238E27FC236}">
                    <a16:creationId xmlns:a16="http://schemas.microsoft.com/office/drawing/2014/main" id="{480DF899-8948-23E4-5C94-CEAF19E590BD}"/>
                  </a:ext>
                </a:extLst>
              </p:cNvPr>
              <p:cNvCxnSpPr>
                <a:cxnSpLocks/>
                <a:stCxn id="54"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E5603B91-CA01-DBE5-345B-FD9187061014}"/>
                </a:ext>
              </a:extLst>
            </p:cNvPr>
            <p:cNvGrpSpPr/>
            <p:nvPr/>
          </p:nvGrpSpPr>
          <p:grpSpPr>
            <a:xfrm>
              <a:off x="5251423" y="888920"/>
              <a:ext cx="558866" cy="275078"/>
              <a:chOff x="2849175" y="888920"/>
              <a:chExt cx="558866" cy="275078"/>
            </a:xfrm>
          </p:grpSpPr>
          <p:sp>
            <p:nvSpPr>
              <p:cNvPr id="52" name="Oval 51">
                <a:extLst>
                  <a:ext uri="{FF2B5EF4-FFF2-40B4-BE49-F238E27FC236}">
                    <a16:creationId xmlns:a16="http://schemas.microsoft.com/office/drawing/2014/main" id="{C386A007-F17E-A96E-AA89-726B6688779A}"/>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3" name="Straight Connector 52">
                <a:extLst>
                  <a:ext uri="{FF2B5EF4-FFF2-40B4-BE49-F238E27FC236}">
                    <a16:creationId xmlns:a16="http://schemas.microsoft.com/office/drawing/2014/main" id="{6B44A0E0-3CBC-C08A-F300-5F25F6422665}"/>
                  </a:ext>
                </a:extLst>
              </p:cNvPr>
              <p:cNvCxnSpPr>
                <a:cxnSpLocks/>
                <a:stCxn id="52"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 48">
              <a:extLst>
                <a:ext uri="{FF2B5EF4-FFF2-40B4-BE49-F238E27FC236}">
                  <a16:creationId xmlns:a16="http://schemas.microsoft.com/office/drawing/2014/main" id="{D75F7551-4BDF-207C-2388-78621F9F81AB}"/>
                </a:ext>
              </a:extLst>
            </p:cNvPr>
            <p:cNvGrpSpPr/>
            <p:nvPr/>
          </p:nvGrpSpPr>
          <p:grpSpPr>
            <a:xfrm>
              <a:off x="3672348" y="888920"/>
              <a:ext cx="555694" cy="275078"/>
              <a:chOff x="2203376" y="888920"/>
              <a:chExt cx="555694" cy="275078"/>
            </a:xfrm>
          </p:grpSpPr>
          <p:sp>
            <p:nvSpPr>
              <p:cNvPr id="50" name="Oval 49">
                <a:extLst>
                  <a:ext uri="{FF2B5EF4-FFF2-40B4-BE49-F238E27FC236}">
                    <a16:creationId xmlns:a16="http://schemas.microsoft.com/office/drawing/2014/main" id="{0BA0B61E-D080-9F29-62A4-36B25ED8ED7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1" name="Straight Connector 50">
                <a:extLst>
                  <a:ext uri="{FF2B5EF4-FFF2-40B4-BE49-F238E27FC236}">
                    <a16:creationId xmlns:a16="http://schemas.microsoft.com/office/drawing/2014/main" id="{32515495-97A0-2BE6-7818-35E6ED29057B}"/>
                  </a:ext>
                </a:extLst>
              </p:cNvPr>
              <p:cNvCxnSpPr>
                <a:cxnSpLocks/>
                <a:stCxn id="50"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9949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895310"/>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Determining your budget through a cost logic</a:t>
            </a:r>
          </a:p>
          <a:p>
            <a:pPr marL="449263" indent="-376238">
              <a:lnSpc>
                <a:spcPct val="150000"/>
              </a:lnSpc>
              <a:buFont typeface="Arial" panose="020B0604020202020204" pitchFamily="34" charset="0"/>
              <a:buChar char="•"/>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3"/>
              </a:rPr>
              <a:t>2D Pilot Toolkit - slides 30-33</a:t>
            </a:r>
            <a:r>
              <a:rPr lang="en-US" sz="900" dirty="0">
                <a:solidFill>
                  <a:srgbClr val="002C6C"/>
                </a:solidFill>
                <a:latin typeface="Verdana Pro" panose="020B0604030504040204" pitchFamily="34" charset="0"/>
                <a:cs typeface="Verdana Pro Semibold" panose="020F0502020204030204" pitchFamily="34" charset="0"/>
              </a:rPr>
              <a:t> for more details about cost logic.</a:t>
            </a:r>
          </a:p>
          <a:p>
            <a:pPr marL="449263" indent="-376238">
              <a:lnSpc>
                <a:spcPct val="150000"/>
              </a:lnSpc>
              <a:buFont typeface="Arial" panose="020B0604020202020204" pitchFamily="34" charset="0"/>
              <a:buChar char="•"/>
            </a:pPr>
            <a:endParaRPr lang="en-US" sz="900"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rPr>
              <a:t>Updating your project plan from step 1.1 based on the changes needed to your POS ecosystem</a:t>
            </a: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dirty="0"/>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4</a:t>
            </a:r>
            <a:r>
              <a:rPr lang="en-US" sz="1400" dirty="0">
                <a:latin typeface="Verdana Pro" panose="020B0704030504040204" pitchFamily="34" charset="0"/>
              </a:rPr>
              <a:t> – Determine budget &amp; </a:t>
            </a:r>
            <a:r>
              <a:rPr lang="en-US" sz="1400" dirty="0" err="1">
                <a:latin typeface="Verdana Pro" panose="020B0704030504040204" pitchFamily="34" charset="0"/>
              </a:rPr>
              <a:t>finalise</a:t>
            </a:r>
            <a:r>
              <a:rPr lang="en-US" sz="1400" dirty="0">
                <a:latin typeface="Verdana Pro" panose="020B0704030504040204" pitchFamily="34" charset="0"/>
              </a:rPr>
              <a:t> project plan</a:t>
            </a:r>
          </a:p>
          <a:p>
            <a:pPr marL="74248" indent="0">
              <a:buNone/>
            </a:pPr>
            <a:r>
              <a:rPr lang="en-US" sz="1400" b="1" dirty="0">
                <a:latin typeface="Verdana Pro" panose="020B0704030504040204" pitchFamily="34" charset="0"/>
              </a:rPr>
              <a:t>Sub step 4.1</a:t>
            </a:r>
            <a:r>
              <a:rPr lang="en-US" sz="1400" dirty="0">
                <a:latin typeface="Verdana Pro" panose="020B0704030504040204" pitchFamily="34" charset="0"/>
              </a:rPr>
              <a:t> – Determine budget and </a:t>
            </a:r>
            <a:r>
              <a:rPr lang="en-US" sz="1400" dirty="0" err="1">
                <a:latin typeface="Verdana Pro" panose="020B0704030504040204" pitchFamily="34" charset="0"/>
              </a:rPr>
              <a:t>finalise</a:t>
            </a:r>
            <a:r>
              <a:rPr lang="en-US" sz="1400" dirty="0">
                <a:latin typeface="Verdana Pro" panose="020B0704030504040204" pitchFamily="34" charset="0"/>
              </a:rPr>
              <a:t> project plan </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63777"/>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950" dirty="0">
                <a:solidFill>
                  <a:srgbClr val="002C6C"/>
                </a:solidFill>
                <a:latin typeface="Verdana Pro" panose="020B0604030504040204" pitchFamily="34" charset="0"/>
                <a:cs typeface="Verdana Pro Semibold" panose="020F0502020204030204" pitchFamily="34" charset="0"/>
              </a:rPr>
              <a:t>Based on the evaluation of the current state and the design of the future state, determine the appropriate budget and </a:t>
            </a:r>
            <a:r>
              <a:rPr lang="en-US" sz="950" dirty="0" err="1">
                <a:solidFill>
                  <a:srgbClr val="002C6C"/>
                </a:solidFill>
                <a:latin typeface="Verdana Pro" panose="020B0604030504040204" pitchFamily="34" charset="0"/>
                <a:cs typeface="Verdana Pro Semibold" panose="020F0502020204030204" pitchFamily="34" charset="0"/>
              </a:rPr>
              <a:t>finalise</a:t>
            </a:r>
            <a:r>
              <a:rPr lang="en-US" sz="950" dirty="0">
                <a:solidFill>
                  <a:srgbClr val="002C6C"/>
                </a:solidFill>
                <a:latin typeface="Verdana Pro" panose="020B0604030504040204" pitchFamily="34" charset="0"/>
                <a:cs typeface="Verdana Pro Semibold" panose="020F0502020204030204" pitchFamily="34" charset="0"/>
              </a:rPr>
              <a:t> your project plan. This plan should include upgrading your POS ecosystem and providing training for relevant stakeholders.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744"/>
            <a:ext cx="1672295" cy="400110"/>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pic>
        <p:nvPicPr>
          <p:cNvPr id="29" name="Picture 8">
            <a:hlinkClick r:id="" action="ppaction://hlinkshowjump?jump=nextslide"/>
            <a:extLst>
              <a:ext uri="{FF2B5EF4-FFF2-40B4-BE49-F238E27FC236}">
                <a16:creationId xmlns:a16="http://schemas.microsoft.com/office/drawing/2014/main" id="{E04D9BB6-563B-3A40-08AB-2E8C6C6435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30" name="Picture 9">
            <a:hlinkClick r:id="" action="ppaction://hlinkshowjump?jump=previousslide"/>
            <a:extLst>
              <a:ext uri="{FF2B5EF4-FFF2-40B4-BE49-F238E27FC236}">
                <a16:creationId xmlns:a16="http://schemas.microsoft.com/office/drawing/2014/main" id="{DB36B5D7-F893-8AA7-13A8-CDBFC8FE3B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31" name="Graphic 30">
            <a:hlinkClick r:id="rId8" action="ppaction://hlinksldjump"/>
            <a:extLst>
              <a:ext uri="{FF2B5EF4-FFF2-40B4-BE49-F238E27FC236}">
                <a16:creationId xmlns:a16="http://schemas.microsoft.com/office/drawing/2014/main" id="{A1A382D7-6C6A-C74B-DE8D-68D504878E6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C26B73E8-CF23-C7AC-B6BE-08B9298E4A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3018797"/>
            <a:ext cx="399600" cy="399600"/>
          </a:xfrm>
          <a:prstGeom prst="rect">
            <a:avLst/>
          </a:prstGeom>
        </p:spPr>
      </p:pic>
      <p:pic>
        <p:nvPicPr>
          <p:cNvPr id="14" name="Graphic 13">
            <a:extLst>
              <a:ext uri="{FF2B5EF4-FFF2-40B4-BE49-F238E27FC236}">
                <a16:creationId xmlns:a16="http://schemas.microsoft.com/office/drawing/2014/main" id="{E85E5705-5C9A-3C49-D6D8-ECE2294422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2534069"/>
            <a:ext cx="399600" cy="399600"/>
          </a:xfrm>
          <a:prstGeom prst="rect">
            <a:avLst/>
          </a:prstGeom>
        </p:spPr>
      </p:pic>
      <p:grpSp>
        <p:nvGrpSpPr>
          <p:cNvPr id="7" name="Group 6">
            <a:extLst>
              <a:ext uri="{FF2B5EF4-FFF2-40B4-BE49-F238E27FC236}">
                <a16:creationId xmlns:a16="http://schemas.microsoft.com/office/drawing/2014/main" id="{C63C0C95-DB4C-EE18-FBF0-B25FF5FACBC9}"/>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4BA2650E-03DA-F19B-DFE2-7122B0E6FA61}"/>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18">
              <a:extLst>
                <a:ext uri="{FF2B5EF4-FFF2-40B4-BE49-F238E27FC236}">
                  <a16:creationId xmlns:a16="http://schemas.microsoft.com/office/drawing/2014/main" id="{404A871A-D637-B0AF-1542-7846E647C031}"/>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19">
              <a:extLst>
                <a:ext uri="{FF2B5EF4-FFF2-40B4-BE49-F238E27FC236}">
                  <a16:creationId xmlns:a16="http://schemas.microsoft.com/office/drawing/2014/main" id="{3CB2A101-ED9A-81ED-E545-A6B5DF836F06}"/>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1" name="Rounded Rectangle 20">
              <a:extLst>
                <a:ext uri="{FF2B5EF4-FFF2-40B4-BE49-F238E27FC236}">
                  <a16:creationId xmlns:a16="http://schemas.microsoft.com/office/drawing/2014/main" id="{065665A5-4A50-1925-C0E5-14DD70B2932E}"/>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22BCB9"/>
                  </a:solidFill>
                </a:rPr>
                <a:t>Determine</a:t>
              </a:r>
              <a:r>
                <a:rPr lang="nl-NL" sz="600" b="1" dirty="0">
                  <a:solidFill>
                    <a:srgbClr val="22BCB9"/>
                  </a:solidFill>
                </a:rPr>
                <a:t> budget &amp; </a:t>
              </a:r>
              <a:r>
                <a:rPr lang="nl-NL" sz="600" b="1" dirty="0" err="1">
                  <a:solidFill>
                    <a:srgbClr val="22BCB9"/>
                  </a:solidFill>
                </a:rPr>
                <a:t>finalise</a:t>
              </a:r>
              <a:r>
                <a:rPr lang="nl-NL" sz="600" b="1" dirty="0">
                  <a:solidFill>
                    <a:srgbClr val="22BCB9"/>
                  </a:solidFill>
                </a:rPr>
                <a:t> project plan</a:t>
              </a:r>
            </a:p>
          </p:txBody>
        </p:sp>
        <p:sp>
          <p:nvSpPr>
            <p:cNvPr id="28" name="Rounded Rectangle 27">
              <a:extLst>
                <a:ext uri="{FF2B5EF4-FFF2-40B4-BE49-F238E27FC236}">
                  <a16:creationId xmlns:a16="http://schemas.microsoft.com/office/drawing/2014/main" id="{48AAF519-0C59-EF8A-C3F8-89F8C00A7A0B}"/>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32" name="Rounded Rectangle 31">
              <a:extLst>
                <a:ext uri="{FF2B5EF4-FFF2-40B4-BE49-F238E27FC236}">
                  <a16:creationId xmlns:a16="http://schemas.microsoft.com/office/drawing/2014/main" id="{0B15A5C3-EDC3-8C07-046B-EBD092480012}"/>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3" name="Rounded Rectangle 32">
              <a:extLst>
                <a:ext uri="{FF2B5EF4-FFF2-40B4-BE49-F238E27FC236}">
                  <a16:creationId xmlns:a16="http://schemas.microsoft.com/office/drawing/2014/main" id="{5BBD1B26-758F-A67B-7868-94446BEE932B}"/>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4" name="Rounded Rectangle 21">
              <a:extLst>
                <a:ext uri="{FF2B5EF4-FFF2-40B4-BE49-F238E27FC236}">
                  <a16:creationId xmlns:a16="http://schemas.microsoft.com/office/drawing/2014/main" id="{4A30FDBC-335A-F2CB-C004-A1E67167AAF0}"/>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5" name="Oval 34">
              <a:extLst>
                <a:ext uri="{FF2B5EF4-FFF2-40B4-BE49-F238E27FC236}">
                  <a16:creationId xmlns:a16="http://schemas.microsoft.com/office/drawing/2014/main" id="{FB089341-BD5D-8CCD-4D7B-4F3FD15CB809}"/>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6" name="Oval 35">
              <a:extLst>
                <a:ext uri="{FF2B5EF4-FFF2-40B4-BE49-F238E27FC236}">
                  <a16:creationId xmlns:a16="http://schemas.microsoft.com/office/drawing/2014/main" id="{CCCB9636-A023-C15D-8363-B69C453C5DCC}"/>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7" name="Straight Connector 36">
              <a:extLst>
                <a:ext uri="{FF2B5EF4-FFF2-40B4-BE49-F238E27FC236}">
                  <a16:creationId xmlns:a16="http://schemas.microsoft.com/office/drawing/2014/main" id="{3C037025-9994-2096-2195-89EC9948EC82}"/>
                </a:ext>
              </a:extLst>
            </p:cNvPr>
            <p:cNvCxnSpPr>
              <a:cxnSpLocks/>
              <a:stCxn id="36"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E51D5C75-27D5-DA7F-8EF5-4D0170F80C8C}"/>
                </a:ext>
              </a:extLst>
            </p:cNvPr>
            <p:cNvGrpSpPr/>
            <p:nvPr/>
          </p:nvGrpSpPr>
          <p:grpSpPr>
            <a:xfrm>
              <a:off x="2376101" y="888920"/>
              <a:ext cx="617971" cy="275078"/>
              <a:chOff x="2141099" y="888920"/>
              <a:chExt cx="617971" cy="275078"/>
            </a:xfrm>
          </p:grpSpPr>
          <p:sp>
            <p:nvSpPr>
              <p:cNvPr id="53" name="Oval 52">
                <a:extLst>
                  <a:ext uri="{FF2B5EF4-FFF2-40B4-BE49-F238E27FC236}">
                    <a16:creationId xmlns:a16="http://schemas.microsoft.com/office/drawing/2014/main" id="{0E5C0F6C-E5A8-73AF-0AC4-F805FE14359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4" name="Straight Connector 53">
                <a:extLst>
                  <a:ext uri="{FF2B5EF4-FFF2-40B4-BE49-F238E27FC236}">
                    <a16:creationId xmlns:a16="http://schemas.microsoft.com/office/drawing/2014/main" id="{B635D3CE-79BA-9914-392E-E8129D6028D3}"/>
                  </a:ext>
                </a:extLst>
              </p:cNvPr>
              <p:cNvCxnSpPr>
                <a:cxnSpLocks/>
                <a:stCxn id="53"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E357003F-3868-C757-0739-343E30049A8B}"/>
                </a:ext>
              </a:extLst>
            </p:cNvPr>
            <p:cNvGrpSpPr/>
            <p:nvPr/>
          </p:nvGrpSpPr>
          <p:grpSpPr>
            <a:xfrm>
              <a:off x="7575617" y="888920"/>
              <a:ext cx="568441" cy="275078"/>
              <a:chOff x="3058394" y="888920"/>
              <a:chExt cx="568441" cy="275078"/>
            </a:xfrm>
          </p:grpSpPr>
          <p:sp>
            <p:nvSpPr>
              <p:cNvPr id="51" name="Oval 50">
                <a:extLst>
                  <a:ext uri="{FF2B5EF4-FFF2-40B4-BE49-F238E27FC236}">
                    <a16:creationId xmlns:a16="http://schemas.microsoft.com/office/drawing/2014/main" id="{783FA011-5F82-AD0D-5023-E28B44D9C798}"/>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2" name="Straight Connector 51">
                <a:extLst>
                  <a:ext uri="{FF2B5EF4-FFF2-40B4-BE49-F238E27FC236}">
                    <a16:creationId xmlns:a16="http://schemas.microsoft.com/office/drawing/2014/main" id="{792F70E3-4FC2-4042-9972-B5121E3BE229}"/>
                  </a:ext>
                </a:extLst>
              </p:cNvPr>
              <p:cNvCxnSpPr>
                <a:cxnSpLocks/>
                <a:stCxn id="51"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C86FD147-4470-F44D-1DD7-B8A43C42E132}"/>
                </a:ext>
              </a:extLst>
            </p:cNvPr>
            <p:cNvGrpSpPr/>
            <p:nvPr/>
          </p:nvGrpSpPr>
          <p:grpSpPr>
            <a:xfrm>
              <a:off x="6604284" y="888920"/>
              <a:ext cx="611720" cy="275078"/>
              <a:chOff x="2925596" y="888920"/>
              <a:chExt cx="611720" cy="275078"/>
            </a:xfrm>
          </p:grpSpPr>
          <p:sp>
            <p:nvSpPr>
              <p:cNvPr id="49" name="Oval 48">
                <a:extLst>
                  <a:ext uri="{FF2B5EF4-FFF2-40B4-BE49-F238E27FC236}">
                    <a16:creationId xmlns:a16="http://schemas.microsoft.com/office/drawing/2014/main" id="{B3CECCB9-FBEB-3382-67E9-B547F82F5A07}"/>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0" name="Straight Connector 49">
                <a:extLst>
                  <a:ext uri="{FF2B5EF4-FFF2-40B4-BE49-F238E27FC236}">
                    <a16:creationId xmlns:a16="http://schemas.microsoft.com/office/drawing/2014/main" id="{EF8B347D-0EC2-D349-B1C8-ECDA85604E6B}"/>
                  </a:ext>
                </a:extLst>
              </p:cNvPr>
              <p:cNvCxnSpPr>
                <a:cxnSpLocks/>
                <a:stCxn id="49"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844BBA3E-89D6-A8B3-9775-6093C4527DF9}"/>
                </a:ext>
              </a:extLst>
            </p:cNvPr>
            <p:cNvGrpSpPr/>
            <p:nvPr/>
          </p:nvGrpSpPr>
          <p:grpSpPr>
            <a:xfrm>
              <a:off x="5251423" y="888920"/>
              <a:ext cx="558866" cy="275078"/>
              <a:chOff x="2849175" y="888920"/>
              <a:chExt cx="558866" cy="275078"/>
            </a:xfrm>
          </p:grpSpPr>
          <p:sp>
            <p:nvSpPr>
              <p:cNvPr id="47" name="Oval 46">
                <a:extLst>
                  <a:ext uri="{FF2B5EF4-FFF2-40B4-BE49-F238E27FC236}">
                    <a16:creationId xmlns:a16="http://schemas.microsoft.com/office/drawing/2014/main" id="{BB050508-0BC3-A575-FE76-2FEEC20D929E}"/>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8" name="Straight Connector 47">
                <a:extLst>
                  <a:ext uri="{FF2B5EF4-FFF2-40B4-BE49-F238E27FC236}">
                    <a16:creationId xmlns:a16="http://schemas.microsoft.com/office/drawing/2014/main" id="{66D9BA38-E4C9-6CFF-81C9-64C3D8C50DF1}"/>
                  </a:ext>
                </a:extLst>
              </p:cNvPr>
              <p:cNvCxnSpPr>
                <a:cxnSpLocks/>
                <a:stCxn id="47"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09D4E0E2-F19D-7F2E-BF92-6F51AA8FDCF5}"/>
                </a:ext>
              </a:extLst>
            </p:cNvPr>
            <p:cNvGrpSpPr/>
            <p:nvPr/>
          </p:nvGrpSpPr>
          <p:grpSpPr>
            <a:xfrm>
              <a:off x="3672348" y="888920"/>
              <a:ext cx="555694" cy="275078"/>
              <a:chOff x="2203376" y="888920"/>
              <a:chExt cx="555694" cy="275078"/>
            </a:xfrm>
          </p:grpSpPr>
          <p:sp>
            <p:nvSpPr>
              <p:cNvPr id="45" name="Oval 44">
                <a:extLst>
                  <a:ext uri="{FF2B5EF4-FFF2-40B4-BE49-F238E27FC236}">
                    <a16:creationId xmlns:a16="http://schemas.microsoft.com/office/drawing/2014/main" id="{472541C4-336A-E8CE-00FB-F6EDDA2CF1AC}"/>
                  </a:ext>
                </a:extLst>
              </p:cNvPr>
              <p:cNvSpPr/>
              <p:nvPr/>
            </p:nvSpPr>
            <p:spPr>
              <a:xfrm>
                <a:off x="2483992"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4</a:t>
                </a:r>
              </a:p>
            </p:txBody>
          </p:sp>
          <p:cxnSp>
            <p:nvCxnSpPr>
              <p:cNvPr id="46" name="Straight Connector 45">
                <a:extLst>
                  <a:ext uri="{FF2B5EF4-FFF2-40B4-BE49-F238E27FC236}">
                    <a16:creationId xmlns:a16="http://schemas.microsoft.com/office/drawing/2014/main" id="{38C1327E-6F60-AE25-6FCE-1600B5ADE8D8}"/>
                  </a:ext>
                </a:extLst>
              </p:cNvPr>
              <p:cNvCxnSpPr>
                <a:cxnSpLocks/>
                <a:stCxn id="45" idx="2"/>
              </p:cNvCxnSpPr>
              <p:nvPr/>
            </p:nvCxnSpPr>
            <p:spPr>
              <a:xfrm flipH="1">
                <a:off x="2203376" y="1026459"/>
                <a:ext cx="280616" cy="0"/>
              </a:xfrm>
              <a:prstGeom prst="line">
                <a:avLst/>
              </a:prstGeom>
              <a:noFill/>
              <a:ln w="12700">
                <a:solidFill>
                  <a:srgbClr val="22BCB9"/>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72998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0388"/>
            <a:ext cx="8249438" cy="172630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Starting with laser or older scanners that need replacing and optical scanners that are upgradeable, and plan for those that are not</a:t>
            </a:r>
            <a:br>
              <a:rPr lang="en-US" sz="900" b="1" dirty="0">
                <a:solidFill>
                  <a:srgbClr val="002C6C"/>
                </a:solidFill>
                <a:latin typeface="Verdana Pro" panose="020B0604030504040204" pitchFamily="34" charset="0"/>
                <a:cs typeface="Verdana Pro Semibold" panose="020F0502020204030204" pitchFamily="34" charset="0"/>
              </a:rPr>
            </a:b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Establishing a replacement plan for laser or older scanners or scanners that are not upgradeable</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Encouraging and supporting franchise stores in updating their POS ecosystem</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your solution provider to assist in upgrading your POS ecosystem</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0335"/>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38</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5</a:t>
            </a:r>
            <a:r>
              <a:rPr lang="en-US" sz="1400" dirty="0">
                <a:solidFill>
                  <a:srgbClr val="002C6C"/>
                </a:solidFill>
                <a:latin typeface="Verdana Pro" panose="020B0704030504040204" pitchFamily="34" charset="0"/>
              </a:rPr>
              <a:t> – Upgrade and test POS ecosystem</a:t>
            </a:r>
          </a:p>
          <a:p>
            <a:pPr marL="74248" indent="0">
              <a:buNone/>
            </a:pPr>
            <a:r>
              <a:rPr lang="en-US" sz="1400" b="1" dirty="0">
                <a:solidFill>
                  <a:srgbClr val="002C6C"/>
                </a:solidFill>
                <a:latin typeface="Verdana Pro" panose="020B0704030504040204" pitchFamily="34" charset="0"/>
              </a:rPr>
              <a:t>Sub step 5.1</a:t>
            </a:r>
            <a:r>
              <a:rPr lang="en-US" sz="1400" dirty="0">
                <a:solidFill>
                  <a:srgbClr val="002C6C"/>
                </a:solidFill>
                <a:latin typeface="Verdana Pro" panose="020B0704030504040204" pitchFamily="34" charset="0"/>
              </a:rPr>
              <a:t> – Upgrade and test POS ecosystem</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4237"/>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After evaluating your POS ecosystem and designing your future state, you can start upgrading your scanners and/or POS host system to scan and read 2D barcodes, if necessary.</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4237"/>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3484"/>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9632"/>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5126"/>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002C6C"/>
                </a:solidFill>
                <a:latin typeface="Verdana Pro" panose="020B0604030504040204" pitchFamily="34" charset="0"/>
                <a:cs typeface="Verdana Pro Semibold" panose="020F0502020204030204" pitchFamily="34" charset="0"/>
              </a:rPr>
              <a:t>Brand owners</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sp>
        <p:nvSpPr>
          <p:cNvPr id="48" name="TextBox 47">
            <a:extLst>
              <a:ext uri="{FF2B5EF4-FFF2-40B4-BE49-F238E27FC236}">
                <a16:creationId xmlns:a16="http://schemas.microsoft.com/office/drawing/2014/main" id="{3208A540-36E8-802C-6F19-E2C7E27BF564}"/>
              </a:ext>
            </a:extLst>
          </p:cNvPr>
          <p:cNvSpPr txBox="1"/>
          <p:nvPr/>
        </p:nvSpPr>
        <p:spPr>
          <a:xfrm>
            <a:off x="444533" y="4295844"/>
            <a:ext cx="8250488" cy="272062"/>
          </a:xfrm>
          <a:prstGeom prst="rect">
            <a:avLst/>
          </a:prstGeom>
          <a:noFill/>
        </p:spPr>
        <p:txBody>
          <a:bodyPr wrap="square">
            <a:spAutoFit/>
          </a:bodyPr>
          <a:lstStyle/>
          <a:p>
            <a:pPr marL="182563">
              <a:lnSpc>
                <a:spcPct val="150000"/>
              </a:lnSpc>
            </a:pPr>
            <a:r>
              <a:rPr lang="en-US" sz="900" b="1" dirty="0">
                <a:solidFill>
                  <a:srgbClr val="002C6C"/>
                </a:solidFill>
                <a:latin typeface="Verdana Pro" panose="020B0604030504040204" pitchFamily="34" charset="0"/>
                <a:cs typeface="Verdana Pro Semibold" panose="020F0502020204030204" pitchFamily="34" charset="0"/>
              </a:rPr>
              <a:t>Important</a:t>
            </a:r>
            <a:r>
              <a:rPr lang="en-US" sz="900" dirty="0">
                <a:solidFill>
                  <a:srgbClr val="002C6C"/>
                </a:solidFill>
                <a:latin typeface="Verdana Pro" panose="020B0604030504040204" pitchFamily="34" charset="0"/>
                <a:cs typeface="Verdana Pro Semibold" panose="020F0502020204030204" pitchFamily="34" charset="0"/>
              </a:rPr>
              <a:t>: Partner with brand owners to test readability, speed and integration once the upgrades are finished.</a:t>
            </a:r>
          </a:p>
        </p:txBody>
      </p:sp>
      <p:sp>
        <p:nvSpPr>
          <p:cNvPr id="49" name="Oval 48">
            <a:extLst>
              <a:ext uri="{FF2B5EF4-FFF2-40B4-BE49-F238E27FC236}">
                <a16:creationId xmlns:a16="http://schemas.microsoft.com/office/drawing/2014/main" id="{FD761194-69F5-07D6-8148-CCF644148D3D}"/>
              </a:ext>
            </a:extLst>
          </p:cNvPr>
          <p:cNvSpPr/>
          <p:nvPr/>
        </p:nvSpPr>
        <p:spPr>
          <a:xfrm>
            <a:off x="430886" y="4370009"/>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dirty="0"/>
              <a:t>!</a:t>
            </a:r>
          </a:p>
        </p:txBody>
      </p:sp>
      <p:pic>
        <p:nvPicPr>
          <p:cNvPr id="12" name="Picture 8">
            <a:hlinkClick r:id="" action="ppaction://hlinkshowjump?jump=nextslide"/>
            <a:extLst>
              <a:ext uri="{FF2B5EF4-FFF2-40B4-BE49-F238E27FC236}">
                <a16:creationId xmlns:a16="http://schemas.microsoft.com/office/drawing/2014/main" id="{09542998-F4A9-2959-837A-FF6686E37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FC11FA5A-3578-0A34-DB31-45C8CD0E1C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4" name="Graphic 13">
            <a:hlinkClick r:id="rId7" action="ppaction://hlinksldjump"/>
            <a:extLst>
              <a:ext uri="{FF2B5EF4-FFF2-40B4-BE49-F238E27FC236}">
                <a16:creationId xmlns:a16="http://schemas.microsoft.com/office/drawing/2014/main" id="{E4982690-1E17-E5F8-E4AC-8A0960DDDF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D19FAD8D-5288-F94B-813D-8734B300C2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5959" y="2545230"/>
            <a:ext cx="399600" cy="399600"/>
          </a:xfrm>
          <a:prstGeom prst="rect">
            <a:avLst/>
          </a:prstGeom>
        </p:spPr>
      </p:pic>
      <p:pic>
        <p:nvPicPr>
          <p:cNvPr id="15" name="Graphic 14">
            <a:extLst>
              <a:ext uri="{FF2B5EF4-FFF2-40B4-BE49-F238E27FC236}">
                <a16:creationId xmlns:a16="http://schemas.microsoft.com/office/drawing/2014/main" id="{576ACCF0-64CC-B500-5950-0E96558B5A7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2986371"/>
            <a:ext cx="399600" cy="399600"/>
          </a:xfrm>
          <a:prstGeom prst="rect">
            <a:avLst/>
          </a:prstGeom>
        </p:spPr>
      </p:pic>
      <p:pic>
        <p:nvPicPr>
          <p:cNvPr id="22" name="Graphic 21">
            <a:extLst>
              <a:ext uri="{FF2B5EF4-FFF2-40B4-BE49-F238E27FC236}">
                <a16:creationId xmlns:a16="http://schemas.microsoft.com/office/drawing/2014/main" id="{55C3FC3A-0A62-5A10-EE2D-BF8955992A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3427512"/>
            <a:ext cx="399600" cy="399600"/>
          </a:xfrm>
          <a:prstGeom prst="rect">
            <a:avLst/>
          </a:prstGeom>
        </p:spPr>
      </p:pic>
      <p:pic>
        <p:nvPicPr>
          <p:cNvPr id="27" name="Graphic 26">
            <a:extLst>
              <a:ext uri="{FF2B5EF4-FFF2-40B4-BE49-F238E27FC236}">
                <a16:creationId xmlns:a16="http://schemas.microsoft.com/office/drawing/2014/main" id="{6605C1A4-F789-358A-32CE-C9D4535A425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3868653"/>
            <a:ext cx="399600" cy="399600"/>
          </a:xfrm>
          <a:prstGeom prst="rect">
            <a:avLst/>
          </a:prstGeom>
        </p:spPr>
      </p:pic>
      <p:grpSp>
        <p:nvGrpSpPr>
          <p:cNvPr id="28" name="Group 27">
            <a:extLst>
              <a:ext uri="{FF2B5EF4-FFF2-40B4-BE49-F238E27FC236}">
                <a16:creationId xmlns:a16="http://schemas.microsoft.com/office/drawing/2014/main" id="{C5623126-50D2-8AC6-4E4E-046CC251CDB3}"/>
              </a:ext>
            </a:extLst>
          </p:cNvPr>
          <p:cNvGrpSpPr/>
          <p:nvPr/>
        </p:nvGrpSpPr>
        <p:grpSpPr>
          <a:xfrm>
            <a:off x="-1" y="819151"/>
            <a:ext cx="9144000" cy="414970"/>
            <a:chOff x="-1" y="819151"/>
            <a:chExt cx="9144000" cy="414970"/>
          </a:xfrm>
        </p:grpSpPr>
        <p:sp>
          <p:nvSpPr>
            <p:cNvPr id="29" name="Rectangle 28">
              <a:extLst>
                <a:ext uri="{FF2B5EF4-FFF2-40B4-BE49-F238E27FC236}">
                  <a16:creationId xmlns:a16="http://schemas.microsoft.com/office/drawing/2014/main" id="{5D37A690-FB95-81FE-B7D1-5F74FFB3285C}"/>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0" name="Rounded Rectangle 29">
              <a:extLst>
                <a:ext uri="{FF2B5EF4-FFF2-40B4-BE49-F238E27FC236}">
                  <a16:creationId xmlns:a16="http://schemas.microsoft.com/office/drawing/2014/main" id="{62693D9D-6BD7-8ABD-2E0E-F127CE80A76D}"/>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1" name="Rounded Rectangle 30">
              <a:extLst>
                <a:ext uri="{FF2B5EF4-FFF2-40B4-BE49-F238E27FC236}">
                  <a16:creationId xmlns:a16="http://schemas.microsoft.com/office/drawing/2014/main" id="{5D078BEE-F0AD-2DB4-AFB0-65E24E9F0082}"/>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2" name="Rounded Rectangle 31">
              <a:extLst>
                <a:ext uri="{FF2B5EF4-FFF2-40B4-BE49-F238E27FC236}">
                  <a16:creationId xmlns:a16="http://schemas.microsoft.com/office/drawing/2014/main" id="{D05EF31E-F4C9-B0F2-00C2-B199778EB975}"/>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33" name="Rounded Rectangle 32">
              <a:extLst>
                <a:ext uri="{FF2B5EF4-FFF2-40B4-BE49-F238E27FC236}">
                  <a16:creationId xmlns:a16="http://schemas.microsoft.com/office/drawing/2014/main" id="{EF86243B-B9D9-57C8-8398-D223EB8918E7}"/>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22BCB9"/>
                  </a:solidFill>
                </a:rPr>
                <a:t>Upgrade &amp; test POS ecosystem</a:t>
              </a:r>
            </a:p>
          </p:txBody>
        </p:sp>
        <p:sp>
          <p:nvSpPr>
            <p:cNvPr id="34" name="Rounded Rectangle 33">
              <a:extLst>
                <a:ext uri="{FF2B5EF4-FFF2-40B4-BE49-F238E27FC236}">
                  <a16:creationId xmlns:a16="http://schemas.microsoft.com/office/drawing/2014/main" id="{C68A4681-57F1-969C-CA24-FB8BFFF662E5}"/>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5" name="Rounded Rectangle 34">
              <a:extLst>
                <a:ext uri="{FF2B5EF4-FFF2-40B4-BE49-F238E27FC236}">
                  <a16:creationId xmlns:a16="http://schemas.microsoft.com/office/drawing/2014/main" id="{DDD45A76-19BE-C6F5-987E-F83B0E02AE7B}"/>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6" name="Rounded Rectangle 21">
              <a:extLst>
                <a:ext uri="{FF2B5EF4-FFF2-40B4-BE49-F238E27FC236}">
                  <a16:creationId xmlns:a16="http://schemas.microsoft.com/office/drawing/2014/main" id="{AF23D0D4-8C72-82AB-9E28-6F78C53AFC91}"/>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7" name="Oval 36">
              <a:extLst>
                <a:ext uri="{FF2B5EF4-FFF2-40B4-BE49-F238E27FC236}">
                  <a16:creationId xmlns:a16="http://schemas.microsoft.com/office/drawing/2014/main" id="{021072E5-C308-D89B-7BF3-26BCA9EED3BD}"/>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8" name="Oval 37">
              <a:extLst>
                <a:ext uri="{FF2B5EF4-FFF2-40B4-BE49-F238E27FC236}">
                  <a16:creationId xmlns:a16="http://schemas.microsoft.com/office/drawing/2014/main" id="{291DFE4F-302A-9EA7-BCA7-DB01682309ED}"/>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9" name="Straight Connector 38">
              <a:extLst>
                <a:ext uri="{FF2B5EF4-FFF2-40B4-BE49-F238E27FC236}">
                  <a16:creationId xmlns:a16="http://schemas.microsoft.com/office/drawing/2014/main" id="{95ED77EA-0B7D-244D-BFBB-11EF5611E9DF}"/>
                </a:ext>
              </a:extLst>
            </p:cNvPr>
            <p:cNvCxnSpPr>
              <a:cxnSpLocks/>
              <a:stCxn id="38"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C64161EC-637D-1441-8AD2-4151CFE8BA72}"/>
                </a:ext>
              </a:extLst>
            </p:cNvPr>
            <p:cNvGrpSpPr/>
            <p:nvPr/>
          </p:nvGrpSpPr>
          <p:grpSpPr>
            <a:xfrm>
              <a:off x="2376101" y="888920"/>
              <a:ext cx="617971" cy="275078"/>
              <a:chOff x="2141099" y="888920"/>
              <a:chExt cx="617971" cy="275078"/>
            </a:xfrm>
          </p:grpSpPr>
          <p:sp>
            <p:nvSpPr>
              <p:cNvPr id="57" name="Oval 56">
                <a:extLst>
                  <a:ext uri="{FF2B5EF4-FFF2-40B4-BE49-F238E27FC236}">
                    <a16:creationId xmlns:a16="http://schemas.microsoft.com/office/drawing/2014/main" id="{706A685B-0650-AA75-03D1-2464A038AD6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2DAE82B1-D53B-C2D2-3A63-E488CB445A82}"/>
                  </a:ext>
                </a:extLst>
              </p:cNvPr>
              <p:cNvCxnSpPr>
                <a:cxnSpLocks/>
                <a:stCxn id="57"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9AD796AD-2242-7CC9-F7A5-5854428AD296}"/>
                </a:ext>
              </a:extLst>
            </p:cNvPr>
            <p:cNvGrpSpPr/>
            <p:nvPr/>
          </p:nvGrpSpPr>
          <p:grpSpPr>
            <a:xfrm>
              <a:off x="7575617" y="888920"/>
              <a:ext cx="568441" cy="275078"/>
              <a:chOff x="3058394" y="888920"/>
              <a:chExt cx="568441" cy="275078"/>
            </a:xfrm>
          </p:grpSpPr>
          <p:sp>
            <p:nvSpPr>
              <p:cNvPr id="55" name="Oval 54">
                <a:extLst>
                  <a:ext uri="{FF2B5EF4-FFF2-40B4-BE49-F238E27FC236}">
                    <a16:creationId xmlns:a16="http://schemas.microsoft.com/office/drawing/2014/main" id="{D7D2B2A7-24A3-631F-BA34-723B9C5EBC99}"/>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9F6F306E-5D8E-22C0-93CF-ECF7AFBCB562}"/>
                  </a:ext>
                </a:extLst>
              </p:cNvPr>
              <p:cNvCxnSpPr>
                <a:cxnSpLocks/>
                <a:stCxn id="55"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BD25953F-8D61-67FD-C11B-D73DD17F8F1A}"/>
                </a:ext>
              </a:extLst>
            </p:cNvPr>
            <p:cNvGrpSpPr/>
            <p:nvPr/>
          </p:nvGrpSpPr>
          <p:grpSpPr>
            <a:xfrm>
              <a:off x="6604284" y="888920"/>
              <a:ext cx="611720" cy="275078"/>
              <a:chOff x="2925596" y="888920"/>
              <a:chExt cx="611720" cy="275078"/>
            </a:xfrm>
          </p:grpSpPr>
          <p:sp>
            <p:nvSpPr>
              <p:cNvPr id="53" name="Oval 52">
                <a:extLst>
                  <a:ext uri="{FF2B5EF4-FFF2-40B4-BE49-F238E27FC236}">
                    <a16:creationId xmlns:a16="http://schemas.microsoft.com/office/drawing/2014/main" id="{03FEF7BE-6074-DA45-3552-95E37C35DC7E}"/>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4" name="Straight Connector 53">
                <a:extLst>
                  <a:ext uri="{FF2B5EF4-FFF2-40B4-BE49-F238E27FC236}">
                    <a16:creationId xmlns:a16="http://schemas.microsoft.com/office/drawing/2014/main" id="{DFB1C727-7D1D-B9B6-F072-DE3EF0158D5C}"/>
                  </a:ext>
                </a:extLst>
              </p:cNvPr>
              <p:cNvCxnSpPr>
                <a:cxnSpLocks/>
                <a:stCxn id="53"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9DEBE74D-AE8B-23AF-A023-B35154CF22BA}"/>
                </a:ext>
              </a:extLst>
            </p:cNvPr>
            <p:cNvGrpSpPr/>
            <p:nvPr/>
          </p:nvGrpSpPr>
          <p:grpSpPr>
            <a:xfrm>
              <a:off x="5251423" y="888920"/>
              <a:ext cx="558866" cy="275078"/>
              <a:chOff x="2849175" y="888920"/>
              <a:chExt cx="558866" cy="275078"/>
            </a:xfrm>
          </p:grpSpPr>
          <p:sp>
            <p:nvSpPr>
              <p:cNvPr id="51" name="Oval 50">
                <a:extLst>
                  <a:ext uri="{FF2B5EF4-FFF2-40B4-BE49-F238E27FC236}">
                    <a16:creationId xmlns:a16="http://schemas.microsoft.com/office/drawing/2014/main" id="{DEE599C4-EDA9-4F10-9121-98E03CE510CF}"/>
                  </a:ext>
                </a:extLst>
              </p:cNvPr>
              <p:cNvSpPr/>
              <p:nvPr/>
            </p:nvSpPr>
            <p:spPr>
              <a:xfrm>
                <a:off x="3132963"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52" name="Straight Connector 51">
                <a:extLst>
                  <a:ext uri="{FF2B5EF4-FFF2-40B4-BE49-F238E27FC236}">
                    <a16:creationId xmlns:a16="http://schemas.microsoft.com/office/drawing/2014/main" id="{E614D454-0D16-65B2-5558-196D627F8475}"/>
                  </a:ext>
                </a:extLst>
              </p:cNvPr>
              <p:cNvCxnSpPr>
                <a:cxnSpLocks/>
                <a:stCxn id="51" idx="2"/>
              </p:cNvCxnSpPr>
              <p:nvPr/>
            </p:nvCxnSpPr>
            <p:spPr>
              <a:xfrm flipH="1">
                <a:off x="2849175" y="1026459"/>
                <a:ext cx="283788" cy="0"/>
              </a:xfrm>
              <a:prstGeom prst="line">
                <a:avLst/>
              </a:prstGeom>
              <a:noFill/>
              <a:ln w="12700">
                <a:solidFill>
                  <a:srgbClr val="22BCB9"/>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D35F3CAB-A63A-B8F0-AD24-2EB8EA01A354}"/>
                </a:ext>
              </a:extLst>
            </p:cNvPr>
            <p:cNvGrpSpPr/>
            <p:nvPr/>
          </p:nvGrpSpPr>
          <p:grpSpPr>
            <a:xfrm>
              <a:off x="3672348" y="888920"/>
              <a:ext cx="555694" cy="275078"/>
              <a:chOff x="2203376" y="888920"/>
              <a:chExt cx="555694" cy="275078"/>
            </a:xfrm>
          </p:grpSpPr>
          <p:sp>
            <p:nvSpPr>
              <p:cNvPr id="47" name="Oval 46">
                <a:extLst>
                  <a:ext uri="{FF2B5EF4-FFF2-40B4-BE49-F238E27FC236}">
                    <a16:creationId xmlns:a16="http://schemas.microsoft.com/office/drawing/2014/main" id="{595C4CCC-5F65-38DF-BC71-3C8D03B70E25}"/>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0" name="Straight Connector 49">
                <a:extLst>
                  <a:ext uri="{FF2B5EF4-FFF2-40B4-BE49-F238E27FC236}">
                    <a16:creationId xmlns:a16="http://schemas.microsoft.com/office/drawing/2014/main" id="{F738F5B4-99DB-F3EA-6FCE-29908FDB3BC3}"/>
                  </a:ext>
                </a:extLst>
              </p:cNvPr>
              <p:cNvCxnSpPr>
                <a:cxnSpLocks/>
                <a:stCxn id="47"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95355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2141805"/>
          </a:xfrm>
          <a:prstGeom prst="rect">
            <a:avLst/>
          </a:prstGeom>
          <a:noFill/>
        </p:spPr>
        <p:txBody>
          <a:bodyPr wrap="square" lIns="91440" tIns="45720" rIns="91440" bIns="45720" anchor="t">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Making employees aware of process changes during checkout e.g. new messages for expired or recalled products</a:t>
            </a:r>
            <a:endParaRPr lang="en-US" dirty="0">
              <a:latin typeface="Verdana Pro"/>
            </a:endParaRP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Ensuring employees understand the scanner's features and how to correctly scan 2D barcodes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Informing customers on how to scan barcodes for payment or engagement</a:t>
            </a:r>
          </a:p>
          <a:p>
            <a:pPr marL="449263" indent="-376238">
              <a:lnSpc>
                <a:spcPct val="150000"/>
              </a:lnSpc>
              <a:buFont typeface="Arial" panose="020B0604020202020204" pitchFamily="34" charset="0"/>
              <a:buChar char="•"/>
            </a:pPr>
            <a:endParaRPr lang="en-US" sz="900" b="1" dirty="0">
              <a:solidFill>
                <a:srgbClr val="002C6C"/>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Communicating to brand owners to determine readiness and willingness to partner up</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rgbClr val="002C6C"/>
                </a:solidFill>
                <a:latin typeface="Verdana Pro"/>
                <a:cs typeface="Verdana Pro Semibold" panose="020F0502020204030204" pitchFamily="34" charset="0"/>
                <a:sym typeface="Wingdings" panose="05000000000000000000" pitchFamily="2" charset="2"/>
              </a:rPr>
              <a:t>Read the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3"/>
              </a:rPr>
              <a:t>Retail POS Guide – section 6.5</a:t>
            </a:r>
            <a:r>
              <a:rPr lang="en-US" sz="900" dirty="0">
                <a:solidFill>
                  <a:srgbClr val="002C6C"/>
                </a:solidFill>
                <a:latin typeface="Verdana Pro"/>
                <a:cs typeface="Verdana Pro Semibold" panose="020F0502020204030204" pitchFamily="34" charset="0"/>
                <a:sym typeface="Wingdings" panose="05000000000000000000" pitchFamily="2" charset="2"/>
              </a:rPr>
              <a:t> for examples of types of communication and training. </a:t>
            </a:r>
          </a:p>
          <a:p>
            <a:pPr marL="73025">
              <a:lnSpc>
                <a:spcPct val="150000"/>
              </a:lnSpc>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6</a:t>
            </a:r>
            <a:r>
              <a:rPr lang="en-US" sz="1400" dirty="0">
                <a:solidFill>
                  <a:srgbClr val="002C6C"/>
                </a:solidFill>
                <a:latin typeface="Verdana Pro" panose="020B0704030504040204" pitchFamily="34" charset="0"/>
              </a:rPr>
              <a:t> – Train</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6.1</a:t>
            </a:r>
            <a:r>
              <a:rPr lang="en-US" sz="1400" dirty="0">
                <a:solidFill>
                  <a:srgbClr val="002C6C"/>
                </a:solidFill>
                <a:latin typeface="Verdana Pro" panose="020B0704030504040204" pitchFamily="34" charset="0"/>
              </a:rPr>
              <a:t> – Train &amp; raise awareness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Effective communication and training are essential for smooth adoption and </a:t>
            </a:r>
            <a:r>
              <a:rPr lang="en-US" sz="1000" dirty="0" err="1">
                <a:solidFill>
                  <a:srgbClr val="002C6C"/>
                </a:solidFill>
                <a:latin typeface="Verdana Pro" panose="020B0604030504040204" pitchFamily="34" charset="0"/>
                <a:cs typeface="Verdana Pro Semibold" panose="020F0502020204030204" pitchFamily="34" charset="0"/>
              </a:rPr>
              <a:t>maximising</a:t>
            </a:r>
            <a:r>
              <a:rPr lang="en-US" sz="1000" dirty="0">
                <a:solidFill>
                  <a:srgbClr val="002C6C"/>
                </a:solidFill>
                <a:latin typeface="Verdana Pro" panose="020B0604030504040204" pitchFamily="34" charset="0"/>
                <a:cs typeface="Verdana Pro Semibold" panose="020F0502020204030204" pitchFamily="34" charset="0"/>
              </a:rPr>
              <a:t> the benefits of your 2D implementation.</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6744"/>
            <a:ext cx="1672295" cy="400110"/>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a:solidFill>
                  <a:srgbClr val="002C6C"/>
                </a:solidFill>
                <a:latin typeface="Verdana Pro" panose="020B0604030504040204" pitchFamily="34" charset="0"/>
                <a:cs typeface="Verdana Pro Semibold" panose="020F0502020204030204" pitchFamily="34" charset="0"/>
              </a:rPr>
              <a:t>Brand owners</a:t>
            </a:r>
            <a:endPar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endParaRPr>
          </a:p>
        </p:txBody>
      </p:sp>
      <p:pic>
        <p:nvPicPr>
          <p:cNvPr id="12" name="Picture 8">
            <a:hlinkClick r:id="" action="ppaction://hlinkshowjump?jump=nextslide"/>
            <a:extLst>
              <a:ext uri="{FF2B5EF4-FFF2-40B4-BE49-F238E27FC236}">
                <a16:creationId xmlns:a16="http://schemas.microsoft.com/office/drawing/2014/main" id="{01795EE4-6349-0B6A-5844-C2BB4F3CC7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FC0B1A35-1036-FDCF-0F91-31AD900C47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4" name="Graphic 13">
            <a:hlinkClick r:id="rId8" action="ppaction://hlinksldjump"/>
            <a:extLst>
              <a:ext uri="{FF2B5EF4-FFF2-40B4-BE49-F238E27FC236}">
                <a16:creationId xmlns:a16="http://schemas.microsoft.com/office/drawing/2014/main" id="{F4B4AF83-ECDA-F272-46C0-50E8002D58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15" name="Graphic 14">
            <a:extLst>
              <a:ext uri="{FF2B5EF4-FFF2-40B4-BE49-F238E27FC236}">
                <a16:creationId xmlns:a16="http://schemas.microsoft.com/office/drawing/2014/main" id="{1870336F-8B2A-4F1F-180E-A92B662597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428863"/>
            <a:ext cx="399600" cy="399600"/>
          </a:xfrm>
          <a:prstGeom prst="rect">
            <a:avLst/>
          </a:prstGeom>
        </p:spPr>
      </p:pic>
      <p:pic>
        <p:nvPicPr>
          <p:cNvPr id="22" name="Graphic 21">
            <a:extLst>
              <a:ext uri="{FF2B5EF4-FFF2-40B4-BE49-F238E27FC236}">
                <a16:creationId xmlns:a16="http://schemas.microsoft.com/office/drawing/2014/main" id="{F93C4D3B-B26E-EDFC-7EC9-1693C2B508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2842965"/>
            <a:ext cx="399600" cy="399600"/>
          </a:xfrm>
          <a:prstGeom prst="rect">
            <a:avLst/>
          </a:prstGeom>
        </p:spPr>
      </p:pic>
      <p:pic>
        <p:nvPicPr>
          <p:cNvPr id="27" name="Graphic 26">
            <a:extLst>
              <a:ext uri="{FF2B5EF4-FFF2-40B4-BE49-F238E27FC236}">
                <a16:creationId xmlns:a16="http://schemas.microsoft.com/office/drawing/2014/main" id="{78597B37-7AB3-4F33-AF75-9EB7694B152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3257067"/>
            <a:ext cx="399600" cy="399600"/>
          </a:xfrm>
          <a:prstGeom prst="rect">
            <a:avLst/>
          </a:prstGeom>
        </p:spPr>
      </p:pic>
      <p:pic>
        <p:nvPicPr>
          <p:cNvPr id="28" name="Graphic 27">
            <a:extLst>
              <a:ext uri="{FF2B5EF4-FFF2-40B4-BE49-F238E27FC236}">
                <a16:creationId xmlns:a16="http://schemas.microsoft.com/office/drawing/2014/main" id="{16423CA9-013B-C166-7E7F-1B68CE38905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35959" y="3671170"/>
            <a:ext cx="399600" cy="399600"/>
          </a:xfrm>
          <a:prstGeom prst="rect">
            <a:avLst/>
          </a:prstGeom>
        </p:spPr>
      </p:pic>
      <p:grpSp>
        <p:nvGrpSpPr>
          <p:cNvPr id="7" name="Group 6">
            <a:extLst>
              <a:ext uri="{FF2B5EF4-FFF2-40B4-BE49-F238E27FC236}">
                <a16:creationId xmlns:a16="http://schemas.microsoft.com/office/drawing/2014/main" id="{5554E164-8CFD-9FE0-F269-3BAA6D15DB3C}"/>
              </a:ext>
            </a:extLst>
          </p:cNvPr>
          <p:cNvGrpSpPr/>
          <p:nvPr/>
        </p:nvGrpSpPr>
        <p:grpSpPr>
          <a:xfrm>
            <a:off x="-1" y="819151"/>
            <a:ext cx="9144000" cy="414970"/>
            <a:chOff x="-1" y="819151"/>
            <a:chExt cx="9144000" cy="414970"/>
          </a:xfrm>
        </p:grpSpPr>
        <p:sp>
          <p:nvSpPr>
            <p:cNvPr id="18" name="Rectangle 17">
              <a:extLst>
                <a:ext uri="{FF2B5EF4-FFF2-40B4-BE49-F238E27FC236}">
                  <a16:creationId xmlns:a16="http://schemas.microsoft.com/office/drawing/2014/main" id="{4BB64241-673D-22C8-130F-FDA743F9BBE6}"/>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18">
              <a:extLst>
                <a:ext uri="{FF2B5EF4-FFF2-40B4-BE49-F238E27FC236}">
                  <a16:creationId xmlns:a16="http://schemas.microsoft.com/office/drawing/2014/main" id="{7263D084-E9AC-7303-BB16-9A90AC51B267}"/>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19">
              <a:extLst>
                <a:ext uri="{FF2B5EF4-FFF2-40B4-BE49-F238E27FC236}">
                  <a16:creationId xmlns:a16="http://schemas.microsoft.com/office/drawing/2014/main" id="{522A1C9E-9FA7-0DF0-4775-CB2FA9E358A1}"/>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9" name="Rounded Rectangle 28">
              <a:extLst>
                <a:ext uri="{FF2B5EF4-FFF2-40B4-BE49-F238E27FC236}">
                  <a16:creationId xmlns:a16="http://schemas.microsoft.com/office/drawing/2014/main" id="{89CCDBF3-8105-ABFB-8358-2E9216CA44B4}"/>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30" name="Rounded Rectangle 29">
              <a:extLst>
                <a:ext uri="{FF2B5EF4-FFF2-40B4-BE49-F238E27FC236}">
                  <a16:creationId xmlns:a16="http://schemas.microsoft.com/office/drawing/2014/main" id="{C4803F38-1A20-800F-FE19-4F96E1CF287E}"/>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34" name="Rounded Rectangle 33">
              <a:extLst>
                <a:ext uri="{FF2B5EF4-FFF2-40B4-BE49-F238E27FC236}">
                  <a16:creationId xmlns:a16="http://schemas.microsoft.com/office/drawing/2014/main" id="{FB4BF4B6-4C16-7051-428B-536983505210}"/>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22BCB9"/>
                  </a:solidFill>
                  <a:effectLst/>
                </a:rPr>
                <a:t>Train</a:t>
              </a:r>
              <a:endParaRPr lang="nl-NL" sz="600" b="1" dirty="0">
                <a:solidFill>
                  <a:srgbClr val="22BCB9"/>
                </a:solidFill>
              </a:endParaRPr>
            </a:p>
          </p:txBody>
        </p:sp>
        <p:sp>
          <p:nvSpPr>
            <p:cNvPr id="35" name="Rounded Rectangle 34">
              <a:extLst>
                <a:ext uri="{FF2B5EF4-FFF2-40B4-BE49-F238E27FC236}">
                  <a16:creationId xmlns:a16="http://schemas.microsoft.com/office/drawing/2014/main" id="{7E29171A-9D91-D415-3D84-B054C161F1BC}"/>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6" name="Rounded Rectangle 21">
              <a:extLst>
                <a:ext uri="{FF2B5EF4-FFF2-40B4-BE49-F238E27FC236}">
                  <a16:creationId xmlns:a16="http://schemas.microsoft.com/office/drawing/2014/main" id="{215DA6DD-7510-5B76-A1B2-C6D42B792879}"/>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7" name="Oval 36">
              <a:extLst>
                <a:ext uri="{FF2B5EF4-FFF2-40B4-BE49-F238E27FC236}">
                  <a16:creationId xmlns:a16="http://schemas.microsoft.com/office/drawing/2014/main" id="{81E1ED1B-4988-8CFB-40F8-9760AE9DCE4F}"/>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8" name="Oval 37">
              <a:extLst>
                <a:ext uri="{FF2B5EF4-FFF2-40B4-BE49-F238E27FC236}">
                  <a16:creationId xmlns:a16="http://schemas.microsoft.com/office/drawing/2014/main" id="{D88BE363-1C79-B885-0C28-CD62DCF15640}"/>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9" name="Straight Connector 38">
              <a:extLst>
                <a:ext uri="{FF2B5EF4-FFF2-40B4-BE49-F238E27FC236}">
                  <a16:creationId xmlns:a16="http://schemas.microsoft.com/office/drawing/2014/main" id="{F96D7799-F7DC-944A-D6A1-81A80682CFA4}"/>
                </a:ext>
              </a:extLst>
            </p:cNvPr>
            <p:cNvCxnSpPr>
              <a:cxnSpLocks/>
              <a:stCxn id="38"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7D15AD37-8AE7-E2B2-CFC3-51167174E4A5}"/>
                </a:ext>
              </a:extLst>
            </p:cNvPr>
            <p:cNvGrpSpPr/>
            <p:nvPr/>
          </p:nvGrpSpPr>
          <p:grpSpPr>
            <a:xfrm>
              <a:off x="2376101" y="888920"/>
              <a:ext cx="617971" cy="275078"/>
              <a:chOff x="2141099" y="888920"/>
              <a:chExt cx="617971" cy="275078"/>
            </a:xfrm>
          </p:grpSpPr>
          <p:sp>
            <p:nvSpPr>
              <p:cNvPr id="55" name="Oval 54">
                <a:extLst>
                  <a:ext uri="{FF2B5EF4-FFF2-40B4-BE49-F238E27FC236}">
                    <a16:creationId xmlns:a16="http://schemas.microsoft.com/office/drawing/2014/main" id="{BA239ACA-E482-EA0A-4197-5D3482AA551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EA0FA952-D10B-9B73-1796-5802BD2B1927}"/>
                  </a:ext>
                </a:extLst>
              </p:cNvPr>
              <p:cNvCxnSpPr>
                <a:cxnSpLocks/>
                <a:stCxn id="55"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52F38CF8-B4C7-E069-2F9A-0BB666BB9361}"/>
                </a:ext>
              </a:extLst>
            </p:cNvPr>
            <p:cNvGrpSpPr/>
            <p:nvPr/>
          </p:nvGrpSpPr>
          <p:grpSpPr>
            <a:xfrm>
              <a:off x="7575617" y="888920"/>
              <a:ext cx="568441" cy="275078"/>
              <a:chOff x="3058394" y="888920"/>
              <a:chExt cx="568441" cy="275078"/>
            </a:xfrm>
          </p:grpSpPr>
          <p:sp>
            <p:nvSpPr>
              <p:cNvPr id="53" name="Oval 52">
                <a:extLst>
                  <a:ext uri="{FF2B5EF4-FFF2-40B4-BE49-F238E27FC236}">
                    <a16:creationId xmlns:a16="http://schemas.microsoft.com/office/drawing/2014/main" id="{C9AA8046-7CEB-3F2E-863F-A11F6B9E0DE0}"/>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4" name="Straight Connector 53">
                <a:extLst>
                  <a:ext uri="{FF2B5EF4-FFF2-40B4-BE49-F238E27FC236}">
                    <a16:creationId xmlns:a16="http://schemas.microsoft.com/office/drawing/2014/main" id="{4D9A28C5-492C-FE10-3B0A-7E1A7DF6472F}"/>
                  </a:ext>
                </a:extLst>
              </p:cNvPr>
              <p:cNvCxnSpPr>
                <a:cxnSpLocks/>
                <a:stCxn id="53"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0FF735DB-DF68-B3FE-5E1C-74548CDCAC94}"/>
                </a:ext>
              </a:extLst>
            </p:cNvPr>
            <p:cNvGrpSpPr/>
            <p:nvPr/>
          </p:nvGrpSpPr>
          <p:grpSpPr>
            <a:xfrm>
              <a:off x="6604284" y="888920"/>
              <a:ext cx="611720" cy="275078"/>
              <a:chOff x="2925596" y="888920"/>
              <a:chExt cx="611720" cy="275078"/>
            </a:xfrm>
          </p:grpSpPr>
          <p:sp>
            <p:nvSpPr>
              <p:cNvPr id="51" name="Oval 50">
                <a:extLst>
                  <a:ext uri="{FF2B5EF4-FFF2-40B4-BE49-F238E27FC236}">
                    <a16:creationId xmlns:a16="http://schemas.microsoft.com/office/drawing/2014/main" id="{40459F04-4149-2F13-9264-B1927FCDE72B}"/>
                  </a:ext>
                </a:extLst>
              </p:cNvPr>
              <p:cNvSpPr/>
              <p:nvPr/>
            </p:nvSpPr>
            <p:spPr>
              <a:xfrm>
                <a:off x="3262238"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6</a:t>
                </a:r>
              </a:p>
            </p:txBody>
          </p:sp>
          <p:cxnSp>
            <p:nvCxnSpPr>
              <p:cNvPr id="52" name="Straight Connector 51">
                <a:extLst>
                  <a:ext uri="{FF2B5EF4-FFF2-40B4-BE49-F238E27FC236}">
                    <a16:creationId xmlns:a16="http://schemas.microsoft.com/office/drawing/2014/main" id="{969D40D3-161F-B64B-FC6F-DFAC340CADD4}"/>
                  </a:ext>
                </a:extLst>
              </p:cNvPr>
              <p:cNvCxnSpPr>
                <a:cxnSpLocks/>
                <a:stCxn id="51" idx="2"/>
              </p:cNvCxnSpPr>
              <p:nvPr/>
            </p:nvCxnSpPr>
            <p:spPr>
              <a:xfrm flipH="1">
                <a:off x="2925596" y="1026459"/>
                <a:ext cx="336642" cy="0"/>
              </a:xfrm>
              <a:prstGeom prst="line">
                <a:avLst/>
              </a:prstGeom>
              <a:noFill/>
              <a:ln w="12700">
                <a:solidFill>
                  <a:srgbClr val="22BCB9"/>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11789541-5BCB-4A91-D62E-0814F00473CA}"/>
                </a:ext>
              </a:extLst>
            </p:cNvPr>
            <p:cNvGrpSpPr/>
            <p:nvPr/>
          </p:nvGrpSpPr>
          <p:grpSpPr>
            <a:xfrm>
              <a:off x="5251423" y="888920"/>
              <a:ext cx="558866" cy="275078"/>
              <a:chOff x="2849175" y="888920"/>
              <a:chExt cx="558866" cy="275078"/>
            </a:xfrm>
          </p:grpSpPr>
          <p:sp>
            <p:nvSpPr>
              <p:cNvPr id="49" name="Oval 48">
                <a:extLst>
                  <a:ext uri="{FF2B5EF4-FFF2-40B4-BE49-F238E27FC236}">
                    <a16:creationId xmlns:a16="http://schemas.microsoft.com/office/drawing/2014/main" id="{0D9E6C7E-03BB-CF15-09FE-16A98891E867}"/>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0" name="Straight Connector 49">
                <a:extLst>
                  <a:ext uri="{FF2B5EF4-FFF2-40B4-BE49-F238E27FC236}">
                    <a16:creationId xmlns:a16="http://schemas.microsoft.com/office/drawing/2014/main" id="{B44B84F7-7E68-F284-A07F-D4EB4BF27C9C}"/>
                  </a:ext>
                </a:extLst>
              </p:cNvPr>
              <p:cNvCxnSpPr>
                <a:cxnSpLocks/>
                <a:stCxn id="49"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31D530FD-1DEA-4CB2-B0BC-E5220B020C7C}"/>
                </a:ext>
              </a:extLst>
            </p:cNvPr>
            <p:cNvGrpSpPr/>
            <p:nvPr/>
          </p:nvGrpSpPr>
          <p:grpSpPr>
            <a:xfrm>
              <a:off x="3672348" y="888920"/>
              <a:ext cx="555694" cy="275078"/>
              <a:chOff x="2203376" y="888920"/>
              <a:chExt cx="555694" cy="275078"/>
            </a:xfrm>
          </p:grpSpPr>
          <p:sp>
            <p:nvSpPr>
              <p:cNvPr id="47" name="Oval 46">
                <a:extLst>
                  <a:ext uri="{FF2B5EF4-FFF2-40B4-BE49-F238E27FC236}">
                    <a16:creationId xmlns:a16="http://schemas.microsoft.com/office/drawing/2014/main" id="{8833F119-D408-3AC9-9867-6394E3999DA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8" name="Straight Connector 47">
                <a:extLst>
                  <a:ext uri="{FF2B5EF4-FFF2-40B4-BE49-F238E27FC236}">
                    <a16:creationId xmlns:a16="http://schemas.microsoft.com/office/drawing/2014/main" id="{2DAC17B4-A33C-D188-E1ED-943FDCACEC13}"/>
                  </a:ext>
                </a:extLst>
              </p:cNvPr>
              <p:cNvCxnSpPr>
                <a:cxnSpLocks/>
                <a:stCxn id="47"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4891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77EC81A-0E87-A7B1-BB84-D527A03D71F3}"/>
              </a:ext>
            </a:extLst>
          </p:cNvPr>
          <p:cNvSpPr txBox="1">
            <a:spLocks/>
          </p:cNvSpPr>
          <p:nvPr/>
        </p:nvSpPr>
        <p:spPr>
          <a:xfrm>
            <a:off x="288208" y="847418"/>
            <a:ext cx="5045791" cy="3736042"/>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r>
              <a:rPr kumimoji="0" lang="en-US" sz="900" b="1" i="0" u="none" strike="noStrike" kern="1200" cap="none" spc="0" normalizeH="0" baseline="0" noProof="0" dirty="0">
                <a:ln>
                  <a:noFill/>
                </a:ln>
                <a:solidFill>
                  <a:srgbClr val="002C6C"/>
                </a:solidFill>
                <a:effectLst/>
                <a:uLnTx/>
                <a:uFillTx/>
                <a:latin typeface="Verdana"/>
                <a:ea typeface="ＭＳ Ｐゴシック" charset="0"/>
              </a:rPr>
              <a:t>Unlocking new </a:t>
            </a:r>
            <a:r>
              <a:rPr lang="en-US" sz="900" b="1" dirty="0">
                <a:solidFill>
                  <a:srgbClr val="002C6C"/>
                </a:solidFill>
              </a:rPr>
              <a:t>p</a:t>
            </a:r>
            <a:r>
              <a:rPr kumimoji="0" lang="en-US" sz="900" b="1" i="0" u="none" strike="noStrike" kern="1200" cap="none" spc="0" normalizeH="0" baseline="0" noProof="0" dirty="0" err="1">
                <a:ln>
                  <a:noFill/>
                </a:ln>
                <a:solidFill>
                  <a:srgbClr val="002C6C"/>
                </a:solidFill>
                <a:effectLst/>
                <a:uLnTx/>
                <a:uFillTx/>
                <a:latin typeface="Verdana"/>
                <a:ea typeface="ＭＳ Ｐゴシック" charset="0"/>
              </a:rPr>
              <a:t>ossibilities</a:t>
            </a:r>
            <a:r>
              <a:rPr kumimoji="0" lang="en-US" sz="900" b="1" i="0" u="none" strike="noStrike" kern="1200" cap="none" spc="0" normalizeH="0" baseline="0" noProof="0" dirty="0">
                <a:ln>
                  <a:noFill/>
                </a:ln>
                <a:solidFill>
                  <a:srgbClr val="002C6C"/>
                </a:solidFill>
                <a:effectLst/>
                <a:uLnTx/>
                <a:uFillTx/>
                <a:latin typeface="Verdana"/>
                <a:ea typeface="ＭＳ Ｐゴシック" charset="0"/>
              </a:rPr>
              <a:t> with 2D Barcodes powered by GS1</a:t>
            </a:r>
            <a:br>
              <a:rPr kumimoji="0" lang="en-US" sz="900" b="1" i="0" u="none" strike="noStrike" kern="1200" cap="none" spc="0" normalizeH="0" baseline="0" noProof="0" dirty="0">
                <a:ln>
                  <a:noFill/>
                </a:ln>
                <a:solidFill>
                  <a:srgbClr val="002C6C"/>
                </a:solidFill>
                <a:effectLst/>
                <a:uLnTx/>
                <a:uFillTx/>
                <a:latin typeface="Verdana"/>
                <a:ea typeface="ＭＳ Ｐゴシック" charset="0"/>
              </a:rPr>
            </a:br>
            <a:r>
              <a:rPr kumimoji="0" lang="en-US" sz="900" b="0" i="0" u="none" strike="noStrike" kern="1200" cap="none" spc="0" normalizeH="0" baseline="0" noProof="0" dirty="0">
                <a:ln>
                  <a:noFill/>
                </a:ln>
                <a:solidFill>
                  <a:srgbClr val="002C6C"/>
                </a:solidFill>
                <a:effectLst/>
                <a:uLnTx/>
                <a:uFillTx/>
                <a:latin typeface="Verdana"/>
                <a:ea typeface="ＭＳ Ｐゴシック" charset="0"/>
              </a:rPr>
              <a:t>2D barcodes are becoming a key enabler in creating enhanced consumer experiences and unlocking advanced business use cases...all while still going “beep” at the checkout. 	</a:t>
            </a: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r>
              <a:rPr kumimoji="0" lang="en-US" sz="900" b="0" i="0" u="none" strike="noStrike" kern="1200" cap="none" spc="0" normalizeH="0" baseline="0" noProof="0" dirty="0">
                <a:ln>
                  <a:noFill/>
                </a:ln>
                <a:solidFill>
                  <a:srgbClr val="002C6C"/>
                </a:solidFill>
                <a:effectLst/>
                <a:uLnTx/>
                <a:uFillTx/>
                <a:latin typeface="Verdana"/>
                <a:ea typeface="ＭＳ Ｐゴシック" charset="0"/>
              </a:rPr>
              <a:t>GS1 is supporting industry along this journey with its Global Migration to 2D initiative, which aims to ensure that 2D barcodes are readable at POS around the world by the end of 2027.</a:t>
            </a: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r>
              <a:rPr kumimoji="0" lang="en-US" sz="900" b="0" i="0" u="none" strike="noStrike" kern="1200" cap="none" spc="0" normalizeH="0" baseline="0" noProof="0" dirty="0">
                <a:ln>
                  <a:noFill/>
                </a:ln>
                <a:solidFill>
                  <a:srgbClr val="002C6C"/>
                </a:solidFill>
                <a:effectLst/>
                <a:uLnTx/>
                <a:uFillTx/>
                <a:latin typeface="Verdana"/>
                <a:ea typeface="ＭＳ Ｐゴシック" charset="0"/>
              </a:rPr>
              <a:t>2D barcodes represent a significant advancement over traditional barcodes, storing considerably more data to enable the following use cases and more:</a:t>
            </a: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r>
              <a:rPr kumimoji="0" lang="en-US" sz="900" b="0" i="0" u="none" strike="noStrike" kern="1200" cap="none" spc="0" normalizeH="0" baseline="0" noProof="0" dirty="0">
                <a:ln>
                  <a:noFill/>
                </a:ln>
                <a:solidFill>
                  <a:srgbClr val="002C6C"/>
                </a:solidFill>
                <a:effectLst/>
                <a:uLnTx/>
                <a:uFillTx/>
                <a:latin typeface="Verdana"/>
                <a:ea typeface="ＭＳ Ｐゴシック" charset="0"/>
              </a:rPr>
              <a:t>Learn more about 2D barcodes on the </a:t>
            </a:r>
            <a:r>
              <a:rPr kumimoji="0" lang="en-US" sz="900" b="1" i="0" u="none" strike="noStrike" kern="1200" cap="none" spc="0" normalizeH="0" baseline="0" noProof="0" dirty="0">
                <a:ln>
                  <a:noFill/>
                </a:ln>
                <a:solidFill>
                  <a:srgbClr val="002C6C"/>
                </a:solidFill>
                <a:effectLst/>
                <a:uLnTx/>
                <a:uFillTx/>
                <a:latin typeface="Verdana"/>
                <a:ea typeface="ＭＳ Ｐゴシック" charset="0"/>
                <a:hlinkClick r:id="rId3"/>
              </a:rPr>
              <a:t>GS1 2D in Retail webpage</a:t>
            </a:r>
            <a:r>
              <a:rPr kumimoji="0" lang="en-US" sz="900" b="0" i="0" u="none" strike="noStrike" kern="1200" cap="none" spc="0" normalizeH="0" baseline="0" noProof="0" dirty="0">
                <a:ln>
                  <a:noFill/>
                </a:ln>
                <a:solidFill>
                  <a:srgbClr val="002C6C"/>
                </a:solidFill>
                <a:effectLst/>
                <a:uLnTx/>
                <a:uFillTx/>
                <a:latin typeface="Verdana"/>
                <a:ea typeface="ＭＳ Ｐゴシック" charset="0"/>
              </a:rPr>
              <a:t>.</a:t>
            </a:r>
          </a:p>
          <a:p>
            <a:pPr marL="55687" marR="0" lvl="0" indent="0" algn="l" defTabSz="457144" rtl="0" eaLnBrk="1" fontAlgn="base" latinLnBrk="0" hangingPunct="1">
              <a:lnSpc>
                <a:spcPct val="100000"/>
              </a:lnSpc>
              <a:spcBef>
                <a:spcPts val="400"/>
              </a:spcBef>
              <a:spcAft>
                <a:spcPts val="600"/>
              </a:spcAft>
              <a:buClr>
                <a:srgbClr val="F26334"/>
              </a:buClr>
              <a:buSzTx/>
              <a:buFont typeface="Arial"/>
              <a:buNone/>
              <a:tabLst/>
              <a:defRPr/>
            </a:pPr>
            <a:endParaRPr kumimoji="0" lang="en-US"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25" name="Rectangle 24">
            <a:extLst>
              <a:ext uri="{FF2B5EF4-FFF2-40B4-BE49-F238E27FC236}">
                <a16:creationId xmlns:a16="http://schemas.microsoft.com/office/drawing/2014/main" id="{FCA240F9-C30F-E603-0BEF-17052AC91DFF}"/>
              </a:ext>
            </a:extLst>
          </p:cNvPr>
          <p:cNvSpPr/>
          <p:nvPr/>
        </p:nvSpPr>
        <p:spPr>
          <a:xfrm>
            <a:off x="1966" y="1"/>
            <a:ext cx="9142034" cy="699658"/>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35" name="Rounded Rectangle 93">
            <a:extLst>
              <a:ext uri="{FF2B5EF4-FFF2-40B4-BE49-F238E27FC236}">
                <a16:creationId xmlns:a16="http://schemas.microsoft.com/office/drawing/2014/main" id="{9C11CFB5-6504-123F-FFD3-142439CDBD48}"/>
              </a:ext>
            </a:extLst>
          </p:cNvPr>
          <p:cNvSpPr/>
          <p:nvPr/>
        </p:nvSpPr>
        <p:spPr>
          <a:xfrm>
            <a:off x="138210" y="121890"/>
            <a:ext cx="5881589"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a:ln>
                  <a:noFill/>
                </a:ln>
                <a:solidFill>
                  <a:prstClr val="white"/>
                </a:solidFill>
                <a:effectLst/>
                <a:uLnTx/>
                <a:uFillTx/>
                <a:latin typeface="Verdana"/>
                <a:ea typeface="+mn-ea"/>
                <a:cs typeface="Arial"/>
              </a:rPr>
              <a:t>2D Barcodes: A Quick Refresher</a:t>
            </a:r>
            <a:endParaRPr kumimoji="0" lang="en-US" sz="1600" b="1" i="0" u="none" strike="noStrike" kern="0" cap="none" spc="0" normalizeH="0" baseline="0" noProof="0" dirty="0">
              <a:ln>
                <a:noFill/>
              </a:ln>
              <a:solidFill>
                <a:prstClr val="white"/>
              </a:solidFill>
              <a:effectLst/>
              <a:uLnTx/>
              <a:uFillTx/>
              <a:latin typeface="Verdana"/>
              <a:ea typeface="+mn-ea"/>
              <a:cs typeface="Arial"/>
            </a:endParaRPr>
          </a:p>
        </p:txBody>
      </p:sp>
      <p:pic>
        <p:nvPicPr>
          <p:cNvPr id="20" name="Picture 19" descr="A black background with a black square&#10;&#10;Description automatically generated with medium confidence">
            <a:hlinkClick r:id="" action="ppaction://hlinkshowjump?jump=nextslide"/>
            <a:extLst>
              <a:ext uri="{FF2B5EF4-FFF2-40B4-BE49-F238E27FC236}">
                <a16:creationId xmlns:a16="http://schemas.microsoft.com/office/drawing/2014/main" id="{974D7AA8-31CD-F4A3-030B-B34A5DD45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779" y="4747338"/>
            <a:ext cx="194989" cy="194989"/>
          </a:xfrm>
          <a:prstGeom prst="rect">
            <a:avLst/>
          </a:prstGeom>
        </p:spPr>
      </p:pic>
      <p:pic>
        <p:nvPicPr>
          <p:cNvPr id="21" name="Picture 20" descr="A black background with a black square&#10;&#10;Description automatically generated with medium confidence">
            <a:hlinkClick r:id="" action="ppaction://hlinkshowjump?jump=previousslide"/>
            <a:extLst>
              <a:ext uri="{FF2B5EF4-FFF2-40B4-BE49-F238E27FC236}">
                <a16:creationId xmlns:a16="http://schemas.microsoft.com/office/drawing/2014/main" id="{DFE2636C-5701-1BE0-FD25-8C06C0B6C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053165" y="4747337"/>
            <a:ext cx="194989" cy="194989"/>
          </a:xfrm>
          <a:prstGeom prst="rect">
            <a:avLst/>
          </a:prstGeom>
        </p:spPr>
      </p:pic>
      <p:grpSp>
        <p:nvGrpSpPr>
          <p:cNvPr id="45" name="Group 44">
            <a:extLst>
              <a:ext uri="{FF2B5EF4-FFF2-40B4-BE49-F238E27FC236}">
                <a16:creationId xmlns:a16="http://schemas.microsoft.com/office/drawing/2014/main" id="{1C7C5C70-150C-82C1-414E-19E9840AC67B}"/>
              </a:ext>
            </a:extLst>
          </p:cNvPr>
          <p:cNvGrpSpPr/>
          <p:nvPr/>
        </p:nvGrpSpPr>
        <p:grpSpPr>
          <a:xfrm>
            <a:off x="428676" y="2495550"/>
            <a:ext cx="4769084" cy="1717468"/>
            <a:chOff x="388688" y="2561469"/>
            <a:chExt cx="4816692" cy="1734613"/>
          </a:xfrm>
        </p:grpSpPr>
        <p:sp>
          <p:nvSpPr>
            <p:cNvPr id="4" name="Content Placeholder 2">
              <a:extLst>
                <a:ext uri="{FF2B5EF4-FFF2-40B4-BE49-F238E27FC236}">
                  <a16:creationId xmlns:a16="http://schemas.microsoft.com/office/drawing/2014/main" id="{7413DE91-1119-C1CB-54F1-E15B640584B8}"/>
                </a:ext>
              </a:extLst>
            </p:cNvPr>
            <p:cNvSpPr txBox="1">
              <a:spLocks/>
            </p:cNvSpPr>
            <p:nvPr/>
          </p:nvSpPr>
          <p:spPr>
            <a:xfrm>
              <a:off x="388688" y="2561469"/>
              <a:ext cx="1594770" cy="848481"/>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marR="0" lvl="0" indent="0" algn="l" defTabSz="609525" rtl="0" eaLnBrk="1" fontAlgn="base" latinLnBrk="0" hangingPunct="1">
                <a:lnSpc>
                  <a:spcPct val="110000"/>
                </a:lnSpc>
                <a:spcBef>
                  <a:spcPts val="533"/>
                </a:spcBef>
                <a:spcAft>
                  <a:spcPct val="0"/>
                </a:spcAft>
                <a:buClr>
                  <a:srgbClr val="F26334"/>
                </a:buClr>
                <a:buSzTx/>
                <a:buFont typeface="Arial"/>
                <a:buNone/>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5" name="Content Placeholder 2">
              <a:extLst>
                <a:ext uri="{FF2B5EF4-FFF2-40B4-BE49-F238E27FC236}">
                  <a16:creationId xmlns:a16="http://schemas.microsoft.com/office/drawing/2014/main" id="{737E5A33-BF70-F20A-38FB-3925C4C4FBBC}"/>
                </a:ext>
              </a:extLst>
            </p:cNvPr>
            <p:cNvSpPr txBox="1">
              <a:spLocks/>
            </p:cNvSpPr>
            <p:nvPr/>
          </p:nvSpPr>
          <p:spPr>
            <a:xfrm>
              <a:off x="1999649" y="2561469"/>
              <a:ext cx="1594770" cy="848481"/>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marR="0" lvl="0" indent="0" algn="l" defTabSz="609525" rtl="0" eaLnBrk="1" fontAlgn="base" latinLnBrk="0" hangingPunct="1">
                <a:lnSpc>
                  <a:spcPct val="110000"/>
                </a:lnSpc>
                <a:spcBef>
                  <a:spcPts val="533"/>
                </a:spcBef>
                <a:spcAft>
                  <a:spcPct val="0"/>
                </a:spcAft>
                <a:buClr>
                  <a:srgbClr val="F26334"/>
                </a:buClr>
                <a:buSzTx/>
                <a:buFont typeface="Arial"/>
                <a:buNone/>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6" name="Content Placeholder 2">
              <a:extLst>
                <a:ext uri="{FF2B5EF4-FFF2-40B4-BE49-F238E27FC236}">
                  <a16:creationId xmlns:a16="http://schemas.microsoft.com/office/drawing/2014/main" id="{7C6869F7-D4FE-F531-AEF8-6C66647FED5F}"/>
                </a:ext>
              </a:extLst>
            </p:cNvPr>
            <p:cNvSpPr txBox="1">
              <a:spLocks/>
            </p:cNvSpPr>
            <p:nvPr/>
          </p:nvSpPr>
          <p:spPr>
            <a:xfrm>
              <a:off x="3610610" y="2561469"/>
              <a:ext cx="1594770" cy="848481"/>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marR="0" lvl="0" indent="0" algn="l" defTabSz="609525" rtl="0" eaLnBrk="1" fontAlgn="base" latinLnBrk="0" hangingPunct="1">
                <a:lnSpc>
                  <a:spcPct val="110000"/>
                </a:lnSpc>
                <a:spcBef>
                  <a:spcPts val="533"/>
                </a:spcBef>
                <a:spcAft>
                  <a:spcPct val="0"/>
                </a:spcAft>
                <a:buClr>
                  <a:srgbClr val="F26334"/>
                </a:buClr>
                <a:buSzTx/>
                <a:buFont typeface="Arial"/>
                <a:buNone/>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29" name="Content Placeholder 2">
              <a:extLst>
                <a:ext uri="{FF2B5EF4-FFF2-40B4-BE49-F238E27FC236}">
                  <a16:creationId xmlns:a16="http://schemas.microsoft.com/office/drawing/2014/main" id="{B77E0CCB-405B-3C97-A8A0-4072143463DE}"/>
                </a:ext>
              </a:extLst>
            </p:cNvPr>
            <p:cNvSpPr txBox="1">
              <a:spLocks/>
            </p:cNvSpPr>
            <p:nvPr/>
          </p:nvSpPr>
          <p:spPr>
            <a:xfrm>
              <a:off x="388688" y="3447601"/>
              <a:ext cx="1594770" cy="848481"/>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marR="0" lvl="0" indent="0" algn="l" defTabSz="609525" rtl="0" eaLnBrk="1" fontAlgn="base" latinLnBrk="0" hangingPunct="1">
                <a:lnSpc>
                  <a:spcPct val="110000"/>
                </a:lnSpc>
                <a:spcBef>
                  <a:spcPts val="533"/>
                </a:spcBef>
                <a:spcAft>
                  <a:spcPct val="0"/>
                </a:spcAft>
                <a:buClr>
                  <a:srgbClr val="F26334"/>
                </a:buClr>
                <a:buSzTx/>
                <a:buFont typeface="Arial"/>
                <a:buNone/>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30" name="Content Placeholder 2">
              <a:extLst>
                <a:ext uri="{FF2B5EF4-FFF2-40B4-BE49-F238E27FC236}">
                  <a16:creationId xmlns:a16="http://schemas.microsoft.com/office/drawing/2014/main" id="{7AAE5C44-57FA-39FC-094D-FFB4E19D01DF}"/>
                </a:ext>
              </a:extLst>
            </p:cNvPr>
            <p:cNvSpPr txBox="1">
              <a:spLocks/>
            </p:cNvSpPr>
            <p:nvPr/>
          </p:nvSpPr>
          <p:spPr>
            <a:xfrm>
              <a:off x="1999649" y="3447601"/>
              <a:ext cx="1594770" cy="848481"/>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marR="0" lvl="0" indent="0" algn="l" defTabSz="609525" rtl="0" eaLnBrk="1" fontAlgn="base" latinLnBrk="0" hangingPunct="1">
                <a:lnSpc>
                  <a:spcPct val="110000"/>
                </a:lnSpc>
                <a:spcBef>
                  <a:spcPts val="533"/>
                </a:spcBef>
                <a:spcAft>
                  <a:spcPct val="0"/>
                </a:spcAft>
                <a:buClr>
                  <a:srgbClr val="F26334"/>
                </a:buClr>
                <a:buSzTx/>
                <a:buFont typeface="Arial"/>
                <a:buNone/>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31" name="Content Placeholder 2">
              <a:extLst>
                <a:ext uri="{FF2B5EF4-FFF2-40B4-BE49-F238E27FC236}">
                  <a16:creationId xmlns:a16="http://schemas.microsoft.com/office/drawing/2014/main" id="{D1ADC526-73D1-F988-F295-5F57EC785BA6}"/>
                </a:ext>
              </a:extLst>
            </p:cNvPr>
            <p:cNvSpPr txBox="1">
              <a:spLocks/>
            </p:cNvSpPr>
            <p:nvPr/>
          </p:nvSpPr>
          <p:spPr>
            <a:xfrm>
              <a:off x="3610610" y="3447601"/>
              <a:ext cx="1594770" cy="848481"/>
            </a:xfrm>
            <a:prstGeom prst="rect">
              <a:avLst/>
            </a:prstGeom>
            <a:solidFill>
              <a:srgbClr val="F4F4F4">
                <a:alpha val="50196"/>
              </a:srgbClr>
            </a:solidFill>
          </p:spPr>
          <p:txBody>
            <a:bodyPr anchor="ct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marR="0" lvl="0" indent="0" algn="l" defTabSz="609525" rtl="0" eaLnBrk="1" fontAlgn="base" latinLnBrk="0" hangingPunct="1">
                <a:lnSpc>
                  <a:spcPct val="110000"/>
                </a:lnSpc>
                <a:spcBef>
                  <a:spcPts val="533"/>
                </a:spcBef>
                <a:spcAft>
                  <a:spcPct val="0"/>
                </a:spcAft>
                <a:buClr>
                  <a:srgbClr val="F26334"/>
                </a:buClr>
                <a:buSzTx/>
                <a:buFont typeface="Arial"/>
                <a:buNone/>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pic>
          <p:nvPicPr>
            <p:cNvPr id="32" name="Picture 31">
              <a:extLst>
                <a:ext uri="{FF2B5EF4-FFF2-40B4-BE49-F238E27FC236}">
                  <a16:creationId xmlns:a16="http://schemas.microsoft.com/office/drawing/2014/main" id="{33832DD5-B4CE-031A-BD54-E4062C214557}"/>
                </a:ext>
              </a:extLst>
            </p:cNvPr>
            <p:cNvPicPr>
              <a:picLocks noChangeAspect="1"/>
            </p:cNvPicPr>
            <p:nvPr/>
          </p:nvPicPr>
          <p:blipFill>
            <a:blip r:embed="rId5"/>
            <a:stretch>
              <a:fillRect/>
            </a:stretch>
          </p:blipFill>
          <p:spPr>
            <a:xfrm>
              <a:off x="1002934" y="2661807"/>
              <a:ext cx="366279" cy="366279"/>
            </a:xfrm>
            <a:prstGeom prst="rect">
              <a:avLst/>
            </a:prstGeom>
          </p:spPr>
        </p:pic>
        <p:sp>
          <p:nvSpPr>
            <p:cNvPr id="33" name="TextBox 32">
              <a:extLst>
                <a:ext uri="{FF2B5EF4-FFF2-40B4-BE49-F238E27FC236}">
                  <a16:creationId xmlns:a16="http://schemas.microsoft.com/office/drawing/2014/main" id="{7D52B42D-64A6-AF88-6184-A9B18AEC3C57}"/>
                </a:ext>
              </a:extLst>
            </p:cNvPr>
            <p:cNvSpPr txBox="1"/>
            <p:nvPr/>
          </p:nvSpPr>
          <p:spPr>
            <a:xfrm>
              <a:off x="495325" y="3060389"/>
              <a:ext cx="1381497"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Consumer </a:t>
              </a:r>
              <a:b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Engagement</a:t>
              </a:r>
            </a:p>
          </p:txBody>
        </p:sp>
        <p:pic>
          <p:nvPicPr>
            <p:cNvPr id="34" name="Picture 33">
              <a:extLst>
                <a:ext uri="{FF2B5EF4-FFF2-40B4-BE49-F238E27FC236}">
                  <a16:creationId xmlns:a16="http://schemas.microsoft.com/office/drawing/2014/main" id="{0B2DF1FB-9C71-B24B-D342-46F4FFDEBB2A}"/>
                </a:ext>
              </a:extLst>
            </p:cNvPr>
            <p:cNvPicPr>
              <a:picLocks noChangeAspect="1"/>
            </p:cNvPicPr>
            <p:nvPr/>
          </p:nvPicPr>
          <p:blipFill>
            <a:blip r:embed="rId6"/>
            <a:stretch>
              <a:fillRect/>
            </a:stretch>
          </p:blipFill>
          <p:spPr>
            <a:xfrm>
              <a:off x="1002473" y="3588709"/>
              <a:ext cx="367200" cy="367200"/>
            </a:xfrm>
            <a:prstGeom prst="rect">
              <a:avLst/>
            </a:prstGeom>
          </p:spPr>
        </p:pic>
        <p:pic>
          <p:nvPicPr>
            <p:cNvPr id="36" name="Picture 35">
              <a:extLst>
                <a:ext uri="{FF2B5EF4-FFF2-40B4-BE49-F238E27FC236}">
                  <a16:creationId xmlns:a16="http://schemas.microsoft.com/office/drawing/2014/main" id="{7179D0F2-EE8D-D34F-2E14-189ACBE3F4A4}"/>
                </a:ext>
              </a:extLst>
            </p:cNvPr>
            <p:cNvPicPr>
              <a:picLocks noChangeAspect="1"/>
            </p:cNvPicPr>
            <p:nvPr/>
          </p:nvPicPr>
          <p:blipFill>
            <a:blip r:embed="rId7"/>
            <a:stretch>
              <a:fillRect/>
            </a:stretch>
          </p:blipFill>
          <p:spPr>
            <a:xfrm>
              <a:off x="2613434" y="2661807"/>
              <a:ext cx="367200" cy="367200"/>
            </a:xfrm>
            <a:prstGeom prst="rect">
              <a:avLst/>
            </a:prstGeom>
          </p:spPr>
        </p:pic>
        <p:pic>
          <p:nvPicPr>
            <p:cNvPr id="37" name="Picture 36">
              <a:extLst>
                <a:ext uri="{FF2B5EF4-FFF2-40B4-BE49-F238E27FC236}">
                  <a16:creationId xmlns:a16="http://schemas.microsoft.com/office/drawing/2014/main" id="{BBAB3AEB-98EA-645D-6627-49336DD15452}"/>
                </a:ext>
              </a:extLst>
            </p:cNvPr>
            <p:cNvPicPr>
              <a:picLocks noChangeAspect="1"/>
            </p:cNvPicPr>
            <p:nvPr/>
          </p:nvPicPr>
          <p:blipFill>
            <a:blip r:embed="rId8"/>
            <a:stretch>
              <a:fillRect/>
            </a:stretch>
          </p:blipFill>
          <p:spPr>
            <a:xfrm>
              <a:off x="2613434" y="3582457"/>
              <a:ext cx="367200" cy="367200"/>
            </a:xfrm>
            <a:prstGeom prst="rect">
              <a:avLst/>
            </a:prstGeom>
          </p:spPr>
        </p:pic>
        <p:pic>
          <p:nvPicPr>
            <p:cNvPr id="38" name="Picture 37">
              <a:extLst>
                <a:ext uri="{FF2B5EF4-FFF2-40B4-BE49-F238E27FC236}">
                  <a16:creationId xmlns:a16="http://schemas.microsoft.com/office/drawing/2014/main" id="{60853CD6-082D-BA54-A6C3-ACF6EAC3BFBB}"/>
                </a:ext>
              </a:extLst>
            </p:cNvPr>
            <p:cNvPicPr>
              <a:picLocks noChangeAspect="1"/>
            </p:cNvPicPr>
            <p:nvPr/>
          </p:nvPicPr>
          <p:blipFill>
            <a:blip r:embed="rId9"/>
            <a:stretch>
              <a:fillRect/>
            </a:stretch>
          </p:blipFill>
          <p:spPr>
            <a:xfrm>
              <a:off x="4224395" y="3592519"/>
              <a:ext cx="367200" cy="367200"/>
            </a:xfrm>
            <a:prstGeom prst="rect">
              <a:avLst/>
            </a:prstGeom>
          </p:spPr>
        </p:pic>
        <p:pic>
          <p:nvPicPr>
            <p:cNvPr id="39" name="Picture 38">
              <a:extLst>
                <a:ext uri="{FF2B5EF4-FFF2-40B4-BE49-F238E27FC236}">
                  <a16:creationId xmlns:a16="http://schemas.microsoft.com/office/drawing/2014/main" id="{7DBE2DD5-86FE-E4B2-DAF5-B54B06A99EFD}"/>
                </a:ext>
              </a:extLst>
            </p:cNvPr>
            <p:cNvPicPr>
              <a:picLocks noChangeAspect="1"/>
            </p:cNvPicPr>
            <p:nvPr/>
          </p:nvPicPr>
          <p:blipFill>
            <a:blip r:embed="rId10"/>
            <a:stretch>
              <a:fillRect/>
            </a:stretch>
          </p:blipFill>
          <p:spPr>
            <a:xfrm>
              <a:off x="4224395" y="2660886"/>
              <a:ext cx="367200" cy="367200"/>
            </a:xfrm>
            <a:prstGeom prst="rect">
              <a:avLst/>
            </a:prstGeom>
          </p:spPr>
        </p:pic>
        <p:sp>
          <p:nvSpPr>
            <p:cNvPr id="40" name="TextBox 39">
              <a:extLst>
                <a:ext uri="{FF2B5EF4-FFF2-40B4-BE49-F238E27FC236}">
                  <a16:creationId xmlns:a16="http://schemas.microsoft.com/office/drawing/2014/main" id="{CDB47689-9B96-73EF-2D37-89B6D610F898}"/>
                </a:ext>
              </a:extLst>
            </p:cNvPr>
            <p:cNvSpPr txBox="1"/>
            <p:nvPr/>
          </p:nvSpPr>
          <p:spPr>
            <a:xfrm>
              <a:off x="2106286" y="3114250"/>
              <a:ext cx="1381497" cy="20005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Sustainability</a:t>
              </a:r>
            </a:p>
          </p:txBody>
        </p:sp>
        <p:sp>
          <p:nvSpPr>
            <p:cNvPr id="41" name="TextBox 40">
              <a:extLst>
                <a:ext uri="{FF2B5EF4-FFF2-40B4-BE49-F238E27FC236}">
                  <a16:creationId xmlns:a16="http://schemas.microsoft.com/office/drawing/2014/main" id="{15418F04-F3F1-2555-A2EE-6247CB0D3790}"/>
                </a:ext>
              </a:extLst>
            </p:cNvPr>
            <p:cNvSpPr txBox="1"/>
            <p:nvPr/>
          </p:nvSpPr>
          <p:spPr>
            <a:xfrm>
              <a:off x="3717247" y="3060389"/>
              <a:ext cx="1381497"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Improved</a:t>
              </a:r>
              <a:b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Packaging</a:t>
              </a:r>
            </a:p>
          </p:txBody>
        </p:sp>
        <p:sp>
          <p:nvSpPr>
            <p:cNvPr id="42" name="TextBox 41">
              <a:extLst>
                <a:ext uri="{FF2B5EF4-FFF2-40B4-BE49-F238E27FC236}">
                  <a16:creationId xmlns:a16="http://schemas.microsoft.com/office/drawing/2014/main" id="{2371ABA1-6F1A-155F-EB8B-05ED6EA91F0A}"/>
                </a:ext>
              </a:extLst>
            </p:cNvPr>
            <p:cNvSpPr txBox="1"/>
            <p:nvPr/>
          </p:nvSpPr>
          <p:spPr>
            <a:xfrm>
              <a:off x="495325" y="3972804"/>
              <a:ext cx="1381497"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Inventory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Management</a:t>
              </a:r>
            </a:p>
          </p:txBody>
        </p:sp>
        <p:sp>
          <p:nvSpPr>
            <p:cNvPr id="43" name="TextBox 42">
              <a:extLst>
                <a:ext uri="{FF2B5EF4-FFF2-40B4-BE49-F238E27FC236}">
                  <a16:creationId xmlns:a16="http://schemas.microsoft.com/office/drawing/2014/main" id="{372818E8-6E74-5C53-5947-9D09A4E8DF5B}"/>
                </a:ext>
              </a:extLst>
            </p:cNvPr>
            <p:cNvSpPr txBox="1"/>
            <p:nvPr/>
          </p:nvSpPr>
          <p:spPr>
            <a:xfrm>
              <a:off x="2106286" y="4026665"/>
              <a:ext cx="1381497" cy="20005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Safety</a:t>
              </a:r>
            </a:p>
          </p:txBody>
        </p:sp>
        <p:sp>
          <p:nvSpPr>
            <p:cNvPr id="44" name="TextBox 43">
              <a:extLst>
                <a:ext uri="{FF2B5EF4-FFF2-40B4-BE49-F238E27FC236}">
                  <a16:creationId xmlns:a16="http://schemas.microsoft.com/office/drawing/2014/main" id="{67FD0785-AE93-CEB4-5D49-0FF4D166DFAF}"/>
                </a:ext>
              </a:extLst>
            </p:cNvPr>
            <p:cNvSpPr txBox="1"/>
            <p:nvPr/>
          </p:nvSpPr>
          <p:spPr>
            <a:xfrm>
              <a:off x="3717247" y="4026665"/>
              <a:ext cx="1381497" cy="20005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2D6C"/>
                  </a:solidFill>
                  <a:effectLst/>
                  <a:uLnTx/>
                  <a:uFillTx/>
                  <a:latin typeface="Verdana" panose="020B0604030504040204" pitchFamily="34" charset="0"/>
                  <a:ea typeface="Verdana" panose="020B0604030504040204" pitchFamily="34" charset="0"/>
                  <a:cs typeface="Verdana" panose="020B0604030504040204" pitchFamily="34" charset="0"/>
                </a:rPr>
                <a:t>Traceability</a:t>
              </a:r>
            </a:p>
          </p:txBody>
        </p:sp>
      </p:grpSp>
      <p:cxnSp>
        <p:nvCxnSpPr>
          <p:cNvPr id="13" name="Straight Connector 12">
            <a:extLst>
              <a:ext uri="{FF2B5EF4-FFF2-40B4-BE49-F238E27FC236}">
                <a16:creationId xmlns:a16="http://schemas.microsoft.com/office/drawing/2014/main" id="{4F13C3A4-9770-105C-9BD7-FC52AF6B3219}"/>
              </a:ext>
            </a:extLst>
          </p:cNvPr>
          <p:cNvCxnSpPr>
            <a:cxnSpLocks/>
          </p:cNvCxnSpPr>
          <p:nvPr/>
        </p:nvCxnSpPr>
        <p:spPr>
          <a:xfrm>
            <a:off x="5333999" y="847418"/>
            <a:ext cx="0" cy="359699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C3E7EC2-6C6F-5298-AA58-CFE7E0B90ADA}"/>
              </a:ext>
            </a:extLst>
          </p:cNvPr>
          <p:cNvSpPr txBox="1"/>
          <p:nvPr/>
        </p:nvSpPr>
        <p:spPr>
          <a:xfrm>
            <a:off x="5333999" y="847418"/>
            <a:ext cx="3760263" cy="230832"/>
          </a:xfrm>
          <a:prstGeom prst="rect">
            <a:avLst/>
          </a:prstGeom>
          <a:noFill/>
        </p:spPr>
        <p:txBody>
          <a:bodyPr wrap="square">
            <a:spAutoFit/>
          </a:bodyPr>
          <a:lstStyle/>
          <a:p>
            <a:pPr algn="ctr"/>
            <a:r>
              <a:rPr kumimoji="0" lang="en-US" sz="900" b="1" i="0" u="none" strike="noStrike" kern="1200" cap="none" spc="0" normalizeH="0" baseline="0" noProof="0" dirty="0">
                <a:ln>
                  <a:noFill/>
                </a:ln>
                <a:solidFill>
                  <a:srgbClr val="002C6C"/>
                </a:solidFill>
                <a:effectLst/>
                <a:uLnTx/>
                <a:uFillTx/>
                <a:latin typeface="Verdana"/>
                <a:ea typeface="ＭＳ Ｐゴシック" charset="0"/>
              </a:rPr>
              <a:t>Learn more about global 2D implementations</a:t>
            </a:r>
            <a:endParaRPr lang="en-GB" sz="900" dirty="0"/>
          </a:p>
        </p:txBody>
      </p:sp>
      <p:grpSp>
        <p:nvGrpSpPr>
          <p:cNvPr id="47" name="Group 46">
            <a:extLst>
              <a:ext uri="{FF2B5EF4-FFF2-40B4-BE49-F238E27FC236}">
                <a16:creationId xmlns:a16="http://schemas.microsoft.com/office/drawing/2014/main" id="{75280F81-0754-8D38-799F-FA8470A5282D}"/>
              </a:ext>
            </a:extLst>
          </p:cNvPr>
          <p:cNvGrpSpPr/>
          <p:nvPr/>
        </p:nvGrpSpPr>
        <p:grpSpPr>
          <a:xfrm>
            <a:off x="5470238" y="1159290"/>
            <a:ext cx="3494785" cy="1022470"/>
            <a:chOff x="5470238" y="1159290"/>
            <a:chExt cx="3494785" cy="1022470"/>
          </a:xfrm>
        </p:grpSpPr>
        <p:sp>
          <p:nvSpPr>
            <p:cNvPr id="22" name="Content Placeholder 2">
              <a:extLst>
                <a:ext uri="{FF2B5EF4-FFF2-40B4-BE49-F238E27FC236}">
                  <a16:creationId xmlns:a16="http://schemas.microsoft.com/office/drawing/2014/main" id="{CC8802D7-BC30-85CF-C4BD-1204F21B63D4}"/>
                </a:ext>
              </a:extLst>
            </p:cNvPr>
            <p:cNvSpPr txBox="1">
              <a:spLocks/>
            </p:cNvSpPr>
            <p:nvPr/>
          </p:nvSpPr>
          <p:spPr>
            <a:xfrm>
              <a:off x="5470238" y="1159290"/>
              <a:ext cx="1143211" cy="1022470"/>
            </a:xfrm>
            <a:prstGeom prst="rect">
              <a:avLst/>
            </a:prstGeom>
            <a:solidFill>
              <a:srgbClr val="6E0104"/>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308568" lvl="4" indent="0" algn="r">
                <a:buClr>
                  <a:srgbClr val="F26334"/>
                </a:buClr>
                <a:buNone/>
                <a:defRPr/>
              </a:pPr>
              <a:endParaRPr kumimoji="0" lang="en-US" sz="700" b="0" i="1"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17" name="Content Placeholder 2">
              <a:extLst>
                <a:ext uri="{FF2B5EF4-FFF2-40B4-BE49-F238E27FC236}">
                  <a16:creationId xmlns:a16="http://schemas.microsoft.com/office/drawing/2014/main" id="{79A5DEDE-32F7-B282-0466-BBC3D7681E30}"/>
                </a:ext>
              </a:extLst>
            </p:cNvPr>
            <p:cNvSpPr txBox="1">
              <a:spLocks/>
            </p:cNvSpPr>
            <p:nvPr/>
          </p:nvSpPr>
          <p:spPr>
            <a:xfrm>
              <a:off x="6613449" y="1159290"/>
              <a:ext cx="2351574" cy="1022470"/>
            </a:xfrm>
            <a:prstGeom prst="rect">
              <a:avLst/>
            </a:prstGeom>
            <a:solidFill>
              <a:srgbClr val="6E0104">
                <a:alpha val="72941"/>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buClr>
                  <a:srgbClr val="F26334"/>
                </a:buClr>
                <a:buNone/>
                <a:defRPr/>
              </a:pPr>
              <a:r>
                <a:rPr kumimoji="0" lang="en-US" sz="700" b="0" i="1" u="none" strike="noStrike" kern="1200" cap="none" spc="0" normalizeH="0" baseline="0" noProof="0" dirty="0">
                  <a:ln>
                    <a:noFill/>
                  </a:ln>
                  <a:solidFill>
                    <a:schemeClr val="bg1"/>
                  </a:solidFill>
                  <a:effectLst/>
                  <a:uLnTx/>
                  <a:uFillTx/>
                  <a:latin typeface="Verdana"/>
                  <a:ea typeface="ＭＳ Ｐゴシック" charset="0"/>
                </a:rPr>
                <a:t>“When we embedded GS1 Digital Link in our QR Codes, something magical happened. We connected everything to everyone at any time”</a:t>
              </a:r>
            </a:p>
            <a:p>
              <a:pPr marL="98998" indent="0">
                <a:buClr>
                  <a:srgbClr val="F26334"/>
                </a:buClr>
                <a:buNone/>
                <a:defRPr/>
              </a:pPr>
              <a:r>
                <a:rPr kumimoji="0" lang="en-US" sz="700" b="0" i="0" u="sng" strike="noStrike" kern="1200" cap="none" spc="0" normalizeH="0" baseline="0" noProof="0" dirty="0">
                  <a:ln>
                    <a:noFill/>
                  </a:ln>
                  <a:solidFill>
                    <a:schemeClr val="bg1"/>
                  </a:solidFill>
                  <a:effectLst/>
                  <a:uLnTx/>
                  <a:uFillTx/>
                  <a:latin typeface="Verdana"/>
                  <a:ea typeface="ＭＳ Ｐゴシック" charset="0"/>
                  <a:hlinkClick r:id="rId11">
                    <a:extLst>
                      <a:ext uri="{A12FA001-AC4F-418D-AE19-62706E023703}">
                        <ahyp:hlinkClr xmlns:ahyp="http://schemas.microsoft.com/office/drawing/2018/hyperlinkcolor" val="tx"/>
                      </a:ext>
                    </a:extLst>
                  </a:hlinkClick>
                </a:rPr>
                <a:t>Learn more about how </a:t>
              </a:r>
              <a:r>
                <a:rPr kumimoji="0" lang="en-US" sz="700" b="0" i="0" u="sng" strike="noStrike" kern="1200" cap="none" spc="0" normalizeH="0" baseline="0" noProof="0" dirty="0" err="1">
                  <a:ln>
                    <a:noFill/>
                  </a:ln>
                  <a:solidFill>
                    <a:schemeClr val="bg1"/>
                  </a:solidFill>
                  <a:effectLst/>
                  <a:uLnTx/>
                  <a:uFillTx/>
                  <a:latin typeface="Verdana"/>
                  <a:ea typeface="ＭＳ Ｐゴシック" charset="0"/>
                  <a:hlinkClick r:id="rId11">
                    <a:extLst>
                      <a:ext uri="{A12FA001-AC4F-418D-AE19-62706E023703}">
                        <ahyp:hlinkClr xmlns:ahyp="http://schemas.microsoft.com/office/drawing/2018/hyperlinkcolor" val="tx"/>
                      </a:ext>
                    </a:extLst>
                  </a:hlinkClick>
                </a:rPr>
                <a:t>Parla</a:t>
              </a:r>
              <a:r>
                <a:rPr kumimoji="0" lang="en-US" sz="700" b="0" i="0" u="sng" strike="noStrike" kern="1200" cap="none" spc="0" normalizeH="0" baseline="0" noProof="0" dirty="0">
                  <a:ln>
                    <a:noFill/>
                  </a:ln>
                  <a:solidFill>
                    <a:schemeClr val="bg1"/>
                  </a:solidFill>
                  <a:effectLst/>
                  <a:uLnTx/>
                  <a:uFillTx/>
                  <a:latin typeface="Verdana"/>
                  <a:ea typeface="ＭＳ Ｐゴシック" charset="0"/>
                  <a:hlinkClick r:id="rId11">
                    <a:extLst>
                      <a:ext uri="{A12FA001-AC4F-418D-AE19-62706E023703}">
                        <ahyp:hlinkClr xmlns:ahyp="http://schemas.microsoft.com/office/drawing/2018/hyperlinkcolor" val="tx"/>
                      </a:ext>
                    </a:extLst>
                  </a:hlinkClick>
                </a:rPr>
                <a:t> Deli is unlocking business value and connecting to customers with 2D</a:t>
              </a:r>
              <a:r>
                <a:rPr kumimoji="0" lang="en-US" sz="700" b="0" i="0" u="sng" strike="noStrike" kern="1200" cap="none" spc="0" normalizeH="0" baseline="0" noProof="0" dirty="0">
                  <a:ln>
                    <a:noFill/>
                  </a:ln>
                  <a:solidFill>
                    <a:schemeClr val="bg1"/>
                  </a:solidFill>
                  <a:effectLst/>
                  <a:uLnTx/>
                  <a:uFillTx/>
                  <a:latin typeface="Verdana"/>
                  <a:ea typeface="ＭＳ Ｐゴシック" charset="0"/>
                </a:rPr>
                <a:t>.</a:t>
              </a:r>
              <a:endParaRPr kumimoji="0" lang="en-US" sz="700" b="0" i="1" u="none" strike="noStrike" kern="1200" cap="none" spc="0" normalizeH="0" baseline="0" noProof="0" dirty="0">
                <a:ln>
                  <a:noFill/>
                </a:ln>
                <a:solidFill>
                  <a:schemeClr val="bg1"/>
                </a:solidFill>
                <a:effectLst/>
                <a:uLnTx/>
                <a:uFillTx/>
                <a:latin typeface="Verdana"/>
                <a:ea typeface="ＭＳ Ｐゴシック" charset="0"/>
              </a:endParaRPr>
            </a:p>
          </p:txBody>
        </p:sp>
        <p:pic>
          <p:nvPicPr>
            <p:cNvPr id="16" name="Picture 15" descr="A red sign with white text&#10;&#10;Description automatically generated">
              <a:extLst>
                <a:ext uri="{FF2B5EF4-FFF2-40B4-BE49-F238E27FC236}">
                  <a16:creationId xmlns:a16="http://schemas.microsoft.com/office/drawing/2014/main" id="{2BD1BEE3-AD30-DC15-6476-A759439A459E}"/>
                </a:ext>
              </a:extLst>
            </p:cNvPr>
            <p:cNvPicPr>
              <a:picLocks noChangeAspect="1"/>
            </p:cNvPicPr>
            <p:nvPr/>
          </p:nvPicPr>
          <p:blipFill rotWithShape="1">
            <a:blip r:embed="rId12">
              <a:extLst>
                <a:ext uri="{28A0092B-C50C-407E-A947-70E740481C1C}">
                  <a14:useLocalDpi xmlns:a14="http://schemas.microsoft.com/office/drawing/2010/main" val="0"/>
                </a:ext>
              </a:extLst>
            </a:blip>
            <a:srcRect b="19420"/>
            <a:stretch/>
          </p:blipFill>
          <p:spPr>
            <a:xfrm>
              <a:off x="5567633" y="1467757"/>
              <a:ext cx="948420" cy="405536"/>
            </a:xfrm>
            <a:prstGeom prst="rect">
              <a:avLst/>
            </a:prstGeom>
          </p:spPr>
        </p:pic>
      </p:grpSp>
      <p:grpSp>
        <p:nvGrpSpPr>
          <p:cNvPr id="48" name="Group 47">
            <a:extLst>
              <a:ext uri="{FF2B5EF4-FFF2-40B4-BE49-F238E27FC236}">
                <a16:creationId xmlns:a16="http://schemas.microsoft.com/office/drawing/2014/main" id="{5756D42A-3072-1932-140E-AA4F00D657E6}"/>
              </a:ext>
            </a:extLst>
          </p:cNvPr>
          <p:cNvGrpSpPr/>
          <p:nvPr/>
        </p:nvGrpSpPr>
        <p:grpSpPr>
          <a:xfrm>
            <a:off x="5470238" y="2313175"/>
            <a:ext cx="3494785" cy="1022470"/>
            <a:chOff x="5470238" y="2313175"/>
            <a:chExt cx="3494785" cy="1022470"/>
          </a:xfrm>
        </p:grpSpPr>
        <p:sp>
          <p:nvSpPr>
            <p:cNvPr id="23" name="Content Placeholder 2">
              <a:extLst>
                <a:ext uri="{FF2B5EF4-FFF2-40B4-BE49-F238E27FC236}">
                  <a16:creationId xmlns:a16="http://schemas.microsoft.com/office/drawing/2014/main" id="{C608BDFB-864B-FBE5-DDE4-BB8BADFD8B20}"/>
                </a:ext>
              </a:extLst>
            </p:cNvPr>
            <p:cNvSpPr txBox="1">
              <a:spLocks/>
            </p:cNvSpPr>
            <p:nvPr/>
          </p:nvSpPr>
          <p:spPr>
            <a:xfrm>
              <a:off x="5470238" y="2313175"/>
              <a:ext cx="1143211" cy="1022470"/>
            </a:xfrm>
            <a:prstGeom prst="rect">
              <a:avLst/>
            </a:prstGeom>
            <a:solidFill>
              <a:srgbClr val="71B790"/>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308568" lvl="4" indent="0" algn="r">
                <a:buClr>
                  <a:srgbClr val="F26334"/>
                </a:buClr>
                <a:buNone/>
                <a:defRPr/>
              </a:pPr>
              <a:endParaRPr kumimoji="0" lang="en-US" sz="700" b="0" i="1"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24" name="Content Placeholder 2">
              <a:extLst>
                <a:ext uri="{FF2B5EF4-FFF2-40B4-BE49-F238E27FC236}">
                  <a16:creationId xmlns:a16="http://schemas.microsoft.com/office/drawing/2014/main" id="{B9438A89-0562-C3A5-2A07-84041AD5A95F}"/>
                </a:ext>
              </a:extLst>
            </p:cNvPr>
            <p:cNvSpPr txBox="1">
              <a:spLocks/>
            </p:cNvSpPr>
            <p:nvPr/>
          </p:nvSpPr>
          <p:spPr>
            <a:xfrm>
              <a:off x="6613449" y="2313175"/>
              <a:ext cx="2351574" cy="1022470"/>
            </a:xfrm>
            <a:prstGeom prst="rect">
              <a:avLst/>
            </a:prstGeom>
            <a:solidFill>
              <a:srgbClr val="71B790">
                <a:alpha val="72941"/>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buClr>
                  <a:srgbClr val="F26334"/>
                </a:buClr>
                <a:buNone/>
                <a:defRPr/>
              </a:pPr>
              <a:r>
                <a:rPr kumimoji="0" lang="en-US" sz="700" b="0" i="1" u="none" strike="noStrike" kern="1200" cap="none" spc="0" normalizeH="0" baseline="0" noProof="0" dirty="0">
                  <a:ln>
                    <a:noFill/>
                  </a:ln>
                  <a:solidFill>
                    <a:schemeClr val="bg1"/>
                  </a:solidFill>
                  <a:effectLst/>
                  <a:uLnTx/>
                  <a:uFillTx/>
                  <a:latin typeface="Verdana"/>
                  <a:ea typeface="ＭＳ Ｐゴシック" charset="0"/>
                </a:rPr>
                <a:t>“Woolworths can reduce food waste by up to 40% and improve productivity by up to 21% for articles that have fully transitioned to 2D barcodes”</a:t>
              </a:r>
            </a:p>
            <a:p>
              <a:pPr marL="98998" indent="0">
                <a:buClr>
                  <a:srgbClr val="F26334"/>
                </a:buClr>
                <a:buNone/>
                <a:defRPr/>
              </a:pPr>
              <a:r>
                <a:rPr kumimoji="0" lang="en-US" sz="700" b="0" i="0" u="sng" strike="noStrike" kern="1200" cap="none" spc="0" normalizeH="0" baseline="0" noProof="0" dirty="0">
                  <a:ln>
                    <a:noFill/>
                  </a:ln>
                  <a:solidFill>
                    <a:schemeClr val="bg1"/>
                  </a:solidFill>
                  <a:effectLst/>
                  <a:uLnTx/>
                  <a:uFillTx/>
                  <a:latin typeface="Verdana"/>
                  <a:ea typeface="ＭＳ Ｐゴシック" charset="0"/>
                  <a:hlinkClick r:id="rId13">
                    <a:extLst>
                      <a:ext uri="{A12FA001-AC4F-418D-AE19-62706E023703}">
                        <ahyp:hlinkClr xmlns:ahyp="http://schemas.microsoft.com/office/drawing/2018/hyperlinkcolor" val="tx"/>
                      </a:ext>
                    </a:extLst>
                  </a:hlinkClick>
                </a:rPr>
                <a:t>Learn more about </a:t>
              </a:r>
              <a:r>
                <a:rPr kumimoji="0" lang="en-US" sz="700" b="0" i="0" u="sng" strike="noStrike" kern="1200" cap="none" spc="0" normalizeH="0" baseline="0" noProof="0" dirty="0">
                  <a:ln>
                    <a:noFill/>
                  </a:ln>
                  <a:solidFill>
                    <a:schemeClr val="bg1"/>
                  </a:solidFill>
                  <a:effectLst/>
                  <a:uLnTx/>
                  <a:uFillTx/>
                  <a:latin typeface="Verdana"/>
                  <a:ea typeface="ＭＳ Ｐゴシック" charset="0"/>
                </a:rPr>
                <a:t>the multiple benefits Woolworths Australia is </a:t>
              </a:r>
              <a:r>
                <a:rPr kumimoji="0" lang="en-US" sz="700" b="0" i="0" u="sng" strike="noStrike" kern="1200" cap="none" spc="0" normalizeH="0" baseline="0" noProof="0" dirty="0" err="1">
                  <a:ln>
                    <a:noFill/>
                  </a:ln>
                  <a:solidFill>
                    <a:schemeClr val="bg1"/>
                  </a:solidFill>
                  <a:effectLst/>
                  <a:uLnTx/>
                  <a:uFillTx/>
                  <a:latin typeface="Verdana"/>
                  <a:ea typeface="ＭＳ Ｐゴシック" charset="0"/>
                </a:rPr>
                <a:t>realising</a:t>
              </a:r>
              <a:r>
                <a:rPr kumimoji="0" lang="en-US" sz="700" b="0" i="0" u="sng" strike="noStrike" kern="1200" cap="none" spc="0" normalizeH="0" baseline="0" noProof="0" dirty="0">
                  <a:ln>
                    <a:noFill/>
                  </a:ln>
                  <a:solidFill>
                    <a:schemeClr val="bg1"/>
                  </a:solidFill>
                  <a:effectLst/>
                  <a:uLnTx/>
                  <a:uFillTx/>
                  <a:latin typeface="Verdana"/>
                  <a:ea typeface="ＭＳ Ｐゴシック" charset="0"/>
                </a:rPr>
                <a:t> from 2D barcodes.</a:t>
              </a:r>
              <a:endParaRPr kumimoji="0" lang="en-US" sz="700" b="0" i="1" u="none" strike="noStrike" kern="1200" cap="none" spc="0" normalizeH="0" baseline="0" noProof="0" dirty="0">
                <a:ln>
                  <a:noFill/>
                </a:ln>
                <a:solidFill>
                  <a:schemeClr val="bg1"/>
                </a:solidFill>
                <a:effectLst/>
                <a:uLnTx/>
                <a:uFillTx/>
                <a:latin typeface="Verdana"/>
                <a:ea typeface="ＭＳ Ｐゴシック" charset="0"/>
              </a:endParaRPr>
            </a:p>
          </p:txBody>
        </p:sp>
        <p:pic>
          <p:nvPicPr>
            <p:cNvPr id="1026" name="Picture 2" descr="woolworths-logo – Glenrose Village">
              <a:extLst>
                <a:ext uri="{FF2B5EF4-FFF2-40B4-BE49-F238E27FC236}">
                  <a16:creationId xmlns:a16="http://schemas.microsoft.com/office/drawing/2014/main" id="{C37CDCAA-F7A9-8B97-9203-EE7FB4C49A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81534" y="2544390"/>
              <a:ext cx="720619" cy="56004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Content Placeholder 2">
            <a:extLst>
              <a:ext uri="{FF2B5EF4-FFF2-40B4-BE49-F238E27FC236}">
                <a16:creationId xmlns:a16="http://schemas.microsoft.com/office/drawing/2014/main" id="{C266F5B1-F08E-6D95-76BC-45E0979C0421}"/>
              </a:ext>
            </a:extLst>
          </p:cNvPr>
          <p:cNvSpPr txBox="1">
            <a:spLocks/>
          </p:cNvSpPr>
          <p:nvPr/>
        </p:nvSpPr>
        <p:spPr>
          <a:xfrm>
            <a:off x="5470238" y="3421939"/>
            <a:ext cx="1143211" cy="1022470"/>
          </a:xfrm>
          <a:prstGeom prst="rect">
            <a:avLst/>
          </a:prstGeom>
          <a:solidFill>
            <a:srgbClr val="005265"/>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308568" lvl="4" indent="0" algn="r">
              <a:buClr>
                <a:srgbClr val="F26334"/>
              </a:buClr>
              <a:buNone/>
              <a:defRPr/>
            </a:pPr>
            <a:endParaRPr kumimoji="0" lang="en-US" sz="700" b="0" i="1"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28" name="Content Placeholder 2">
            <a:extLst>
              <a:ext uri="{FF2B5EF4-FFF2-40B4-BE49-F238E27FC236}">
                <a16:creationId xmlns:a16="http://schemas.microsoft.com/office/drawing/2014/main" id="{F231E719-FFDD-1442-00E1-B41EF9401715}"/>
              </a:ext>
            </a:extLst>
          </p:cNvPr>
          <p:cNvSpPr txBox="1">
            <a:spLocks/>
          </p:cNvSpPr>
          <p:nvPr/>
        </p:nvSpPr>
        <p:spPr>
          <a:xfrm>
            <a:off x="6613449" y="3421939"/>
            <a:ext cx="2351574" cy="1022470"/>
          </a:xfrm>
          <a:prstGeom prst="rect">
            <a:avLst/>
          </a:prstGeom>
          <a:solidFill>
            <a:srgbClr val="005265">
              <a:alpha val="72941"/>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buClr>
                <a:srgbClr val="F26334"/>
              </a:buClr>
              <a:buNone/>
              <a:defRPr/>
            </a:pPr>
            <a:r>
              <a:rPr kumimoji="0" lang="en-US" sz="700" b="0" i="1" u="none" strike="noStrike" kern="1200" cap="none" spc="0" normalizeH="0" baseline="0" noProof="0" dirty="0">
                <a:ln>
                  <a:noFill/>
                </a:ln>
                <a:solidFill>
                  <a:schemeClr val="bg1"/>
                </a:solidFill>
                <a:effectLst/>
                <a:uLnTx/>
                <a:uFillTx/>
                <a:latin typeface="Verdana"/>
                <a:ea typeface="ＭＳ Ｐゴシック" charset="0"/>
              </a:rPr>
              <a:t>“We are saving time, simplifying operations in stores, making our stock management processes more efficient”</a:t>
            </a:r>
            <a:br>
              <a:rPr kumimoji="0" lang="en-US" sz="700" b="0" i="1" u="none" strike="noStrike" kern="1200" cap="none" spc="0" normalizeH="0" baseline="0" noProof="0">
                <a:ln>
                  <a:noFill/>
                </a:ln>
                <a:solidFill>
                  <a:schemeClr val="bg1"/>
                </a:solidFill>
                <a:effectLst/>
                <a:uLnTx/>
                <a:uFillTx/>
                <a:latin typeface="Verdana"/>
                <a:ea typeface="ＭＳ Ｐゴシック" charset="0"/>
              </a:rPr>
            </a:br>
            <a:endParaRPr kumimoji="0" lang="en-US" sz="700" b="0" i="1" u="none" strike="noStrike" kern="1200" cap="none" spc="0" normalizeH="0" baseline="0" noProof="0" dirty="0">
              <a:ln>
                <a:noFill/>
              </a:ln>
              <a:solidFill>
                <a:schemeClr val="bg1"/>
              </a:solidFill>
              <a:effectLst/>
              <a:uLnTx/>
              <a:uFillTx/>
              <a:latin typeface="Verdana"/>
              <a:ea typeface="ＭＳ Ｐゴシック" charset="0"/>
            </a:endParaRPr>
          </a:p>
          <a:p>
            <a:pPr marL="98998" indent="0">
              <a:buClr>
                <a:srgbClr val="F26334"/>
              </a:buClr>
              <a:buNone/>
              <a:defRPr/>
            </a:pPr>
            <a:r>
              <a:rPr kumimoji="0" lang="en-US" sz="700" b="0" i="0" u="sng" strike="noStrike" kern="1200" cap="none" spc="0" normalizeH="0" baseline="0" noProof="0" dirty="0">
                <a:ln>
                  <a:noFill/>
                </a:ln>
                <a:solidFill>
                  <a:schemeClr val="bg1"/>
                </a:solidFill>
                <a:effectLst/>
                <a:uLnTx/>
                <a:uFillTx/>
                <a:latin typeface="Verdana"/>
                <a:ea typeface="ＭＳ Ｐゴシック" charset="0"/>
                <a:hlinkClick r:id="rId15">
                  <a:extLst>
                    <a:ext uri="{A12FA001-AC4F-418D-AE19-62706E023703}">
                      <ahyp:hlinkClr xmlns:ahyp="http://schemas.microsoft.com/office/drawing/2018/hyperlinkcolor" val="tx"/>
                    </a:ext>
                  </a:extLst>
                </a:hlinkClick>
              </a:rPr>
              <a:t>Learn more about how 2D barcodes are providing consumers in Thailand a better experience at their local 7-Eleven.</a:t>
            </a:r>
            <a:endParaRPr kumimoji="0" lang="en-US" sz="700" b="0" i="1" u="none" strike="noStrike" kern="1200" cap="none" spc="0" normalizeH="0" baseline="0" noProof="0" dirty="0">
              <a:ln>
                <a:noFill/>
              </a:ln>
              <a:solidFill>
                <a:schemeClr val="bg1"/>
              </a:solidFill>
              <a:effectLst/>
              <a:uLnTx/>
              <a:uFillTx/>
              <a:latin typeface="Verdana"/>
              <a:ea typeface="ＭＳ Ｐゴシック" charset="0"/>
            </a:endParaRPr>
          </a:p>
        </p:txBody>
      </p:sp>
      <p:pic>
        <p:nvPicPr>
          <p:cNvPr id="49" name="Picture 48" descr="A logo of a restaurant&#10;&#10;Description automatically generated">
            <a:extLst>
              <a:ext uri="{FF2B5EF4-FFF2-40B4-BE49-F238E27FC236}">
                <a16:creationId xmlns:a16="http://schemas.microsoft.com/office/drawing/2014/main" id="{652A8395-2A9E-5401-DA5D-A4FC631C282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28796" y="3716673"/>
            <a:ext cx="426095" cy="433003"/>
          </a:xfrm>
          <a:prstGeom prst="rect">
            <a:avLst/>
          </a:prstGeom>
        </p:spPr>
      </p:pic>
    </p:spTree>
    <p:extLst>
      <p:ext uri="{BB962C8B-B14F-4D97-AF65-F5344CB8AC3E}">
        <p14:creationId xmlns:p14="http://schemas.microsoft.com/office/powerpoint/2010/main" val="2962363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756810"/>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Reporting 2D pilots and sharing learnings</a:t>
            </a:r>
          </a:p>
          <a:p>
            <a:pPr marL="541338" indent="-92075"/>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a:t>
            </a:r>
            <a:r>
              <a:rPr lang="en-US" sz="900" dirty="0">
                <a:solidFill>
                  <a:srgbClr val="002C6C"/>
                </a:solidFill>
                <a:latin typeface="Verdana Pro" panose="020B0604030504040204" pitchFamily="34" charset="0"/>
                <a:cs typeface="Verdana Pro Semibold" panose="020F0502020204030204" pitchFamily="34" charset="0"/>
              </a:rPr>
              <a:t> Check the </a:t>
            </a:r>
            <a:r>
              <a:rPr lang="en-US" sz="900" dirty="0">
                <a:solidFill>
                  <a:srgbClr val="002C6C"/>
                </a:solidFill>
                <a:latin typeface="Verdana Pro" panose="020B0604030504040204" pitchFamily="34" charset="0"/>
                <a:cs typeface="Verdana Pro Semibold" panose="020F0502020204030204" pitchFamily="34" charset="0"/>
                <a:hlinkClick r:id="rId3"/>
              </a:rPr>
              <a:t>2D Pilot Toolkit – storytelling template</a:t>
            </a:r>
            <a:r>
              <a:rPr lang="en-US" sz="900" dirty="0">
                <a:solidFill>
                  <a:srgbClr val="002C6C"/>
                </a:solidFill>
                <a:latin typeface="Verdana Pro" panose="020B0604030504040204" pitchFamily="34" charset="0"/>
                <a:cs typeface="Verdana Pro Semibold" panose="020F0502020204030204" pitchFamily="34" charset="0"/>
              </a:rPr>
              <a:t> for all necessary details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There are also other options to share your story through webinars, </a:t>
            </a:r>
            <a:r>
              <a:rPr lang="en-US" sz="900" b="1" dirty="0">
                <a:solidFill>
                  <a:srgbClr val="002C6C"/>
                </a:solidFill>
                <a:latin typeface="Verdana Pro" panose="020B0604030504040204" pitchFamily="34" charset="0"/>
                <a:cs typeface="Verdana Pro Semibold" panose="020F0502020204030204" pitchFamily="34" charset="0"/>
                <a:hlinkClick r:id="rId4"/>
              </a:rPr>
              <a:t>engaging with your local MO</a:t>
            </a:r>
            <a:r>
              <a:rPr lang="en-US" sz="900" b="1" dirty="0">
                <a:solidFill>
                  <a:srgbClr val="002C6C"/>
                </a:solidFill>
                <a:latin typeface="Verdana Pro" panose="020B0604030504040204" pitchFamily="34" charset="0"/>
                <a:cs typeface="Verdana Pro Semibold" panose="020F0502020204030204" pitchFamily="34" charset="0"/>
              </a:rPr>
              <a:t>, videos etc.</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40</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7</a:t>
            </a:r>
            <a:r>
              <a:rPr lang="en-US" sz="1400" dirty="0">
                <a:solidFill>
                  <a:srgbClr val="002C6C"/>
                </a:solidFill>
                <a:latin typeface="Verdana Pro" panose="020B0704030504040204" pitchFamily="34" charset="0"/>
              </a:rPr>
              <a:t> – Unlock future potential</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7.1</a:t>
            </a:r>
            <a:r>
              <a:rPr lang="en-US" sz="1400" dirty="0">
                <a:solidFill>
                  <a:srgbClr val="002C6C"/>
                </a:solidFill>
                <a:latin typeface="Verdana Pro" panose="020B0704030504040204" pitchFamily="34" charset="0"/>
              </a:rPr>
              <a:t> – Share your 2D story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Share your success story to motivate others and drive wider adoption of 2D barcodes.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6744"/>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pic>
        <p:nvPicPr>
          <p:cNvPr id="12" name="Picture 8">
            <a:hlinkClick r:id="" action="ppaction://hlinkshowjump?jump=nextslide"/>
            <a:extLst>
              <a:ext uri="{FF2B5EF4-FFF2-40B4-BE49-F238E27FC236}">
                <a16:creationId xmlns:a16="http://schemas.microsoft.com/office/drawing/2014/main" id="{B19ACCB4-C274-A7CB-AF77-918B86F5C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FBBA6F0A-D0EF-BD11-816E-2FE6FA6522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7992616" y="236054"/>
            <a:ext cx="375396" cy="375396"/>
          </a:xfrm>
          <a:prstGeom prst="rect">
            <a:avLst/>
          </a:prstGeom>
          <a:noFill/>
          <a:ln>
            <a:noFill/>
          </a:ln>
        </p:spPr>
      </p:pic>
      <p:pic>
        <p:nvPicPr>
          <p:cNvPr id="14" name="Graphic 13">
            <a:hlinkClick r:id="rId9" action="ppaction://hlinksldjump"/>
            <a:extLst>
              <a:ext uri="{FF2B5EF4-FFF2-40B4-BE49-F238E27FC236}">
                <a16:creationId xmlns:a16="http://schemas.microsoft.com/office/drawing/2014/main" id="{403037C7-787E-F6FD-131C-6881092424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57C2CD51-8B92-CEC9-35E8-FD712E364E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2428863"/>
            <a:ext cx="399600" cy="399600"/>
          </a:xfrm>
          <a:prstGeom prst="rect">
            <a:avLst/>
          </a:prstGeom>
        </p:spPr>
      </p:pic>
      <p:pic>
        <p:nvPicPr>
          <p:cNvPr id="15" name="Graphic 14">
            <a:extLst>
              <a:ext uri="{FF2B5EF4-FFF2-40B4-BE49-F238E27FC236}">
                <a16:creationId xmlns:a16="http://schemas.microsoft.com/office/drawing/2014/main" id="{DB2CFD03-6EBC-BA86-FC6F-07E83805A0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842965"/>
            <a:ext cx="399600" cy="399600"/>
          </a:xfrm>
          <a:prstGeom prst="rect">
            <a:avLst/>
          </a:prstGeom>
        </p:spPr>
      </p:pic>
      <p:grpSp>
        <p:nvGrpSpPr>
          <p:cNvPr id="22" name="Group 21">
            <a:extLst>
              <a:ext uri="{FF2B5EF4-FFF2-40B4-BE49-F238E27FC236}">
                <a16:creationId xmlns:a16="http://schemas.microsoft.com/office/drawing/2014/main" id="{057A8B56-5DE0-4A42-3BC9-95CBFAE0B6A5}"/>
              </a:ext>
            </a:extLst>
          </p:cNvPr>
          <p:cNvGrpSpPr/>
          <p:nvPr/>
        </p:nvGrpSpPr>
        <p:grpSpPr>
          <a:xfrm>
            <a:off x="-1" y="819151"/>
            <a:ext cx="9144000" cy="414970"/>
            <a:chOff x="-1" y="819151"/>
            <a:chExt cx="9144000" cy="414970"/>
          </a:xfrm>
        </p:grpSpPr>
        <p:sp>
          <p:nvSpPr>
            <p:cNvPr id="27" name="Rectangle 26">
              <a:extLst>
                <a:ext uri="{FF2B5EF4-FFF2-40B4-BE49-F238E27FC236}">
                  <a16:creationId xmlns:a16="http://schemas.microsoft.com/office/drawing/2014/main" id="{71A5B0D6-FA39-1B90-6981-0B2C27029882}"/>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ounded Rectangle 27">
              <a:extLst>
                <a:ext uri="{FF2B5EF4-FFF2-40B4-BE49-F238E27FC236}">
                  <a16:creationId xmlns:a16="http://schemas.microsoft.com/office/drawing/2014/main" id="{6A36B68F-BBBA-7E21-D93F-315BD37A293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9" name="Rounded Rectangle 28">
              <a:extLst>
                <a:ext uri="{FF2B5EF4-FFF2-40B4-BE49-F238E27FC236}">
                  <a16:creationId xmlns:a16="http://schemas.microsoft.com/office/drawing/2014/main" id="{B4450B0A-239E-7773-C32C-D5EEEEDD28AA}"/>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0" name="Rounded Rectangle 29">
              <a:extLst>
                <a:ext uri="{FF2B5EF4-FFF2-40B4-BE49-F238E27FC236}">
                  <a16:creationId xmlns:a16="http://schemas.microsoft.com/office/drawing/2014/main" id="{11F462F4-3FB7-5939-9D1B-2792F2D8109A}"/>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31" name="Rounded Rectangle 30">
              <a:extLst>
                <a:ext uri="{FF2B5EF4-FFF2-40B4-BE49-F238E27FC236}">
                  <a16:creationId xmlns:a16="http://schemas.microsoft.com/office/drawing/2014/main" id="{242237D0-EBFF-CA38-E854-85ED71899186}"/>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32" name="Rounded Rectangle 31">
              <a:extLst>
                <a:ext uri="{FF2B5EF4-FFF2-40B4-BE49-F238E27FC236}">
                  <a16:creationId xmlns:a16="http://schemas.microsoft.com/office/drawing/2014/main" id="{9826C91B-D0A2-F9DD-D4FF-C2B6C4ABD55B}"/>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3" name="Rounded Rectangle 32">
              <a:extLst>
                <a:ext uri="{FF2B5EF4-FFF2-40B4-BE49-F238E27FC236}">
                  <a16:creationId xmlns:a16="http://schemas.microsoft.com/office/drawing/2014/main" id="{AF458A97-46D8-0856-3B5A-5AB0CD7417B8}"/>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22BCB9"/>
                  </a:solidFill>
                </a:rPr>
                <a:t>Unlock</a:t>
              </a:r>
              <a:r>
                <a:rPr lang="nl-NL" sz="600" b="1" dirty="0">
                  <a:solidFill>
                    <a:srgbClr val="22BCB9"/>
                  </a:solidFill>
                </a:rPr>
                <a:t> </a:t>
              </a:r>
              <a:r>
                <a:rPr lang="nl-NL" sz="600" b="1" dirty="0" err="1">
                  <a:solidFill>
                    <a:srgbClr val="22BCB9"/>
                  </a:solidFill>
                </a:rPr>
                <a:t>future</a:t>
              </a:r>
              <a:r>
                <a:rPr lang="nl-NL" sz="600" b="1" dirty="0">
                  <a:solidFill>
                    <a:srgbClr val="22BCB9"/>
                  </a:solidFill>
                </a:rPr>
                <a:t> </a:t>
              </a:r>
              <a:r>
                <a:rPr lang="nl-NL" sz="600" b="1" dirty="0" err="1">
                  <a:solidFill>
                    <a:srgbClr val="22BCB9"/>
                  </a:solidFill>
                </a:rPr>
                <a:t>potential</a:t>
              </a:r>
              <a:endParaRPr lang="nl-NL" sz="600" b="1" dirty="0">
                <a:solidFill>
                  <a:srgbClr val="22BCB9"/>
                </a:solidFill>
              </a:endParaRPr>
            </a:p>
          </p:txBody>
        </p:sp>
        <p:sp>
          <p:nvSpPr>
            <p:cNvPr id="34" name="Rounded Rectangle 21">
              <a:extLst>
                <a:ext uri="{FF2B5EF4-FFF2-40B4-BE49-F238E27FC236}">
                  <a16:creationId xmlns:a16="http://schemas.microsoft.com/office/drawing/2014/main" id="{943B49C8-7EA9-B4EB-61AE-31A6064F6B9B}"/>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5" name="Oval 34">
              <a:extLst>
                <a:ext uri="{FF2B5EF4-FFF2-40B4-BE49-F238E27FC236}">
                  <a16:creationId xmlns:a16="http://schemas.microsoft.com/office/drawing/2014/main" id="{E36C0D7B-DBAA-97CC-B5D7-C7710101EB4E}"/>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6" name="Oval 35">
              <a:extLst>
                <a:ext uri="{FF2B5EF4-FFF2-40B4-BE49-F238E27FC236}">
                  <a16:creationId xmlns:a16="http://schemas.microsoft.com/office/drawing/2014/main" id="{3246E378-5E0A-AAB9-D210-A271EB1CAAD4}"/>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7" name="Straight Connector 36">
              <a:extLst>
                <a:ext uri="{FF2B5EF4-FFF2-40B4-BE49-F238E27FC236}">
                  <a16:creationId xmlns:a16="http://schemas.microsoft.com/office/drawing/2014/main" id="{4FDDF0C4-1FB9-245C-8678-FF1038ACAFA8}"/>
                </a:ext>
              </a:extLst>
            </p:cNvPr>
            <p:cNvCxnSpPr>
              <a:cxnSpLocks/>
              <a:stCxn id="36"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F2D8E690-E9A6-F1AD-14DC-BC3E48AD3604}"/>
                </a:ext>
              </a:extLst>
            </p:cNvPr>
            <p:cNvGrpSpPr/>
            <p:nvPr/>
          </p:nvGrpSpPr>
          <p:grpSpPr>
            <a:xfrm>
              <a:off x="2376101" y="888920"/>
              <a:ext cx="617971" cy="275078"/>
              <a:chOff x="2141099" y="888920"/>
              <a:chExt cx="617971" cy="275078"/>
            </a:xfrm>
          </p:grpSpPr>
          <p:sp>
            <p:nvSpPr>
              <p:cNvPr id="53" name="Oval 52">
                <a:extLst>
                  <a:ext uri="{FF2B5EF4-FFF2-40B4-BE49-F238E27FC236}">
                    <a16:creationId xmlns:a16="http://schemas.microsoft.com/office/drawing/2014/main" id="{BB5164C9-1E8B-1383-CDB0-190D4B3C57A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4" name="Straight Connector 53">
                <a:extLst>
                  <a:ext uri="{FF2B5EF4-FFF2-40B4-BE49-F238E27FC236}">
                    <a16:creationId xmlns:a16="http://schemas.microsoft.com/office/drawing/2014/main" id="{B829598D-CF2E-1CB9-9019-C958FBC540A3}"/>
                  </a:ext>
                </a:extLst>
              </p:cNvPr>
              <p:cNvCxnSpPr>
                <a:cxnSpLocks/>
                <a:stCxn id="53"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5782CF41-EE94-A95C-4CB7-A16831E72ABC}"/>
                </a:ext>
              </a:extLst>
            </p:cNvPr>
            <p:cNvGrpSpPr/>
            <p:nvPr/>
          </p:nvGrpSpPr>
          <p:grpSpPr>
            <a:xfrm>
              <a:off x="7575617" y="888920"/>
              <a:ext cx="568441" cy="275078"/>
              <a:chOff x="3058394" y="888920"/>
              <a:chExt cx="568441" cy="275078"/>
            </a:xfrm>
          </p:grpSpPr>
          <p:sp>
            <p:nvSpPr>
              <p:cNvPr id="51" name="Oval 50">
                <a:extLst>
                  <a:ext uri="{FF2B5EF4-FFF2-40B4-BE49-F238E27FC236}">
                    <a16:creationId xmlns:a16="http://schemas.microsoft.com/office/drawing/2014/main" id="{179FABCF-2135-99BF-F8F9-2D1AAD0DEA1D}"/>
                  </a:ext>
                </a:extLst>
              </p:cNvPr>
              <p:cNvSpPr/>
              <p:nvPr/>
            </p:nvSpPr>
            <p:spPr>
              <a:xfrm>
                <a:off x="3351757"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52" name="Straight Connector 51">
                <a:extLst>
                  <a:ext uri="{FF2B5EF4-FFF2-40B4-BE49-F238E27FC236}">
                    <a16:creationId xmlns:a16="http://schemas.microsoft.com/office/drawing/2014/main" id="{F1E33489-FDB0-5C9B-8637-6210E2178894}"/>
                  </a:ext>
                </a:extLst>
              </p:cNvPr>
              <p:cNvCxnSpPr>
                <a:cxnSpLocks/>
                <a:stCxn id="51" idx="2"/>
              </p:cNvCxnSpPr>
              <p:nvPr/>
            </p:nvCxnSpPr>
            <p:spPr>
              <a:xfrm flipH="1">
                <a:off x="3058394" y="1026459"/>
                <a:ext cx="293363" cy="0"/>
              </a:xfrm>
              <a:prstGeom prst="line">
                <a:avLst/>
              </a:prstGeom>
              <a:noFill/>
              <a:ln w="12700">
                <a:solidFill>
                  <a:srgbClr val="22BCB9"/>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39861065-70CA-AAA2-652C-4AA2FF602DFF}"/>
                </a:ext>
              </a:extLst>
            </p:cNvPr>
            <p:cNvGrpSpPr/>
            <p:nvPr/>
          </p:nvGrpSpPr>
          <p:grpSpPr>
            <a:xfrm>
              <a:off x="6604284" y="888920"/>
              <a:ext cx="611720" cy="275078"/>
              <a:chOff x="2925596" y="888920"/>
              <a:chExt cx="611720" cy="275078"/>
            </a:xfrm>
          </p:grpSpPr>
          <p:sp>
            <p:nvSpPr>
              <p:cNvPr id="49" name="Oval 48">
                <a:extLst>
                  <a:ext uri="{FF2B5EF4-FFF2-40B4-BE49-F238E27FC236}">
                    <a16:creationId xmlns:a16="http://schemas.microsoft.com/office/drawing/2014/main" id="{6D299AEB-ED12-2557-8599-B260C548B6F1}"/>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0" name="Straight Connector 49">
                <a:extLst>
                  <a:ext uri="{FF2B5EF4-FFF2-40B4-BE49-F238E27FC236}">
                    <a16:creationId xmlns:a16="http://schemas.microsoft.com/office/drawing/2014/main" id="{CF90D2E9-A4A7-CC3A-ADF2-E9BAEAA9E45D}"/>
                  </a:ext>
                </a:extLst>
              </p:cNvPr>
              <p:cNvCxnSpPr>
                <a:cxnSpLocks/>
                <a:stCxn id="49"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FD17FC6D-F807-07BA-D11B-AFE82759D745}"/>
                </a:ext>
              </a:extLst>
            </p:cNvPr>
            <p:cNvGrpSpPr/>
            <p:nvPr/>
          </p:nvGrpSpPr>
          <p:grpSpPr>
            <a:xfrm>
              <a:off x="5251423" y="888920"/>
              <a:ext cx="558866" cy="275078"/>
              <a:chOff x="2849175" y="888920"/>
              <a:chExt cx="558866" cy="275078"/>
            </a:xfrm>
          </p:grpSpPr>
          <p:sp>
            <p:nvSpPr>
              <p:cNvPr id="47" name="Oval 46">
                <a:extLst>
                  <a:ext uri="{FF2B5EF4-FFF2-40B4-BE49-F238E27FC236}">
                    <a16:creationId xmlns:a16="http://schemas.microsoft.com/office/drawing/2014/main" id="{607D2960-29A8-DD32-6664-5CE0BF555E5E}"/>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8" name="Straight Connector 47">
                <a:extLst>
                  <a:ext uri="{FF2B5EF4-FFF2-40B4-BE49-F238E27FC236}">
                    <a16:creationId xmlns:a16="http://schemas.microsoft.com/office/drawing/2014/main" id="{47106B7B-624B-5B2F-66CB-90CC99D41BC6}"/>
                  </a:ext>
                </a:extLst>
              </p:cNvPr>
              <p:cNvCxnSpPr>
                <a:cxnSpLocks/>
                <a:stCxn id="47"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76DFEC61-8056-61DC-E564-210EBA8FDE00}"/>
                </a:ext>
              </a:extLst>
            </p:cNvPr>
            <p:cNvGrpSpPr/>
            <p:nvPr/>
          </p:nvGrpSpPr>
          <p:grpSpPr>
            <a:xfrm>
              <a:off x="3672348" y="888920"/>
              <a:ext cx="555694" cy="275078"/>
              <a:chOff x="2203376" y="888920"/>
              <a:chExt cx="555694" cy="275078"/>
            </a:xfrm>
          </p:grpSpPr>
          <p:sp>
            <p:nvSpPr>
              <p:cNvPr id="45" name="Oval 44">
                <a:extLst>
                  <a:ext uri="{FF2B5EF4-FFF2-40B4-BE49-F238E27FC236}">
                    <a16:creationId xmlns:a16="http://schemas.microsoft.com/office/drawing/2014/main" id="{F8D233A8-107D-6C12-4AC5-F72BAA99EDD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6" name="Straight Connector 45">
                <a:extLst>
                  <a:ext uri="{FF2B5EF4-FFF2-40B4-BE49-F238E27FC236}">
                    <a16:creationId xmlns:a16="http://schemas.microsoft.com/office/drawing/2014/main" id="{E6E289EB-669E-C45D-1F91-D1401A46C467}"/>
                  </a:ext>
                </a:extLst>
              </p:cNvPr>
              <p:cNvCxnSpPr>
                <a:cxnSpLocks/>
                <a:stCxn id="45"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158292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9BAD2645-0D71-A759-0AA3-972F44502A08}"/>
              </a:ext>
            </a:extLst>
          </p:cNvPr>
          <p:cNvGrpSpPr/>
          <p:nvPr/>
        </p:nvGrpSpPr>
        <p:grpSpPr>
          <a:xfrm>
            <a:off x="451920" y="4019827"/>
            <a:ext cx="8235693" cy="498942"/>
            <a:chOff x="451920" y="3667722"/>
            <a:chExt cx="8235693" cy="498942"/>
          </a:xfrm>
        </p:grpSpPr>
        <p:sp>
          <p:nvSpPr>
            <p:cNvPr id="16" name="Rectangle 15">
              <a:hlinkClick r:id="rId3" action="ppaction://hlinksldjump"/>
              <a:extLst>
                <a:ext uri="{FF2B5EF4-FFF2-40B4-BE49-F238E27FC236}">
                  <a16:creationId xmlns:a16="http://schemas.microsoft.com/office/drawing/2014/main" id="{FA27A586-5158-75D1-FE12-1CEA16200AE7}"/>
                </a:ext>
              </a:extLst>
            </p:cNvPr>
            <p:cNvSpPr/>
            <p:nvPr/>
          </p:nvSpPr>
          <p:spPr>
            <a:xfrm>
              <a:off x="451920" y="3667722"/>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7">
              <a:extLst>
                <a:ext uri="{FF2B5EF4-FFF2-40B4-BE49-F238E27FC236}">
                  <a16:creationId xmlns:a16="http://schemas.microsoft.com/office/drawing/2014/main" id="{4A22C8C3-170A-7710-F2C5-17D7EEE5A735}"/>
                </a:ext>
              </a:extLst>
            </p:cNvPr>
            <p:cNvSpPr/>
            <p:nvPr/>
          </p:nvSpPr>
          <p:spPr>
            <a:xfrm>
              <a:off x="566995" y="3717254"/>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19" name="Group 18">
              <a:extLst>
                <a:ext uri="{FF2B5EF4-FFF2-40B4-BE49-F238E27FC236}">
                  <a16:creationId xmlns:a16="http://schemas.microsoft.com/office/drawing/2014/main" id="{1BAFCD7C-987C-E346-C686-82A8D34BCAEE}"/>
                </a:ext>
              </a:extLst>
            </p:cNvPr>
            <p:cNvGrpSpPr/>
            <p:nvPr/>
          </p:nvGrpSpPr>
          <p:grpSpPr>
            <a:xfrm rot="10800000">
              <a:off x="8086505" y="3740103"/>
              <a:ext cx="354183" cy="354183"/>
              <a:chOff x="9873352" y="6041644"/>
              <a:chExt cx="249100" cy="249100"/>
            </a:xfrm>
          </p:grpSpPr>
          <p:sp>
            <p:nvSpPr>
              <p:cNvPr id="20" name="Oval 19">
                <a:hlinkClick r:id="rId3" action="ppaction://hlinksldjump"/>
                <a:extLst>
                  <a:ext uri="{FF2B5EF4-FFF2-40B4-BE49-F238E27FC236}">
                    <a16:creationId xmlns:a16="http://schemas.microsoft.com/office/drawing/2014/main" id="{353A0DC5-E827-F037-BFEF-42814488AC0B}"/>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21" name="Group 20">
                <a:extLst>
                  <a:ext uri="{FF2B5EF4-FFF2-40B4-BE49-F238E27FC236}">
                    <a16:creationId xmlns:a16="http://schemas.microsoft.com/office/drawing/2014/main" id="{B9943D94-061B-BA3E-D3E3-5B74A4A0BE52}"/>
                  </a:ext>
                </a:extLst>
              </p:cNvPr>
              <p:cNvGrpSpPr/>
              <p:nvPr userDrawn="1"/>
            </p:nvGrpSpPr>
            <p:grpSpPr>
              <a:xfrm>
                <a:off x="9971776" y="6136088"/>
                <a:ext cx="41137" cy="66044"/>
                <a:chOff x="3345327" y="4804129"/>
                <a:chExt cx="74099" cy="118964"/>
              </a:xfrm>
            </p:grpSpPr>
            <p:cxnSp>
              <p:nvCxnSpPr>
                <p:cNvPr id="23" name="Straight Connector 22">
                  <a:hlinkClick r:id="rId3" action="ppaction://hlinksldjump"/>
                  <a:extLst>
                    <a:ext uri="{FF2B5EF4-FFF2-40B4-BE49-F238E27FC236}">
                      <a16:creationId xmlns:a16="http://schemas.microsoft.com/office/drawing/2014/main" id="{709B08BD-D897-17BC-9F20-9461F73FC2B7}"/>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hlinkClick r:id="rId3" action="ppaction://hlinksldjump"/>
                  <a:extLst>
                    <a:ext uri="{FF2B5EF4-FFF2-40B4-BE49-F238E27FC236}">
                      <a16:creationId xmlns:a16="http://schemas.microsoft.com/office/drawing/2014/main" id="{537180D9-5A3E-138D-FDAA-E22ED632B5F6}"/>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5" name="Text Placeholder 3">
              <a:extLst>
                <a:ext uri="{FF2B5EF4-FFF2-40B4-BE49-F238E27FC236}">
                  <a16:creationId xmlns:a16="http://schemas.microsoft.com/office/drawing/2014/main" id="{6A8C789E-2E6D-FCBD-AB24-6C9FCCB5C1FB}"/>
                </a:ext>
              </a:extLst>
            </p:cNvPr>
            <p:cNvSpPr txBox="1">
              <a:spLocks/>
            </p:cNvSpPr>
            <p:nvPr/>
          </p:nvSpPr>
          <p:spPr>
            <a:xfrm>
              <a:off x="566994" y="3736486"/>
              <a:ext cx="5582491"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a:solidFill>
                    <a:srgbClr val="002C6C"/>
                  </a:solidFill>
                  <a:latin typeface="Verdana Pro" panose="020B0704030504040204" pitchFamily="34" charset="0"/>
                </a:rPr>
                <a:t>I am a retailer looking </a:t>
              </a:r>
              <a:r>
                <a:rPr lang="en-US" sz="900">
                  <a:solidFill>
                    <a:srgbClr val="002C6C"/>
                  </a:solidFill>
                  <a:latin typeface="Verdana Pro" panose="020B0704030504040204" pitchFamily="34" charset="0"/>
                </a:rPr>
                <a:t>to </a:t>
              </a:r>
              <a:r>
                <a:rPr lang="en-US" sz="900" b="1">
                  <a:solidFill>
                    <a:srgbClr val="002C6C"/>
                  </a:solidFill>
                  <a:latin typeface="Verdana Pro" panose="020B0704030504040204" pitchFamily="34" charset="0"/>
                </a:rPr>
                <a:t>apply and encode a 2D barcode</a:t>
              </a:r>
              <a:r>
                <a:rPr lang="en-US" sz="900">
                  <a:solidFill>
                    <a:srgbClr val="002C6C"/>
                  </a:solidFill>
                  <a:latin typeface="Verdana Pro" panose="020B0704030504040204" pitchFamily="34" charset="0"/>
                </a:rPr>
                <a:t> </a:t>
              </a:r>
              <a:r>
                <a:rPr lang="en-US" sz="900" b="1">
                  <a:solidFill>
                    <a:srgbClr val="002C6C"/>
                  </a:solidFill>
                  <a:latin typeface="Verdana Pro" panose="020B0704030504040204" pitchFamily="34" charset="0"/>
                </a:rPr>
                <a:t>on</a:t>
              </a:r>
              <a:r>
                <a:rPr lang="en-US" sz="900">
                  <a:solidFill>
                    <a:srgbClr val="002C6C"/>
                  </a:solidFill>
                  <a:latin typeface="Verdana Pro" panose="020B0704030504040204" pitchFamily="34" charset="0"/>
                </a:rPr>
                <a:t> </a:t>
              </a:r>
              <a:r>
                <a:rPr lang="en-US" sz="900" b="1">
                  <a:solidFill>
                    <a:srgbClr val="002C6C"/>
                  </a:solidFill>
                  <a:latin typeface="Verdana Pro" panose="020B0704030504040204" pitchFamily="34" charset="0"/>
                </a:rPr>
                <a:t>white label/private label </a:t>
              </a:r>
              <a:r>
                <a:rPr lang="en-US" sz="900">
                  <a:solidFill>
                    <a:srgbClr val="002C6C"/>
                  </a:solidFill>
                  <a:latin typeface="Verdana Pro" panose="020B0704030504040204" pitchFamily="34" charset="0"/>
                </a:rPr>
                <a:t>products and scan these barcodes at POS</a:t>
              </a:r>
            </a:p>
          </p:txBody>
        </p:sp>
      </p:grpSp>
      <p:sp>
        <p:nvSpPr>
          <p:cNvPr id="41" name="TextBox 40">
            <a:extLst>
              <a:ext uri="{FF2B5EF4-FFF2-40B4-BE49-F238E27FC236}">
                <a16:creationId xmlns:a16="http://schemas.microsoft.com/office/drawing/2014/main" id="{C644CF2E-7BA4-B521-5462-88764CCE1C80}"/>
              </a:ext>
            </a:extLst>
          </p:cNvPr>
          <p:cNvSpPr txBox="1"/>
          <p:nvPr/>
        </p:nvSpPr>
        <p:spPr>
          <a:xfrm>
            <a:off x="444533" y="2403999"/>
            <a:ext cx="8249438" cy="549061"/>
          </a:xfrm>
          <a:prstGeom prst="rect">
            <a:avLst/>
          </a:prstGeom>
          <a:noFill/>
        </p:spPr>
        <p:txBody>
          <a:bodyPr wrap="square">
            <a:spAutoFit/>
          </a:bodyPr>
          <a:lstStyle/>
          <a:p>
            <a:pPr marL="465138" indent="-4651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Following other opportunities that 2D offers</a:t>
            </a:r>
            <a:br>
              <a:rPr lang="en-US" sz="900" b="1" dirty="0">
                <a:solidFill>
                  <a:srgbClr val="002C6C"/>
                </a:solidFill>
                <a:latin typeface="Verdana Pro" panose="020B0604030504040204" pitchFamily="34" charset="0"/>
                <a:cs typeface="Verdana Pro Semibold" panose="020F0502020204030204" pitchFamily="34" charset="0"/>
              </a:rPr>
            </a:b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Make a choice below or visit </a:t>
            </a:r>
            <a:r>
              <a:rPr lang="en-US" sz="900" dirty="0">
                <a:solidFill>
                  <a:srgbClr val="002C6C"/>
                </a:solidFill>
                <a:latin typeface="Verdana Pro" panose="020B0604030504040204" pitchFamily="34" charset="0"/>
                <a:cs typeface="Verdana Pro Semibold" panose="020F0502020204030204" pitchFamily="34" charset="0"/>
                <a:hlinkClick r:id="rId4"/>
              </a:rPr>
              <a:t>the 2D in Retail GS1 landing page </a:t>
            </a:r>
            <a:r>
              <a:rPr lang="en-US" sz="900" dirty="0">
                <a:solidFill>
                  <a:srgbClr val="002C6C"/>
                </a:solidFill>
                <a:latin typeface="Verdana Pro" panose="020B0604030504040204" pitchFamily="34" charset="0"/>
                <a:cs typeface="Verdana Pro Semibold" panose="020F0502020204030204" pitchFamily="34" charset="0"/>
              </a:rPr>
              <a:t>for all the necessary information.</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4755"/>
            <a:ext cx="9144000" cy="736261"/>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41</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7</a:t>
            </a:r>
            <a:r>
              <a:rPr lang="en-US" sz="1400" dirty="0">
                <a:solidFill>
                  <a:srgbClr val="002C6C"/>
                </a:solidFill>
                <a:latin typeface="Verdana Pro" panose="020B0704030504040204" pitchFamily="34" charset="0"/>
              </a:rPr>
              <a:t> – Unlock future potential</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7.2</a:t>
            </a:r>
            <a:r>
              <a:rPr lang="en-US" sz="1400" dirty="0">
                <a:solidFill>
                  <a:srgbClr val="002C6C"/>
                </a:solidFill>
                <a:latin typeface="Verdana Pro" panose="020B0704030504040204" pitchFamily="34" charset="0"/>
              </a:rPr>
              <a:t> – Determine additional value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8657"/>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rPr>
              <a:t>2D barcodes can enable many more use cases for the retailer, such as inventory management and dynamic price markdown, with high potential benefits. Begin exploring the different use cases and potential for your company.</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8657"/>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067095"/>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4052"/>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9546"/>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54" name="Group 53">
            <a:extLst>
              <a:ext uri="{FF2B5EF4-FFF2-40B4-BE49-F238E27FC236}">
                <a16:creationId xmlns:a16="http://schemas.microsoft.com/office/drawing/2014/main" id="{459547DF-52C5-C568-B636-B49E1C877E74}"/>
              </a:ext>
            </a:extLst>
          </p:cNvPr>
          <p:cNvGrpSpPr/>
          <p:nvPr/>
        </p:nvGrpSpPr>
        <p:grpSpPr>
          <a:xfrm>
            <a:off x="450028" y="2884502"/>
            <a:ext cx="8235693" cy="498942"/>
            <a:chOff x="450028" y="2579695"/>
            <a:chExt cx="8235693" cy="498942"/>
          </a:xfrm>
        </p:grpSpPr>
        <p:sp>
          <p:nvSpPr>
            <p:cNvPr id="7" name="Rectangle 6">
              <a:hlinkClick r:id="rId7" action="ppaction://hlinksldjump"/>
              <a:extLst>
                <a:ext uri="{FF2B5EF4-FFF2-40B4-BE49-F238E27FC236}">
                  <a16:creationId xmlns:a16="http://schemas.microsoft.com/office/drawing/2014/main" id="{F44D426C-1DE5-4141-DB9A-3C38D14AD337}"/>
                </a:ext>
              </a:extLst>
            </p:cNvPr>
            <p:cNvSpPr/>
            <p:nvPr/>
          </p:nvSpPr>
          <p:spPr>
            <a:xfrm>
              <a:off x="450028" y="2579695"/>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angle 33">
              <a:extLst>
                <a:ext uri="{FF2B5EF4-FFF2-40B4-BE49-F238E27FC236}">
                  <a16:creationId xmlns:a16="http://schemas.microsoft.com/office/drawing/2014/main" id="{35E49FD5-3B82-8635-BBCE-962D7780EAB1}"/>
                </a:ext>
              </a:extLst>
            </p:cNvPr>
            <p:cNvSpPr/>
            <p:nvPr/>
          </p:nvSpPr>
          <p:spPr>
            <a:xfrm>
              <a:off x="565103" y="2629227"/>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37" name="Group 36">
              <a:extLst>
                <a:ext uri="{FF2B5EF4-FFF2-40B4-BE49-F238E27FC236}">
                  <a16:creationId xmlns:a16="http://schemas.microsoft.com/office/drawing/2014/main" id="{53E96C37-7500-092B-E178-FFF0B09A505B}"/>
                </a:ext>
              </a:extLst>
            </p:cNvPr>
            <p:cNvGrpSpPr/>
            <p:nvPr/>
          </p:nvGrpSpPr>
          <p:grpSpPr>
            <a:xfrm rot="10800000">
              <a:off x="8084613" y="2652076"/>
              <a:ext cx="354183" cy="354183"/>
              <a:chOff x="9873352" y="6041644"/>
              <a:chExt cx="249100" cy="249100"/>
            </a:xfrm>
          </p:grpSpPr>
          <p:sp>
            <p:nvSpPr>
              <p:cNvPr id="38" name="Oval 37">
                <a:hlinkClick r:id="rId7" action="ppaction://hlinksldjump"/>
                <a:extLst>
                  <a:ext uri="{FF2B5EF4-FFF2-40B4-BE49-F238E27FC236}">
                    <a16:creationId xmlns:a16="http://schemas.microsoft.com/office/drawing/2014/main" id="{3A0AB1FF-C8AC-D591-4449-BD811D5DC725}"/>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39" name="Group 38">
                <a:extLst>
                  <a:ext uri="{FF2B5EF4-FFF2-40B4-BE49-F238E27FC236}">
                    <a16:creationId xmlns:a16="http://schemas.microsoft.com/office/drawing/2014/main" id="{66844794-D340-4DDF-F452-62350D34D994}"/>
                  </a:ext>
                </a:extLst>
              </p:cNvPr>
              <p:cNvGrpSpPr/>
              <p:nvPr userDrawn="1"/>
            </p:nvGrpSpPr>
            <p:grpSpPr>
              <a:xfrm>
                <a:off x="9971776" y="6136088"/>
                <a:ext cx="41137" cy="66044"/>
                <a:chOff x="3345327" y="4804129"/>
                <a:chExt cx="74099" cy="118964"/>
              </a:xfrm>
            </p:grpSpPr>
            <p:cxnSp>
              <p:nvCxnSpPr>
                <p:cNvPr id="42" name="Straight Connector 41">
                  <a:hlinkClick r:id="rId7" action="ppaction://hlinksldjump"/>
                  <a:extLst>
                    <a:ext uri="{FF2B5EF4-FFF2-40B4-BE49-F238E27FC236}">
                      <a16:creationId xmlns:a16="http://schemas.microsoft.com/office/drawing/2014/main" id="{3C87FD11-BECF-2B1A-1AC6-182404550A7B}"/>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hlinkClick r:id="rId7" action="ppaction://hlinksldjump"/>
                  <a:extLst>
                    <a:ext uri="{FF2B5EF4-FFF2-40B4-BE49-F238E27FC236}">
                      <a16:creationId xmlns:a16="http://schemas.microsoft.com/office/drawing/2014/main" id="{97C54AAB-484B-FBBE-2F77-524B50B41753}"/>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1" name="Text Placeholder 3">
              <a:extLst>
                <a:ext uri="{FF2B5EF4-FFF2-40B4-BE49-F238E27FC236}">
                  <a16:creationId xmlns:a16="http://schemas.microsoft.com/office/drawing/2014/main" id="{C264BCCF-AD4E-9B93-D24E-16228A094F2F}"/>
                </a:ext>
              </a:extLst>
            </p:cNvPr>
            <p:cNvSpPr txBox="1">
              <a:spLocks/>
            </p:cNvSpPr>
            <p:nvPr/>
          </p:nvSpPr>
          <p:spPr>
            <a:xfrm>
              <a:off x="565102" y="2648459"/>
              <a:ext cx="5582491"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a:t>
              </a:r>
              <a:r>
                <a:rPr lang="en-US" sz="900" dirty="0">
                  <a:solidFill>
                    <a:srgbClr val="002C6C"/>
                  </a:solidFill>
                  <a:latin typeface="Verdana Pro" panose="020B0704030504040204" pitchFamily="34" charset="0"/>
                </a:rPr>
                <a:t>looking to </a:t>
              </a:r>
              <a:r>
                <a:rPr lang="en-US" sz="900" b="1" dirty="0">
                  <a:solidFill>
                    <a:srgbClr val="002C6C"/>
                  </a:solidFill>
                  <a:latin typeface="Verdana Pro" panose="020B0704030504040204" pitchFamily="34" charset="0"/>
                </a:rPr>
                <a:t>unlock the benefits of 2D barcodes </a:t>
              </a:r>
              <a:r>
                <a:rPr lang="en-US" sz="900" dirty="0">
                  <a:solidFill>
                    <a:srgbClr val="002C6C"/>
                  </a:solidFill>
                  <a:latin typeface="Verdana Pro" panose="020B0704030504040204" pitchFamily="34" charset="0"/>
                </a:rPr>
                <a:t>and </a:t>
              </a:r>
              <a:r>
                <a:rPr lang="en-US" sz="900" b="1" dirty="0">
                  <a:solidFill>
                    <a:srgbClr val="002C6C"/>
                  </a:solidFill>
                  <a:latin typeface="Verdana Pro" panose="020B0704030504040204" pitchFamily="34" charset="0"/>
                </a:rPr>
                <a:t>the data encoded </a:t>
              </a:r>
              <a:r>
                <a:rPr lang="en-US" sz="900" dirty="0">
                  <a:solidFill>
                    <a:srgbClr val="002C6C"/>
                  </a:solidFill>
                  <a:latin typeface="Verdana Pro" panose="020B0704030504040204" pitchFamily="34" charset="0"/>
                </a:rPr>
                <a:t>in my </a:t>
              </a:r>
              <a:r>
                <a:rPr lang="en-US" sz="900" b="1" dirty="0">
                  <a:solidFill>
                    <a:srgbClr val="002C6C"/>
                  </a:solidFill>
                  <a:latin typeface="Verdana Pro" panose="020B0704030504040204" pitchFamily="34" charset="0"/>
                </a:rPr>
                <a:t>processes and at POS</a:t>
              </a:r>
            </a:p>
          </p:txBody>
        </p:sp>
      </p:grpSp>
      <p:grpSp>
        <p:nvGrpSpPr>
          <p:cNvPr id="55" name="Group 54">
            <a:extLst>
              <a:ext uri="{FF2B5EF4-FFF2-40B4-BE49-F238E27FC236}">
                <a16:creationId xmlns:a16="http://schemas.microsoft.com/office/drawing/2014/main" id="{1242BC33-177F-0410-B019-FF067187CDCD}"/>
              </a:ext>
            </a:extLst>
          </p:cNvPr>
          <p:cNvGrpSpPr/>
          <p:nvPr/>
        </p:nvGrpSpPr>
        <p:grpSpPr>
          <a:xfrm>
            <a:off x="451994" y="3452165"/>
            <a:ext cx="8235693" cy="498942"/>
            <a:chOff x="451994" y="3211241"/>
            <a:chExt cx="8235693" cy="498942"/>
          </a:xfrm>
        </p:grpSpPr>
        <p:sp>
          <p:nvSpPr>
            <p:cNvPr id="33" name="Rectangle 32">
              <a:hlinkClick r:id="rId8" action="ppaction://hlinksldjump"/>
              <a:extLst>
                <a:ext uri="{FF2B5EF4-FFF2-40B4-BE49-F238E27FC236}">
                  <a16:creationId xmlns:a16="http://schemas.microsoft.com/office/drawing/2014/main" id="{AD04C6C3-0E3F-073C-7E36-3EBD57D9A7FD}"/>
                </a:ext>
              </a:extLst>
            </p:cNvPr>
            <p:cNvSpPr/>
            <p:nvPr/>
          </p:nvSpPr>
          <p:spPr>
            <a:xfrm>
              <a:off x="451994" y="3211241"/>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ectangle 35">
              <a:extLst>
                <a:ext uri="{FF2B5EF4-FFF2-40B4-BE49-F238E27FC236}">
                  <a16:creationId xmlns:a16="http://schemas.microsoft.com/office/drawing/2014/main" id="{38591E5E-4C99-776B-7F6C-7265874F92E4}"/>
                </a:ext>
              </a:extLst>
            </p:cNvPr>
            <p:cNvSpPr/>
            <p:nvPr/>
          </p:nvSpPr>
          <p:spPr>
            <a:xfrm>
              <a:off x="565103" y="3260773"/>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45" name="Group 44">
              <a:extLst>
                <a:ext uri="{FF2B5EF4-FFF2-40B4-BE49-F238E27FC236}">
                  <a16:creationId xmlns:a16="http://schemas.microsoft.com/office/drawing/2014/main" id="{131AC77A-12E3-A58D-1636-FC0E5AE7E3EC}"/>
                </a:ext>
              </a:extLst>
            </p:cNvPr>
            <p:cNvGrpSpPr/>
            <p:nvPr/>
          </p:nvGrpSpPr>
          <p:grpSpPr>
            <a:xfrm rot="10800000">
              <a:off x="8100594" y="3283622"/>
              <a:ext cx="354183" cy="354183"/>
              <a:chOff x="9873352" y="6041644"/>
              <a:chExt cx="249100" cy="249100"/>
            </a:xfrm>
          </p:grpSpPr>
          <p:sp>
            <p:nvSpPr>
              <p:cNvPr id="46" name="Oval 45">
                <a:hlinkClick r:id="rId8" action="ppaction://hlinksldjump"/>
                <a:extLst>
                  <a:ext uri="{FF2B5EF4-FFF2-40B4-BE49-F238E27FC236}">
                    <a16:creationId xmlns:a16="http://schemas.microsoft.com/office/drawing/2014/main" id="{28B4DC50-2D74-27F5-AA96-808D27DB476D}"/>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47" name="Group 46">
                <a:extLst>
                  <a:ext uri="{FF2B5EF4-FFF2-40B4-BE49-F238E27FC236}">
                    <a16:creationId xmlns:a16="http://schemas.microsoft.com/office/drawing/2014/main" id="{C294394D-1602-B65C-DD38-10BB3F69852C}"/>
                  </a:ext>
                </a:extLst>
              </p:cNvPr>
              <p:cNvGrpSpPr/>
              <p:nvPr userDrawn="1"/>
            </p:nvGrpSpPr>
            <p:grpSpPr>
              <a:xfrm>
                <a:off x="9971776" y="6136088"/>
                <a:ext cx="41137" cy="66044"/>
                <a:chOff x="3345327" y="4804129"/>
                <a:chExt cx="74099" cy="118964"/>
              </a:xfrm>
            </p:grpSpPr>
            <p:cxnSp>
              <p:nvCxnSpPr>
                <p:cNvPr id="48" name="Straight Connector 47">
                  <a:hlinkClick r:id="rId8" action="ppaction://hlinksldjump"/>
                  <a:extLst>
                    <a:ext uri="{FF2B5EF4-FFF2-40B4-BE49-F238E27FC236}">
                      <a16:creationId xmlns:a16="http://schemas.microsoft.com/office/drawing/2014/main" id="{680D5BE3-FAEB-9BF6-C706-155298401411}"/>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hlinkClick r:id="rId8" action="ppaction://hlinksldjump"/>
                  <a:extLst>
                    <a:ext uri="{FF2B5EF4-FFF2-40B4-BE49-F238E27FC236}">
                      <a16:creationId xmlns:a16="http://schemas.microsoft.com/office/drawing/2014/main" id="{A01E2B18-AF5A-2E11-38D4-BC51009BEA97}"/>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2" name="Text Placeholder 3">
              <a:extLst>
                <a:ext uri="{FF2B5EF4-FFF2-40B4-BE49-F238E27FC236}">
                  <a16:creationId xmlns:a16="http://schemas.microsoft.com/office/drawing/2014/main" id="{00D235EC-0C1B-F64D-1D1D-FE7ECBB66557}"/>
                </a:ext>
              </a:extLst>
            </p:cNvPr>
            <p:cNvSpPr txBox="1">
              <a:spLocks/>
            </p:cNvSpPr>
            <p:nvPr/>
          </p:nvSpPr>
          <p:spPr>
            <a:xfrm>
              <a:off x="565102" y="3280006"/>
              <a:ext cx="6218652"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a:solidFill>
                    <a:srgbClr val="002C6C"/>
                  </a:solidFill>
                  <a:latin typeface="Verdana Pro" panose="020B0704030504040204" pitchFamily="34" charset="0"/>
                </a:rPr>
                <a:t>I am a retailer looking </a:t>
              </a:r>
              <a:r>
                <a:rPr lang="en-US" sz="900">
                  <a:solidFill>
                    <a:srgbClr val="002C6C"/>
                  </a:solidFill>
                  <a:latin typeface="Verdana Pro" panose="020B0704030504040204" pitchFamily="34" charset="0"/>
                </a:rPr>
                <a:t>to </a:t>
              </a:r>
              <a:r>
                <a:rPr lang="en-US" sz="900" b="1">
                  <a:solidFill>
                    <a:srgbClr val="002C6C"/>
                  </a:solidFill>
                  <a:latin typeface="Verdana Pro" panose="020B0704030504040204" pitchFamily="34" charset="0"/>
                </a:rPr>
                <a:t>apply and encode a 2D barcode on</a:t>
              </a:r>
              <a:r>
                <a:rPr lang="en-US" sz="900">
                  <a:solidFill>
                    <a:srgbClr val="002C6C"/>
                  </a:solidFill>
                  <a:latin typeface="Verdana Pro" panose="020B0704030504040204" pitchFamily="34" charset="0"/>
                </a:rPr>
                <a:t> </a:t>
              </a:r>
              <a:r>
                <a:rPr lang="en-US" sz="900" b="1">
                  <a:solidFill>
                    <a:srgbClr val="002C6C"/>
                  </a:solidFill>
                  <a:latin typeface="Verdana Pro" panose="020B0704030504040204" pitchFamily="34" charset="0"/>
                </a:rPr>
                <a:t>in-store labelling </a:t>
              </a:r>
              <a:r>
                <a:rPr lang="en-US" sz="900">
                  <a:solidFill>
                    <a:srgbClr val="002C6C"/>
                  </a:solidFill>
                  <a:latin typeface="Verdana Pro" panose="020B0704030504040204" pitchFamily="34" charset="0"/>
                </a:rPr>
                <a:t>products and scan these barcodes at POS</a:t>
              </a:r>
            </a:p>
          </p:txBody>
        </p:sp>
      </p:grpSp>
      <p:pic>
        <p:nvPicPr>
          <p:cNvPr id="12" name="Picture 8">
            <a:hlinkClick r:id="" action="ppaction://hlinkshowjump?jump=nextslide"/>
            <a:extLst>
              <a:ext uri="{FF2B5EF4-FFF2-40B4-BE49-F238E27FC236}">
                <a16:creationId xmlns:a16="http://schemas.microsoft.com/office/drawing/2014/main" id="{9160FA5F-BD2D-0C67-0EA0-45A0B65011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46FFEF7C-99E9-B9D5-CBC9-6D75178CE0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4" name="Graphic 13">
            <a:hlinkClick r:id="rId11" action="ppaction://hlinksldjump"/>
            <a:extLst>
              <a:ext uri="{FF2B5EF4-FFF2-40B4-BE49-F238E27FC236}">
                <a16:creationId xmlns:a16="http://schemas.microsoft.com/office/drawing/2014/main" id="{A62FF23F-22C1-EE3A-6576-3F080B6AEF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5" name="Graphic 14">
            <a:extLst>
              <a:ext uri="{FF2B5EF4-FFF2-40B4-BE49-F238E27FC236}">
                <a16:creationId xmlns:a16="http://schemas.microsoft.com/office/drawing/2014/main" id="{ECD64056-AC87-E1DD-503E-8E819F6A29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360856"/>
            <a:ext cx="399600" cy="399600"/>
          </a:xfrm>
          <a:prstGeom prst="rect">
            <a:avLst/>
          </a:prstGeom>
        </p:spPr>
      </p:pic>
      <p:grpSp>
        <p:nvGrpSpPr>
          <p:cNvPr id="27" name="Group 26">
            <a:extLst>
              <a:ext uri="{FF2B5EF4-FFF2-40B4-BE49-F238E27FC236}">
                <a16:creationId xmlns:a16="http://schemas.microsoft.com/office/drawing/2014/main" id="{0899A859-6B90-D57A-EACC-D05863FA265E}"/>
              </a:ext>
            </a:extLst>
          </p:cNvPr>
          <p:cNvGrpSpPr/>
          <p:nvPr/>
        </p:nvGrpSpPr>
        <p:grpSpPr>
          <a:xfrm>
            <a:off x="-1" y="819151"/>
            <a:ext cx="9144000" cy="414970"/>
            <a:chOff x="-1" y="819151"/>
            <a:chExt cx="9144000" cy="414970"/>
          </a:xfrm>
        </p:grpSpPr>
        <p:sp>
          <p:nvSpPr>
            <p:cNvPr id="28" name="Rectangle 27">
              <a:extLst>
                <a:ext uri="{FF2B5EF4-FFF2-40B4-BE49-F238E27FC236}">
                  <a16:creationId xmlns:a16="http://schemas.microsoft.com/office/drawing/2014/main" id="{7D45D5D7-EEA2-359C-2BFB-5177BE45820C}"/>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Rounded Rectangle 28">
              <a:extLst>
                <a:ext uri="{FF2B5EF4-FFF2-40B4-BE49-F238E27FC236}">
                  <a16:creationId xmlns:a16="http://schemas.microsoft.com/office/drawing/2014/main" id="{455C0F5A-987B-AB17-A690-E883ACE25C0A}"/>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0" name="Rounded Rectangle 29">
              <a:extLst>
                <a:ext uri="{FF2B5EF4-FFF2-40B4-BE49-F238E27FC236}">
                  <a16:creationId xmlns:a16="http://schemas.microsoft.com/office/drawing/2014/main" id="{F20A0BAB-9BAF-9E82-4D94-F6EC9CE69374}"/>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1" name="Rounded Rectangle 30">
              <a:extLst>
                <a:ext uri="{FF2B5EF4-FFF2-40B4-BE49-F238E27FC236}">
                  <a16:creationId xmlns:a16="http://schemas.microsoft.com/office/drawing/2014/main" id="{1EF9D078-0F6F-1EB1-745E-9D9EC3CFD0CE}"/>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32" name="Rounded Rectangle 31">
              <a:extLst>
                <a:ext uri="{FF2B5EF4-FFF2-40B4-BE49-F238E27FC236}">
                  <a16:creationId xmlns:a16="http://schemas.microsoft.com/office/drawing/2014/main" id="{B7A44603-1927-2B30-C18B-416D398728FE}"/>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43" name="Rounded Rectangle 42">
              <a:extLst>
                <a:ext uri="{FF2B5EF4-FFF2-40B4-BE49-F238E27FC236}">
                  <a16:creationId xmlns:a16="http://schemas.microsoft.com/office/drawing/2014/main" id="{ECECF06E-AA9E-19F6-C5A0-C017C9B3D5D2}"/>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63" name="Rounded Rectangle 62">
              <a:extLst>
                <a:ext uri="{FF2B5EF4-FFF2-40B4-BE49-F238E27FC236}">
                  <a16:creationId xmlns:a16="http://schemas.microsoft.com/office/drawing/2014/main" id="{5085FBDB-BE46-CC0D-3A75-8120D98BDA0F}"/>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22BCB9"/>
                  </a:solidFill>
                </a:rPr>
                <a:t>Unlock</a:t>
              </a:r>
              <a:r>
                <a:rPr lang="nl-NL" sz="600" b="1" dirty="0">
                  <a:solidFill>
                    <a:srgbClr val="22BCB9"/>
                  </a:solidFill>
                </a:rPr>
                <a:t> </a:t>
              </a:r>
              <a:r>
                <a:rPr lang="nl-NL" sz="600" b="1" dirty="0" err="1">
                  <a:solidFill>
                    <a:srgbClr val="22BCB9"/>
                  </a:solidFill>
                </a:rPr>
                <a:t>future</a:t>
              </a:r>
              <a:r>
                <a:rPr lang="nl-NL" sz="600" b="1" dirty="0">
                  <a:solidFill>
                    <a:srgbClr val="22BCB9"/>
                  </a:solidFill>
                </a:rPr>
                <a:t> </a:t>
              </a:r>
              <a:r>
                <a:rPr lang="nl-NL" sz="600" b="1" dirty="0" err="1">
                  <a:solidFill>
                    <a:srgbClr val="22BCB9"/>
                  </a:solidFill>
                </a:rPr>
                <a:t>potential</a:t>
              </a:r>
              <a:endParaRPr lang="nl-NL" sz="600" b="1" dirty="0">
                <a:solidFill>
                  <a:srgbClr val="22BCB9"/>
                </a:solidFill>
              </a:endParaRPr>
            </a:p>
          </p:txBody>
        </p:sp>
        <p:sp>
          <p:nvSpPr>
            <p:cNvPr id="66" name="Rounded Rectangle 21">
              <a:extLst>
                <a:ext uri="{FF2B5EF4-FFF2-40B4-BE49-F238E27FC236}">
                  <a16:creationId xmlns:a16="http://schemas.microsoft.com/office/drawing/2014/main" id="{19374957-47EC-0B04-95C9-6F2AAA323F26}"/>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70" name="Oval 69">
              <a:extLst>
                <a:ext uri="{FF2B5EF4-FFF2-40B4-BE49-F238E27FC236}">
                  <a16:creationId xmlns:a16="http://schemas.microsoft.com/office/drawing/2014/main" id="{64855F26-CFCB-F884-CAE8-B632963F7969}"/>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71" name="Oval 70">
              <a:extLst>
                <a:ext uri="{FF2B5EF4-FFF2-40B4-BE49-F238E27FC236}">
                  <a16:creationId xmlns:a16="http://schemas.microsoft.com/office/drawing/2014/main" id="{82F36D8C-A469-74ED-2025-CD0555268E19}"/>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73" name="Straight Connector 72">
              <a:extLst>
                <a:ext uri="{FF2B5EF4-FFF2-40B4-BE49-F238E27FC236}">
                  <a16:creationId xmlns:a16="http://schemas.microsoft.com/office/drawing/2014/main" id="{18939232-EC7A-992A-F579-A23B6551147D}"/>
                </a:ext>
              </a:extLst>
            </p:cNvPr>
            <p:cNvCxnSpPr>
              <a:cxnSpLocks/>
              <a:stCxn id="71"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428C16DC-8AD4-234C-CB4A-FB9DD1292002}"/>
                </a:ext>
              </a:extLst>
            </p:cNvPr>
            <p:cNvGrpSpPr/>
            <p:nvPr/>
          </p:nvGrpSpPr>
          <p:grpSpPr>
            <a:xfrm>
              <a:off x="2376101" y="888920"/>
              <a:ext cx="617971" cy="275078"/>
              <a:chOff x="2141099" y="888920"/>
              <a:chExt cx="617971" cy="275078"/>
            </a:xfrm>
          </p:grpSpPr>
          <p:sp>
            <p:nvSpPr>
              <p:cNvPr id="87" name="Oval 86">
                <a:extLst>
                  <a:ext uri="{FF2B5EF4-FFF2-40B4-BE49-F238E27FC236}">
                    <a16:creationId xmlns:a16="http://schemas.microsoft.com/office/drawing/2014/main" id="{30F6A9CD-0168-AD59-5771-1BD8312D4D3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88" name="Straight Connector 87">
                <a:extLst>
                  <a:ext uri="{FF2B5EF4-FFF2-40B4-BE49-F238E27FC236}">
                    <a16:creationId xmlns:a16="http://schemas.microsoft.com/office/drawing/2014/main" id="{BDF17473-C5AA-0002-1700-DAC7E5761A5A}"/>
                  </a:ext>
                </a:extLst>
              </p:cNvPr>
              <p:cNvCxnSpPr>
                <a:cxnSpLocks/>
                <a:stCxn id="87"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05D407D0-E367-D8FA-3B16-4EF279714AFB}"/>
                </a:ext>
              </a:extLst>
            </p:cNvPr>
            <p:cNvGrpSpPr/>
            <p:nvPr/>
          </p:nvGrpSpPr>
          <p:grpSpPr>
            <a:xfrm>
              <a:off x="7575617" y="888920"/>
              <a:ext cx="568441" cy="275078"/>
              <a:chOff x="3058394" y="888920"/>
              <a:chExt cx="568441" cy="275078"/>
            </a:xfrm>
          </p:grpSpPr>
          <p:sp>
            <p:nvSpPr>
              <p:cNvPr id="85" name="Oval 84">
                <a:extLst>
                  <a:ext uri="{FF2B5EF4-FFF2-40B4-BE49-F238E27FC236}">
                    <a16:creationId xmlns:a16="http://schemas.microsoft.com/office/drawing/2014/main" id="{EA556E56-3853-62A1-B7E1-983BF9453472}"/>
                  </a:ext>
                </a:extLst>
              </p:cNvPr>
              <p:cNvSpPr/>
              <p:nvPr/>
            </p:nvSpPr>
            <p:spPr>
              <a:xfrm>
                <a:off x="3351757" y="888920"/>
                <a:ext cx="275078" cy="275078"/>
              </a:xfrm>
              <a:prstGeom prst="ellipse">
                <a:avLst/>
              </a:prstGeom>
              <a:solidFill>
                <a:srgbClr val="22BCB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86" name="Straight Connector 85">
                <a:extLst>
                  <a:ext uri="{FF2B5EF4-FFF2-40B4-BE49-F238E27FC236}">
                    <a16:creationId xmlns:a16="http://schemas.microsoft.com/office/drawing/2014/main" id="{232DCDC6-45E5-708B-F8CC-CFA655F3ADF9}"/>
                  </a:ext>
                </a:extLst>
              </p:cNvPr>
              <p:cNvCxnSpPr>
                <a:cxnSpLocks/>
                <a:stCxn id="85" idx="2"/>
              </p:cNvCxnSpPr>
              <p:nvPr/>
            </p:nvCxnSpPr>
            <p:spPr>
              <a:xfrm flipH="1">
                <a:off x="3058394" y="1026459"/>
                <a:ext cx="293363" cy="0"/>
              </a:xfrm>
              <a:prstGeom prst="line">
                <a:avLst/>
              </a:prstGeom>
              <a:noFill/>
              <a:ln w="12700">
                <a:solidFill>
                  <a:srgbClr val="22BCB9"/>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4637275B-5025-5B9C-094F-850568FED93A}"/>
                </a:ext>
              </a:extLst>
            </p:cNvPr>
            <p:cNvGrpSpPr/>
            <p:nvPr/>
          </p:nvGrpSpPr>
          <p:grpSpPr>
            <a:xfrm>
              <a:off x="6604284" y="888920"/>
              <a:ext cx="611720" cy="275078"/>
              <a:chOff x="2925596" y="888920"/>
              <a:chExt cx="611720" cy="275078"/>
            </a:xfrm>
          </p:grpSpPr>
          <p:sp>
            <p:nvSpPr>
              <p:cNvPr id="83" name="Oval 82">
                <a:extLst>
                  <a:ext uri="{FF2B5EF4-FFF2-40B4-BE49-F238E27FC236}">
                    <a16:creationId xmlns:a16="http://schemas.microsoft.com/office/drawing/2014/main" id="{A2A47F82-5BBD-02B1-C72E-BE6AD516BF09}"/>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84" name="Straight Connector 83">
                <a:extLst>
                  <a:ext uri="{FF2B5EF4-FFF2-40B4-BE49-F238E27FC236}">
                    <a16:creationId xmlns:a16="http://schemas.microsoft.com/office/drawing/2014/main" id="{36CD5B24-F027-B2BF-559D-5C19FE4C3451}"/>
                  </a:ext>
                </a:extLst>
              </p:cNvPr>
              <p:cNvCxnSpPr>
                <a:cxnSpLocks/>
                <a:stCxn id="83"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42D961E0-E9BE-B477-87D7-718F749947EE}"/>
                </a:ext>
              </a:extLst>
            </p:cNvPr>
            <p:cNvGrpSpPr/>
            <p:nvPr/>
          </p:nvGrpSpPr>
          <p:grpSpPr>
            <a:xfrm>
              <a:off x="5251423" y="888920"/>
              <a:ext cx="558866" cy="275078"/>
              <a:chOff x="2849175" y="888920"/>
              <a:chExt cx="558866" cy="275078"/>
            </a:xfrm>
          </p:grpSpPr>
          <p:sp>
            <p:nvSpPr>
              <p:cNvPr id="81" name="Oval 80">
                <a:extLst>
                  <a:ext uri="{FF2B5EF4-FFF2-40B4-BE49-F238E27FC236}">
                    <a16:creationId xmlns:a16="http://schemas.microsoft.com/office/drawing/2014/main" id="{3F8060FD-A729-DDBE-B9E2-E0684DA6EB65}"/>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82" name="Straight Connector 81">
                <a:extLst>
                  <a:ext uri="{FF2B5EF4-FFF2-40B4-BE49-F238E27FC236}">
                    <a16:creationId xmlns:a16="http://schemas.microsoft.com/office/drawing/2014/main" id="{740EB0EA-6B32-87D6-EFA5-14F35C65F719}"/>
                  </a:ext>
                </a:extLst>
              </p:cNvPr>
              <p:cNvCxnSpPr>
                <a:cxnSpLocks/>
                <a:stCxn id="81"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a:extLst>
                <a:ext uri="{FF2B5EF4-FFF2-40B4-BE49-F238E27FC236}">
                  <a16:creationId xmlns:a16="http://schemas.microsoft.com/office/drawing/2014/main" id="{A5A1E54D-2D81-9820-471C-86FB9D4BB958}"/>
                </a:ext>
              </a:extLst>
            </p:cNvPr>
            <p:cNvGrpSpPr/>
            <p:nvPr/>
          </p:nvGrpSpPr>
          <p:grpSpPr>
            <a:xfrm>
              <a:off x="3672348" y="888920"/>
              <a:ext cx="555694" cy="275078"/>
              <a:chOff x="2203376" y="888920"/>
              <a:chExt cx="555694" cy="275078"/>
            </a:xfrm>
          </p:grpSpPr>
          <p:sp>
            <p:nvSpPr>
              <p:cNvPr id="79" name="Oval 78">
                <a:extLst>
                  <a:ext uri="{FF2B5EF4-FFF2-40B4-BE49-F238E27FC236}">
                    <a16:creationId xmlns:a16="http://schemas.microsoft.com/office/drawing/2014/main" id="{C2451C40-5F79-943E-48B6-5F71605D4FE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80" name="Straight Connector 79">
                <a:extLst>
                  <a:ext uri="{FF2B5EF4-FFF2-40B4-BE49-F238E27FC236}">
                    <a16:creationId xmlns:a16="http://schemas.microsoft.com/office/drawing/2014/main" id="{F6B7C75C-605A-ADCA-218F-22960C053528}"/>
                  </a:ext>
                </a:extLst>
              </p:cNvPr>
              <p:cNvCxnSpPr>
                <a:cxnSpLocks/>
                <a:stCxn id="79"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59" name="Graphic 58">
            <a:hlinkClick r:id="rId16" action="ppaction://hlinksldjump"/>
            <a:extLst>
              <a:ext uri="{FF2B5EF4-FFF2-40B4-BE49-F238E27FC236}">
                <a16:creationId xmlns:a16="http://schemas.microsoft.com/office/drawing/2014/main" id="{554D167A-506C-93A3-515E-47B230C089B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999458" y="236474"/>
            <a:ext cx="374400" cy="374400"/>
          </a:xfrm>
          <a:prstGeom prst="rect">
            <a:avLst/>
          </a:prstGeom>
        </p:spPr>
      </p:pic>
    </p:spTree>
    <p:extLst>
      <p:ext uri="{BB962C8B-B14F-4D97-AF65-F5344CB8AC3E}">
        <p14:creationId xmlns:p14="http://schemas.microsoft.com/office/powerpoint/2010/main" val="650292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67CB87-B062-D8AA-438C-AE5269306C98}"/>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42</a:t>
            </a:fld>
            <a:endParaRPr lang="en-US"/>
          </a:p>
        </p:txBody>
      </p:sp>
      <p:sp>
        <p:nvSpPr>
          <p:cNvPr id="7" name="Rectangle 6">
            <a:extLst>
              <a:ext uri="{FF2B5EF4-FFF2-40B4-BE49-F238E27FC236}">
                <a16:creationId xmlns:a16="http://schemas.microsoft.com/office/drawing/2014/main" id="{C49D8A7E-3FFB-CC53-CD97-6E1A8A1383FB}"/>
              </a:ext>
            </a:extLst>
          </p:cNvPr>
          <p:cNvSpPr/>
          <p:nvPr/>
        </p:nvSpPr>
        <p:spPr>
          <a:xfrm>
            <a:off x="0" y="0"/>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 Placeholder 3">
            <a:extLst>
              <a:ext uri="{FF2B5EF4-FFF2-40B4-BE49-F238E27FC236}">
                <a16:creationId xmlns:a16="http://schemas.microsoft.com/office/drawing/2014/main" id="{D8E41F6C-8E7F-7D1E-2E74-8AF26485C1DB}"/>
              </a:ext>
            </a:extLst>
          </p:cNvPr>
          <p:cNvSpPr txBox="1">
            <a:spLocks/>
          </p:cNvSpPr>
          <p:nvPr/>
        </p:nvSpPr>
        <p:spPr>
          <a:xfrm>
            <a:off x="665561" y="176748"/>
            <a:ext cx="7259240" cy="52286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Overview</a:t>
            </a:r>
            <a:r>
              <a:rPr lang="en-US" sz="1400" dirty="0">
                <a:solidFill>
                  <a:srgbClr val="002C6C"/>
                </a:solidFill>
                <a:latin typeface="Verdana Pro" panose="020B0704030504040204" pitchFamily="34" charset="0"/>
              </a:rPr>
              <a:t> – I am a retailer looking to unlock the benefits </a:t>
            </a:r>
            <a:br>
              <a:rPr lang="en-US" sz="1400" dirty="0">
                <a:solidFill>
                  <a:srgbClr val="002C6C"/>
                </a:solidFill>
                <a:latin typeface="Verdana Pro" panose="020B0704030504040204" pitchFamily="34" charset="0"/>
              </a:rPr>
            </a:br>
            <a:r>
              <a:rPr lang="en-US" sz="1400" dirty="0">
                <a:solidFill>
                  <a:srgbClr val="002C6C"/>
                </a:solidFill>
                <a:latin typeface="Verdana Pro" panose="020B0704030504040204" pitchFamily="34" charset="0"/>
              </a:rPr>
              <a:t>of 2D barcodes and the data encoded in my processes and at POS</a:t>
            </a:r>
          </a:p>
        </p:txBody>
      </p:sp>
      <p:sp>
        <p:nvSpPr>
          <p:cNvPr id="10" name="Rounded Rectangle 21">
            <a:extLst>
              <a:ext uri="{FF2B5EF4-FFF2-40B4-BE49-F238E27FC236}">
                <a16:creationId xmlns:a16="http://schemas.microsoft.com/office/drawing/2014/main" id="{4B0B1C79-545D-341D-CD4A-2AD130C8ADCB}"/>
              </a:ext>
            </a:extLst>
          </p:cNvPr>
          <p:cNvSpPr/>
          <p:nvPr/>
        </p:nvSpPr>
        <p:spPr>
          <a:xfrm>
            <a:off x="1219242" y="1256552"/>
            <a:ext cx="2000051"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rgbClr val="002C6C"/>
                </a:solidFill>
                <a:latin typeface="Verdana Pro" panose="020B0604030504040204" pitchFamily="34" charset="0"/>
              </a:rPr>
              <a:t>Discovery</a:t>
            </a:r>
          </a:p>
        </p:txBody>
      </p:sp>
      <p:sp>
        <p:nvSpPr>
          <p:cNvPr id="11" name="Rounded Rectangle 21">
            <a:extLst>
              <a:ext uri="{FF2B5EF4-FFF2-40B4-BE49-F238E27FC236}">
                <a16:creationId xmlns:a16="http://schemas.microsoft.com/office/drawing/2014/main" id="{C192B818-E6AA-32E9-5FF9-81A30B4214B5}"/>
              </a:ext>
            </a:extLst>
          </p:cNvPr>
          <p:cNvSpPr/>
          <p:nvPr/>
        </p:nvSpPr>
        <p:spPr>
          <a:xfrm>
            <a:off x="3310519" y="1256552"/>
            <a:ext cx="2000050"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rgbClr val="002C6C"/>
                </a:solidFill>
                <a:latin typeface="Verdana Pro" panose="020B0604030504040204" pitchFamily="34" charset="0"/>
              </a:rPr>
              <a:t>Plan &amp; design</a:t>
            </a:r>
          </a:p>
        </p:txBody>
      </p:sp>
      <p:sp>
        <p:nvSpPr>
          <p:cNvPr id="13" name="Rounded Rectangle 21">
            <a:extLst>
              <a:ext uri="{FF2B5EF4-FFF2-40B4-BE49-F238E27FC236}">
                <a16:creationId xmlns:a16="http://schemas.microsoft.com/office/drawing/2014/main" id="{12BDCCDD-280B-FFEA-D567-837A380D3356}"/>
              </a:ext>
            </a:extLst>
          </p:cNvPr>
          <p:cNvSpPr/>
          <p:nvPr/>
        </p:nvSpPr>
        <p:spPr>
          <a:xfrm>
            <a:off x="5401796" y="1256552"/>
            <a:ext cx="954413"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rgbClr val="002C6C"/>
                </a:solidFill>
                <a:latin typeface="Verdana Pro" panose="020B0604030504040204" pitchFamily="34" charset="0"/>
              </a:rPr>
              <a:t>Implement</a:t>
            </a:r>
          </a:p>
        </p:txBody>
      </p:sp>
      <p:sp>
        <p:nvSpPr>
          <p:cNvPr id="25" name="Rounded Rectangle 21">
            <a:extLst>
              <a:ext uri="{FF2B5EF4-FFF2-40B4-BE49-F238E27FC236}">
                <a16:creationId xmlns:a16="http://schemas.microsoft.com/office/drawing/2014/main" id="{6F81AC97-BDE6-DEC0-D75E-3A4AA87FF721}"/>
              </a:ext>
            </a:extLst>
          </p:cNvPr>
          <p:cNvSpPr/>
          <p:nvPr/>
        </p:nvSpPr>
        <p:spPr>
          <a:xfrm>
            <a:off x="6447434" y="1256552"/>
            <a:ext cx="2000051" cy="219649"/>
          </a:xfrm>
          <a:prstGeom prst="roundRect">
            <a:avLst/>
          </a:prstGeom>
          <a:solidFill>
            <a:schemeClr val="bg1">
              <a:alpha val="69804"/>
            </a:schemeClr>
          </a:solidFill>
          <a:ln w="6350">
            <a:solidFill>
              <a:srgbClr val="002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rgbClr val="002C6C"/>
                </a:solidFill>
                <a:latin typeface="Verdana Pro" panose="020B0604030504040204" pitchFamily="34" charset="0"/>
              </a:rPr>
              <a:t>Track &amp; expand</a:t>
            </a:r>
          </a:p>
        </p:txBody>
      </p:sp>
      <p:grpSp>
        <p:nvGrpSpPr>
          <p:cNvPr id="55" name="Group 54">
            <a:extLst>
              <a:ext uri="{FF2B5EF4-FFF2-40B4-BE49-F238E27FC236}">
                <a16:creationId xmlns:a16="http://schemas.microsoft.com/office/drawing/2014/main" id="{82AC0395-A307-5B8E-6A64-280B9FB51F79}"/>
              </a:ext>
            </a:extLst>
          </p:cNvPr>
          <p:cNvGrpSpPr/>
          <p:nvPr/>
        </p:nvGrpSpPr>
        <p:grpSpPr>
          <a:xfrm>
            <a:off x="1219242" y="1554446"/>
            <a:ext cx="7228239" cy="2344789"/>
            <a:chOff x="634095" y="1554446"/>
            <a:chExt cx="7813390" cy="2344789"/>
          </a:xfrm>
        </p:grpSpPr>
        <p:sp>
          <p:nvSpPr>
            <p:cNvPr id="2" name="Rounded Rectangle 21">
              <a:extLst>
                <a:ext uri="{FF2B5EF4-FFF2-40B4-BE49-F238E27FC236}">
                  <a16:creationId xmlns:a16="http://schemas.microsoft.com/office/drawing/2014/main" id="{B3193212-0B9A-472E-A521-FFA95741CDF0}"/>
                </a:ext>
              </a:extLst>
            </p:cNvPr>
            <p:cNvSpPr/>
            <p:nvPr/>
          </p:nvSpPr>
          <p:spPr>
            <a:xfrm>
              <a:off x="634096" y="1554446"/>
              <a:ext cx="1031676" cy="519298"/>
            </a:xfrm>
            <a:prstGeom prst="roundRect">
              <a:avLst/>
            </a:prstGeom>
            <a:solidFill>
              <a:schemeClr val="bg1"/>
            </a:solidFill>
            <a:ln>
              <a:solidFill>
                <a:srgbClr val="7AC14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00" dirty="0">
                  <a:solidFill>
                    <a:srgbClr val="002C6C"/>
                  </a:solidFill>
                  <a:latin typeface="Verdana Pro" panose="020B0604030504040204" pitchFamily="34" charset="0"/>
                </a:rPr>
                <a:t>1. Set up project </a:t>
              </a:r>
            </a:p>
          </p:txBody>
        </p:sp>
        <p:sp>
          <p:nvSpPr>
            <p:cNvPr id="3" name="Rounded Rectangle 21">
              <a:extLst>
                <a:ext uri="{FF2B5EF4-FFF2-40B4-BE49-F238E27FC236}">
                  <a16:creationId xmlns:a16="http://schemas.microsoft.com/office/drawing/2014/main" id="{9CE50DB4-798C-F84D-D2E7-773BD9B6A4C2}"/>
                </a:ext>
              </a:extLst>
            </p:cNvPr>
            <p:cNvSpPr/>
            <p:nvPr/>
          </p:nvSpPr>
          <p:spPr>
            <a:xfrm>
              <a:off x="1764382" y="1554446"/>
              <a:ext cx="1031676" cy="519298"/>
            </a:xfrm>
            <a:prstGeom prst="roundRect">
              <a:avLst/>
            </a:prstGeom>
            <a:solidFill>
              <a:schemeClr val="bg1"/>
            </a:solidFill>
            <a:ln>
              <a:solidFill>
                <a:srgbClr val="7AC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a:solidFill>
                    <a:srgbClr val="002C6C"/>
                  </a:solidFill>
                  <a:latin typeface="Verdana Pro" panose="020B0604030504040204" pitchFamily="34" charset="0"/>
                </a:rPr>
                <a:t>2. Evaluate current state</a:t>
              </a:r>
            </a:p>
          </p:txBody>
        </p:sp>
        <p:sp>
          <p:nvSpPr>
            <p:cNvPr id="5" name="Rounded Rectangle 21">
              <a:extLst>
                <a:ext uri="{FF2B5EF4-FFF2-40B4-BE49-F238E27FC236}">
                  <a16:creationId xmlns:a16="http://schemas.microsoft.com/office/drawing/2014/main" id="{193739F5-92BB-5293-6549-ED478EA76E81}"/>
                </a:ext>
              </a:extLst>
            </p:cNvPr>
            <p:cNvSpPr/>
            <p:nvPr/>
          </p:nvSpPr>
          <p:spPr>
            <a:xfrm>
              <a:off x="2894667" y="1554446"/>
              <a:ext cx="1031676" cy="519298"/>
            </a:xfrm>
            <a:prstGeom prst="roundRect">
              <a:avLst/>
            </a:prstGeom>
            <a:solidFill>
              <a:schemeClr val="bg1"/>
            </a:solidFill>
            <a:ln>
              <a:solidFill>
                <a:srgbClr val="7AC14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00">
                  <a:solidFill>
                    <a:srgbClr val="002C6C"/>
                  </a:solidFill>
                  <a:latin typeface="Verdana Pro" panose="020B0604030504040204" pitchFamily="34" charset="0"/>
                </a:rPr>
                <a:t>3. Design future state</a:t>
              </a:r>
            </a:p>
          </p:txBody>
        </p:sp>
        <p:sp>
          <p:nvSpPr>
            <p:cNvPr id="6" name="Rounded Rectangle 21">
              <a:extLst>
                <a:ext uri="{FF2B5EF4-FFF2-40B4-BE49-F238E27FC236}">
                  <a16:creationId xmlns:a16="http://schemas.microsoft.com/office/drawing/2014/main" id="{897E6C5E-C1EF-66FE-DFCA-5BD2164A978E}"/>
                </a:ext>
              </a:extLst>
            </p:cNvPr>
            <p:cNvSpPr/>
            <p:nvPr/>
          </p:nvSpPr>
          <p:spPr>
            <a:xfrm>
              <a:off x="4024953" y="1554447"/>
              <a:ext cx="1031676" cy="519298"/>
            </a:xfrm>
            <a:prstGeom prst="roundRect">
              <a:avLst/>
            </a:prstGeom>
            <a:solidFill>
              <a:schemeClr val="bg1"/>
            </a:solidFill>
            <a:ln>
              <a:solidFill>
                <a:srgbClr val="7AC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002C6C"/>
                  </a:solidFill>
                  <a:latin typeface="Verdana Pro" panose="020B0604030504040204" pitchFamily="34" charset="0"/>
                </a:rPr>
                <a:t>4. Set up business case</a:t>
              </a:r>
            </a:p>
          </p:txBody>
        </p:sp>
        <p:sp>
          <p:nvSpPr>
            <p:cNvPr id="14" name="Rounded Rectangle 21">
              <a:extLst>
                <a:ext uri="{FF2B5EF4-FFF2-40B4-BE49-F238E27FC236}">
                  <a16:creationId xmlns:a16="http://schemas.microsoft.com/office/drawing/2014/main" id="{C1FE864A-AA07-EF38-6569-F859802B1E3C}"/>
                </a:ext>
              </a:extLst>
            </p:cNvPr>
            <p:cNvSpPr/>
            <p:nvPr/>
          </p:nvSpPr>
          <p:spPr>
            <a:xfrm>
              <a:off x="5155238" y="1554446"/>
              <a:ext cx="1031676" cy="519298"/>
            </a:xfrm>
            <a:prstGeom prst="roundRect">
              <a:avLst/>
            </a:prstGeom>
            <a:solidFill>
              <a:schemeClr val="bg1"/>
            </a:solidFill>
            <a:ln>
              <a:solidFill>
                <a:srgbClr val="7AC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700">
                  <a:solidFill>
                    <a:srgbClr val="002C6C"/>
                  </a:solidFill>
                  <a:latin typeface="Verdana Pro" panose="020B0604030504040204" pitchFamily="34" charset="0"/>
                </a:rPr>
                <a:t>5. </a:t>
              </a:r>
              <a:r>
                <a:rPr lang="en-US" sz="700">
                  <a:solidFill>
                    <a:srgbClr val="002C6C"/>
                  </a:solidFill>
                  <a:latin typeface="Verdana Pro" panose="020B0604030504040204" pitchFamily="34" charset="0"/>
                </a:rPr>
                <a:t>Upgrade data support &amp; systems</a:t>
              </a:r>
              <a:endParaRPr lang="nl-NL" sz="700">
                <a:solidFill>
                  <a:srgbClr val="002C6C"/>
                </a:solidFill>
                <a:latin typeface="Verdana Pro" panose="020B0604030504040204" pitchFamily="34" charset="0"/>
              </a:endParaRPr>
            </a:p>
          </p:txBody>
        </p:sp>
        <p:sp>
          <p:nvSpPr>
            <p:cNvPr id="16" name="Rounded Rectangle 21">
              <a:extLst>
                <a:ext uri="{FF2B5EF4-FFF2-40B4-BE49-F238E27FC236}">
                  <a16:creationId xmlns:a16="http://schemas.microsoft.com/office/drawing/2014/main" id="{CA2AA50A-A024-2A13-A55C-E021D3E31F8F}"/>
                </a:ext>
              </a:extLst>
            </p:cNvPr>
            <p:cNvSpPr/>
            <p:nvPr/>
          </p:nvSpPr>
          <p:spPr>
            <a:xfrm>
              <a:off x="6285524" y="1554446"/>
              <a:ext cx="1031676" cy="519298"/>
            </a:xfrm>
            <a:prstGeom prst="roundRect">
              <a:avLst/>
            </a:prstGeom>
            <a:solidFill>
              <a:schemeClr val="bg1"/>
            </a:solidFill>
            <a:ln>
              <a:solidFill>
                <a:srgbClr val="7AC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700">
                  <a:solidFill>
                    <a:srgbClr val="002C6C"/>
                  </a:solidFill>
                  <a:latin typeface="Verdana Pro" panose="020B0604030504040204" pitchFamily="34" charset="0"/>
                </a:rPr>
                <a:t>6. Train</a:t>
              </a:r>
            </a:p>
          </p:txBody>
        </p:sp>
        <p:sp>
          <p:nvSpPr>
            <p:cNvPr id="17" name="Rounded Rectangle 21">
              <a:hlinkClick r:id="rId2" action="ppaction://hlinksldjump"/>
              <a:extLst>
                <a:ext uri="{FF2B5EF4-FFF2-40B4-BE49-F238E27FC236}">
                  <a16:creationId xmlns:a16="http://schemas.microsoft.com/office/drawing/2014/main" id="{6C04F7B6-01CB-90A1-40BE-70C292E98E69}"/>
                </a:ext>
              </a:extLst>
            </p:cNvPr>
            <p:cNvSpPr/>
            <p:nvPr/>
          </p:nvSpPr>
          <p:spPr>
            <a:xfrm>
              <a:off x="634095" y="3372120"/>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1">
                      <a:lumMod val="50000"/>
                    </a:schemeClr>
                  </a:solidFill>
                  <a:latin typeface="Verdana Pro" panose="020B0604030504040204" pitchFamily="34" charset="0"/>
                </a:rPr>
                <a:t>1.3 Set up project team &amp; involve stakeholders</a:t>
              </a:r>
            </a:p>
          </p:txBody>
        </p:sp>
        <p:sp>
          <p:nvSpPr>
            <p:cNvPr id="18" name="Rounded Rectangle 21">
              <a:hlinkClick r:id="rId3" action="ppaction://hlinksldjump"/>
              <a:extLst>
                <a:ext uri="{FF2B5EF4-FFF2-40B4-BE49-F238E27FC236}">
                  <a16:creationId xmlns:a16="http://schemas.microsoft.com/office/drawing/2014/main" id="{36083883-CBDF-5A58-BFEF-0E59DA0BC3D9}"/>
                </a:ext>
              </a:extLst>
            </p:cNvPr>
            <p:cNvSpPr/>
            <p:nvPr/>
          </p:nvSpPr>
          <p:spPr>
            <a:xfrm>
              <a:off x="5155238" y="2142088"/>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1">
                      <a:lumMod val="50000"/>
                    </a:schemeClr>
                  </a:solidFill>
                  <a:latin typeface="Verdana Pro" panose="020B0604030504040204" pitchFamily="34" charset="0"/>
                </a:rPr>
                <a:t>5.1 Ensure backend system &amp; data support upgrades</a:t>
              </a:r>
            </a:p>
          </p:txBody>
        </p:sp>
        <p:sp>
          <p:nvSpPr>
            <p:cNvPr id="20" name="Rounded Rectangle 21">
              <a:hlinkClick r:id="rId4" action="ppaction://hlinksldjump"/>
              <a:extLst>
                <a:ext uri="{FF2B5EF4-FFF2-40B4-BE49-F238E27FC236}">
                  <a16:creationId xmlns:a16="http://schemas.microsoft.com/office/drawing/2014/main" id="{C4F2D0AC-98FE-E770-FB92-EDDCAB57646D}"/>
                </a:ext>
              </a:extLst>
            </p:cNvPr>
            <p:cNvSpPr/>
            <p:nvPr/>
          </p:nvSpPr>
          <p:spPr>
            <a:xfrm>
              <a:off x="4024953" y="2142087"/>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1">
                      <a:lumMod val="50000"/>
                    </a:schemeClr>
                  </a:solidFill>
                  <a:latin typeface="Verdana Pro" panose="020B0604030504040204" pitchFamily="34" charset="0"/>
                </a:rPr>
                <a:t>4.1 Perform cost-benefit analysis</a:t>
              </a:r>
            </a:p>
          </p:txBody>
        </p:sp>
        <p:sp>
          <p:nvSpPr>
            <p:cNvPr id="21" name="Rounded Rectangle 21">
              <a:hlinkClick r:id="rId5" action="ppaction://hlinksldjump"/>
              <a:extLst>
                <a:ext uri="{FF2B5EF4-FFF2-40B4-BE49-F238E27FC236}">
                  <a16:creationId xmlns:a16="http://schemas.microsoft.com/office/drawing/2014/main" id="{769C3191-C4B6-DF74-2CE6-4D65E585485B}"/>
                </a:ext>
              </a:extLst>
            </p:cNvPr>
            <p:cNvSpPr/>
            <p:nvPr/>
          </p:nvSpPr>
          <p:spPr>
            <a:xfrm>
              <a:off x="6285524" y="2144929"/>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1">
                      <a:lumMod val="50000"/>
                    </a:schemeClr>
                  </a:solidFill>
                  <a:latin typeface="Verdana Pro" panose="020B0604030504040204" pitchFamily="34" charset="0"/>
                </a:rPr>
                <a:t>6.1 Train employees, customers &amp; other partners</a:t>
              </a:r>
            </a:p>
          </p:txBody>
        </p:sp>
        <p:sp>
          <p:nvSpPr>
            <p:cNvPr id="23" name="Rounded Rectangle 21">
              <a:hlinkClick r:id="rId6" action="ppaction://hlinksldjump"/>
              <a:extLst>
                <a:ext uri="{FF2B5EF4-FFF2-40B4-BE49-F238E27FC236}">
                  <a16:creationId xmlns:a16="http://schemas.microsoft.com/office/drawing/2014/main" id="{ED38D537-299F-00CF-171E-D8D057BAB7B4}"/>
                </a:ext>
              </a:extLst>
            </p:cNvPr>
            <p:cNvSpPr/>
            <p:nvPr/>
          </p:nvSpPr>
          <p:spPr>
            <a:xfrm>
              <a:off x="634096" y="2142088"/>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1">
                      <a:lumMod val="50000"/>
                    </a:schemeClr>
                  </a:solidFill>
                  <a:latin typeface="Verdana Pro" panose="020B0604030504040204" pitchFamily="34" charset="0"/>
                </a:rPr>
                <a:t>1.1 Define your goals/use cases</a:t>
              </a:r>
            </a:p>
          </p:txBody>
        </p:sp>
        <p:sp>
          <p:nvSpPr>
            <p:cNvPr id="31" name="Rounded Rectangle 21">
              <a:extLst>
                <a:ext uri="{FF2B5EF4-FFF2-40B4-BE49-F238E27FC236}">
                  <a16:creationId xmlns:a16="http://schemas.microsoft.com/office/drawing/2014/main" id="{0FD42E94-5A2D-06B9-DD5C-0817084D9A45}"/>
                </a:ext>
              </a:extLst>
            </p:cNvPr>
            <p:cNvSpPr/>
            <p:nvPr/>
          </p:nvSpPr>
          <p:spPr>
            <a:xfrm>
              <a:off x="7415809" y="1554446"/>
              <a:ext cx="1031676" cy="519298"/>
            </a:xfrm>
            <a:prstGeom prst="roundRect">
              <a:avLst/>
            </a:prstGeom>
            <a:solidFill>
              <a:schemeClr val="bg1"/>
            </a:solidFill>
            <a:ln>
              <a:solidFill>
                <a:srgbClr val="7AC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700">
                  <a:solidFill>
                    <a:srgbClr val="002C6C"/>
                  </a:solidFill>
                  <a:latin typeface="Verdana Pro" panose="020B0604030504040204" pitchFamily="34" charset="0"/>
                </a:rPr>
                <a:t>7. Unlock future potential</a:t>
              </a:r>
            </a:p>
          </p:txBody>
        </p:sp>
        <p:sp>
          <p:nvSpPr>
            <p:cNvPr id="32" name="Rounded Rectangle 21">
              <a:hlinkClick r:id="rId7" action="ppaction://hlinksldjump"/>
              <a:extLst>
                <a:ext uri="{FF2B5EF4-FFF2-40B4-BE49-F238E27FC236}">
                  <a16:creationId xmlns:a16="http://schemas.microsoft.com/office/drawing/2014/main" id="{8D5BF0E1-8F34-3C41-A8F9-79490008F464}"/>
                </a:ext>
              </a:extLst>
            </p:cNvPr>
            <p:cNvSpPr/>
            <p:nvPr/>
          </p:nvSpPr>
          <p:spPr>
            <a:xfrm>
              <a:off x="7415809" y="2144929"/>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1">
                      <a:lumMod val="50000"/>
                    </a:schemeClr>
                  </a:solidFill>
                  <a:latin typeface="Verdana Pro" panose="020B0604030504040204" pitchFamily="34" charset="0"/>
                </a:rPr>
                <a:t>7.1 Track results</a:t>
              </a:r>
            </a:p>
          </p:txBody>
        </p:sp>
        <p:sp>
          <p:nvSpPr>
            <p:cNvPr id="34" name="Rounded Rectangle 21">
              <a:hlinkClick r:id="rId8" action="ppaction://hlinksldjump"/>
              <a:extLst>
                <a:ext uri="{FF2B5EF4-FFF2-40B4-BE49-F238E27FC236}">
                  <a16:creationId xmlns:a16="http://schemas.microsoft.com/office/drawing/2014/main" id="{374DE28A-A3FB-6356-45D0-0244903B748F}"/>
                </a:ext>
              </a:extLst>
            </p:cNvPr>
            <p:cNvSpPr/>
            <p:nvPr/>
          </p:nvSpPr>
          <p:spPr>
            <a:xfrm>
              <a:off x="7415809" y="2757104"/>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1">
                      <a:lumMod val="50000"/>
                    </a:schemeClr>
                  </a:solidFill>
                  <a:latin typeface="Verdana Pro" panose="020B0604030504040204" pitchFamily="34" charset="0"/>
                </a:rPr>
                <a:t>7.2 Share your 2D story</a:t>
              </a:r>
            </a:p>
          </p:txBody>
        </p:sp>
        <p:sp>
          <p:nvSpPr>
            <p:cNvPr id="35" name="Rounded Rectangle 21">
              <a:hlinkClick r:id="rId9" action="ppaction://hlinksldjump"/>
              <a:extLst>
                <a:ext uri="{FF2B5EF4-FFF2-40B4-BE49-F238E27FC236}">
                  <a16:creationId xmlns:a16="http://schemas.microsoft.com/office/drawing/2014/main" id="{96E49E23-03A8-3189-C670-B275D6B33F38}"/>
                </a:ext>
              </a:extLst>
            </p:cNvPr>
            <p:cNvSpPr/>
            <p:nvPr/>
          </p:nvSpPr>
          <p:spPr>
            <a:xfrm>
              <a:off x="634095" y="2757104"/>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1">
                      <a:lumMod val="50000"/>
                    </a:schemeClr>
                  </a:solidFill>
                  <a:latin typeface="Verdana Pro" panose="020B0604030504040204" pitchFamily="34" charset="0"/>
                </a:rPr>
                <a:t>1.2 Define project plan &amp; implementation type</a:t>
              </a:r>
            </a:p>
          </p:txBody>
        </p:sp>
        <p:sp>
          <p:nvSpPr>
            <p:cNvPr id="36" name="Rounded Rectangle 21">
              <a:hlinkClick r:id="rId10" action="ppaction://hlinksldjump"/>
              <a:extLst>
                <a:ext uri="{FF2B5EF4-FFF2-40B4-BE49-F238E27FC236}">
                  <a16:creationId xmlns:a16="http://schemas.microsoft.com/office/drawing/2014/main" id="{489A741A-8065-77A3-9178-48035D17C5B4}"/>
                </a:ext>
              </a:extLst>
            </p:cNvPr>
            <p:cNvSpPr/>
            <p:nvPr/>
          </p:nvSpPr>
          <p:spPr>
            <a:xfrm>
              <a:off x="1764380" y="2151866"/>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a:solidFill>
                    <a:schemeClr val="tx1">
                      <a:lumMod val="50000"/>
                    </a:schemeClr>
                  </a:solidFill>
                  <a:latin typeface="Verdana Pro" panose="020B0604030504040204" pitchFamily="34" charset="0"/>
                </a:rPr>
                <a:t>2.1 Evaluate as-is situation</a:t>
              </a:r>
            </a:p>
          </p:txBody>
        </p:sp>
        <p:sp>
          <p:nvSpPr>
            <p:cNvPr id="15" name="Rounded Rectangle 21">
              <a:hlinkClick r:id="rId11" action="ppaction://hlinksldjump"/>
              <a:extLst>
                <a:ext uri="{FF2B5EF4-FFF2-40B4-BE49-F238E27FC236}">
                  <a16:creationId xmlns:a16="http://schemas.microsoft.com/office/drawing/2014/main" id="{1378B735-8ABF-5257-589E-3BC7C087C32C}"/>
                </a:ext>
              </a:extLst>
            </p:cNvPr>
            <p:cNvSpPr/>
            <p:nvPr/>
          </p:nvSpPr>
          <p:spPr>
            <a:xfrm>
              <a:off x="2894667" y="2142088"/>
              <a:ext cx="1031676"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1">
                      <a:lumMod val="50000"/>
                    </a:schemeClr>
                  </a:solidFill>
                  <a:latin typeface="Verdana Pro" panose="020B0604030504040204" pitchFamily="34" charset="0"/>
                </a:rPr>
                <a:t>3.1 Design to-be processes, data &amp; IT landscape</a:t>
              </a:r>
            </a:p>
          </p:txBody>
        </p:sp>
      </p:grpSp>
      <p:sp>
        <p:nvSpPr>
          <p:cNvPr id="27" name="Rounded Rectangle 21">
            <a:hlinkClick r:id="rId12" action="ppaction://hlinksldjump"/>
            <a:extLst>
              <a:ext uri="{FF2B5EF4-FFF2-40B4-BE49-F238E27FC236}">
                <a16:creationId xmlns:a16="http://schemas.microsoft.com/office/drawing/2014/main" id="{622CE940-3C03-441B-A487-C15ADC540E2B}"/>
              </a:ext>
            </a:extLst>
          </p:cNvPr>
          <p:cNvSpPr/>
          <p:nvPr/>
        </p:nvSpPr>
        <p:spPr>
          <a:xfrm>
            <a:off x="686304" y="1554446"/>
            <a:ext cx="441713" cy="723934"/>
          </a:xfrm>
          <a:prstGeom prst="roundRect">
            <a:avLst/>
          </a:prstGeom>
          <a:solidFill>
            <a:srgbClr val="25BCB9"/>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ctr"/>
          <a:lstStyle/>
          <a:p>
            <a:pPr algn="ctr"/>
            <a:r>
              <a:rPr lang="en-US" sz="500" dirty="0">
                <a:solidFill>
                  <a:srgbClr val="002C6C"/>
                </a:solidFill>
                <a:latin typeface="Verdana Pro" panose="020B0604030504040204" pitchFamily="34" charset="0"/>
              </a:rPr>
              <a:t>Get ready to scan and read 2D barcodes</a:t>
            </a:r>
          </a:p>
        </p:txBody>
      </p:sp>
      <p:sp>
        <p:nvSpPr>
          <p:cNvPr id="29" name="TextBox 28">
            <a:extLst>
              <a:ext uri="{FF2B5EF4-FFF2-40B4-BE49-F238E27FC236}">
                <a16:creationId xmlns:a16="http://schemas.microsoft.com/office/drawing/2014/main" id="{1F34F79D-3063-2FA7-F7D7-BF9384D23D38}"/>
              </a:ext>
            </a:extLst>
          </p:cNvPr>
          <p:cNvSpPr txBox="1"/>
          <p:nvPr/>
        </p:nvSpPr>
        <p:spPr>
          <a:xfrm>
            <a:off x="634095" y="1213976"/>
            <a:ext cx="532938" cy="276999"/>
          </a:xfrm>
          <a:prstGeom prst="rect">
            <a:avLst/>
          </a:prstGeom>
          <a:noFill/>
        </p:spPr>
        <p:txBody>
          <a:bodyPr wrap="square" lIns="0" rIns="0" rtlCol="0" anchor="ctr">
            <a:spAutoFit/>
          </a:bodyPr>
          <a:lstStyle/>
          <a:p>
            <a:pPr algn="ctr"/>
            <a:r>
              <a:rPr lang="en-US" sz="600" i="1"/>
              <a:t>Prerequisite pathway</a:t>
            </a:r>
          </a:p>
        </p:txBody>
      </p:sp>
      <p:pic>
        <p:nvPicPr>
          <p:cNvPr id="19" name="Picture 8">
            <a:hlinkClick r:id="" action="ppaction://hlinkshowjump?jump=nextslide"/>
            <a:extLst>
              <a:ext uri="{FF2B5EF4-FFF2-40B4-BE49-F238E27FC236}">
                <a16:creationId xmlns:a16="http://schemas.microsoft.com/office/drawing/2014/main" id="{C2F7873B-ACCE-7EE6-9339-16F1DFBB4A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flipH="1">
            <a:off x="8493031" y="236056"/>
            <a:ext cx="375396" cy="375396"/>
          </a:xfrm>
          <a:prstGeom prst="rect">
            <a:avLst/>
          </a:prstGeom>
        </p:spPr>
      </p:pic>
      <p:sp>
        <p:nvSpPr>
          <p:cNvPr id="8" name="Rounded Rectangle 21">
            <a:hlinkClick r:id="rId15" action="ppaction://hlinksldjump"/>
            <a:extLst>
              <a:ext uri="{FF2B5EF4-FFF2-40B4-BE49-F238E27FC236}">
                <a16:creationId xmlns:a16="http://schemas.microsoft.com/office/drawing/2014/main" id="{90685E18-9AB0-110F-D586-5B5A61CE6B27}"/>
              </a:ext>
            </a:extLst>
          </p:cNvPr>
          <p:cNvSpPr/>
          <p:nvPr/>
        </p:nvSpPr>
        <p:spPr>
          <a:xfrm>
            <a:off x="7493068" y="3372120"/>
            <a:ext cx="954414" cy="527115"/>
          </a:xfrm>
          <a:prstGeom prst="roundRect">
            <a:avLst/>
          </a:prstGeom>
          <a:solidFill>
            <a:srgbClr val="7AC1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700" dirty="0">
                <a:solidFill>
                  <a:schemeClr val="tx1">
                    <a:lumMod val="50000"/>
                  </a:schemeClr>
                </a:solidFill>
                <a:latin typeface="Verdana Pro" panose="020B0604030504040204" pitchFamily="34" charset="0"/>
              </a:rPr>
              <a:t>7.3 Determine additional value</a:t>
            </a:r>
          </a:p>
        </p:txBody>
      </p:sp>
      <p:pic>
        <p:nvPicPr>
          <p:cNvPr id="12" name="Picture 9">
            <a:hlinkClick r:id="rId16" action="ppaction://hlinksldjump"/>
            <a:extLst>
              <a:ext uri="{FF2B5EF4-FFF2-40B4-BE49-F238E27FC236}">
                <a16:creationId xmlns:a16="http://schemas.microsoft.com/office/drawing/2014/main" id="{14A41C8B-C427-FEF8-2B0D-A67AB2DEA8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rot="10800000" flipH="1">
            <a:off x="7992616" y="236054"/>
            <a:ext cx="375396" cy="375396"/>
          </a:xfrm>
          <a:prstGeom prst="rect">
            <a:avLst/>
          </a:prstGeom>
          <a:noFill/>
          <a:ln>
            <a:noFill/>
          </a:ln>
        </p:spPr>
      </p:pic>
      <p:pic>
        <p:nvPicPr>
          <p:cNvPr id="26" name="Graphic 25">
            <a:hlinkClick r:id="rId18" action="ppaction://hlinksldjump"/>
            <a:extLst>
              <a:ext uri="{FF2B5EF4-FFF2-40B4-BE49-F238E27FC236}">
                <a16:creationId xmlns:a16="http://schemas.microsoft.com/office/drawing/2014/main" id="{3B58E089-DF77-0109-E1B7-DEA98EBEC0D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93197" y="236552"/>
            <a:ext cx="374400" cy="374400"/>
          </a:xfrm>
          <a:prstGeom prst="rect">
            <a:avLst/>
          </a:prstGeom>
        </p:spPr>
      </p:pic>
    </p:spTree>
    <p:extLst>
      <p:ext uri="{BB962C8B-B14F-4D97-AF65-F5344CB8AC3E}">
        <p14:creationId xmlns:p14="http://schemas.microsoft.com/office/powerpoint/2010/main" val="3426329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09775"/>
            <a:ext cx="8617824" cy="2557303"/>
          </a:xfrm>
          <a:prstGeom prst="rect">
            <a:avLst/>
          </a:prstGeom>
          <a:noFill/>
        </p:spPr>
        <p:txBody>
          <a:bodyPr wrap="square" lIns="91440" tIns="45720" rIns="91440" bIns="45720" anchor="t">
            <a:spAutoFit/>
          </a:bodyPr>
          <a:lstStyle/>
          <a:p>
            <a:pPr marL="449263" indent="-376238">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Documenting  the areas of the retail ecosystem that interact with retail POS barcodes and identify gaps</a:t>
            </a:r>
            <a:br>
              <a:rPr lang="en-US" sz="900" b="1" dirty="0">
                <a:latin typeface="Verdana Pro" panose="020B0604030504040204" pitchFamily="34" charset="0"/>
                <a:cs typeface="Verdana Pro Semibold" panose="020F0502020204030204" pitchFamily="34" charset="0"/>
              </a:rPr>
            </a:br>
            <a:r>
              <a:rPr lang="en-US" sz="900" dirty="0">
                <a:solidFill>
                  <a:srgbClr val="002C6C"/>
                </a:solidFill>
                <a:latin typeface="Verdana Pro"/>
                <a:cs typeface="Verdana Pro Semibold" panose="020F0502020204030204" pitchFamily="34" charset="0"/>
                <a:sym typeface="Wingdings" panose="05000000000000000000" pitchFamily="2" charset="2"/>
              </a:rPr>
              <a:t></a:t>
            </a:r>
            <a:r>
              <a:rPr lang="en-US" sz="900" dirty="0">
                <a:solidFill>
                  <a:srgbClr val="002C6C"/>
                </a:solidFill>
                <a:latin typeface="Verdana Pro"/>
                <a:cs typeface="Verdana Pro Semibold" panose="020F0502020204030204" pitchFamily="34" charset="0"/>
              </a:rPr>
              <a:t> Check the </a:t>
            </a:r>
            <a:r>
              <a:rPr lang="en-US" sz="900" u="sng" dirty="0">
                <a:solidFill>
                  <a:srgbClr val="008DBD"/>
                </a:solidFill>
                <a:latin typeface="Verdana Pro"/>
                <a:cs typeface="Verdana Pro Semibold" panose="020F0502020204030204" pitchFamily="34" charset="0"/>
                <a:hlinkClick r:id="rId3"/>
              </a:rPr>
              <a:t>Retail POS Guide – section 6.4</a:t>
            </a:r>
            <a:r>
              <a:rPr lang="en-US" sz="900" dirty="0">
                <a:solidFill>
                  <a:srgbClr val="002C6C"/>
                </a:solidFill>
                <a:latin typeface="Verdana Pro"/>
                <a:cs typeface="Verdana Pro Semibold" panose="020F0502020204030204" pitchFamily="34" charset="0"/>
              </a:rPr>
              <a:t> for further details and examples</a:t>
            </a:r>
            <a:endParaRPr lang="en-US" dirty="0">
              <a:latin typeface="Verdana Pro"/>
            </a:endParaRP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Identifying the benefits and drivers of implementing 2D barcodes for each part of the ecosystem</a:t>
            </a:r>
          </a:p>
          <a:p>
            <a:pPr marL="449263" indent="-376238">
              <a:buFont typeface="Arial" panose="020B0604020202020204" pitchFamily="34" charset="0"/>
              <a:buChar char="•"/>
            </a:pPr>
            <a:r>
              <a:rPr lang="en-US" sz="900" dirty="0">
                <a:solidFill>
                  <a:srgbClr val="002C6C"/>
                </a:solidFill>
                <a:latin typeface="Verdana Pro"/>
                <a:cs typeface="Verdana Pro Semibold" panose="020F0502020204030204" pitchFamily="34" charset="0"/>
                <a:sym typeface="Wingdings" panose="05000000000000000000" pitchFamily="2" charset="2"/>
              </a:rPr>
              <a:t>  </a:t>
            </a:r>
            <a:r>
              <a:rPr lang="en-US" sz="900" dirty="0">
                <a:solidFill>
                  <a:srgbClr val="002C6C"/>
                </a:solidFill>
                <a:latin typeface="Verdana Pro"/>
                <a:cs typeface="Verdana Pro Semibold" panose="020F0502020204030204" pitchFamily="34" charset="0"/>
              </a:rPr>
              <a:t>Check the </a:t>
            </a:r>
            <a:r>
              <a:rPr lang="en-US" sz="900" dirty="0">
                <a:solidFill>
                  <a:srgbClr val="002C6C"/>
                </a:solidFill>
                <a:latin typeface="Verdana Pro"/>
              </a:rPr>
              <a:t>appendix </a:t>
            </a:r>
            <a:r>
              <a:rPr lang="en-US" sz="900" dirty="0">
                <a:solidFill>
                  <a:srgbClr val="002C6C"/>
                </a:solidFill>
                <a:latin typeface="Verdana Pro"/>
                <a:cs typeface="Verdana Pro Semibold" panose="020F0502020204030204" pitchFamily="34" charset="0"/>
              </a:rPr>
              <a:t>for an overview of the </a:t>
            </a:r>
            <a:r>
              <a:rPr lang="en-US" sz="900" dirty="0">
                <a:solidFill>
                  <a:srgbClr val="002C6C"/>
                </a:solidFill>
                <a:latin typeface="Verdana Pro"/>
                <a:cs typeface="Verdana Pro Semibold" panose="020F0502020204030204" pitchFamily="34" charset="0"/>
                <a:hlinkClick r:id="rId4" action="ppaction://hlinksldjump"/>
              </a:rPr>
              <a:t>six key drivers </a:t>
            </a:r>
            <a:r>
              <a:rPr lang="en-US" sz="900" dirty="0">
                <a:solidFill>
                  <a:srgbClr val="002C6C"/>
                </a:solidFill>
                <a:latin typeface="Verdana Pro"/>
                <a:cs typeface="Verdana Pro Semibold" panose="020F0502020204030204" pitchFamily="34" charset="0"/>
              </a:rPr>
              <a:t>and </a:t>
            </a:r>
            <a:r>
              <a:rPr lang="en-US" sz="900" dirty="0">
                <a:solidFill>
                  <a:srgbClr val="002C6C"/>
                </a:solidFill>
                <a:latin typeface="Verdana Pro"/>
                <a:cs typeface="Verdana Pro Semibold" panose="020F0502020204030204" pitchFamily="34" charset="0"/>
                <a:hlinkClick r:id="rId5" action="ppaction://hlinksldjump"/>
              </a:rPr>
              <a:t>KPIs and business goals</a:t>
            </a:r>
            <a:endParaRPr lang="en-US" sz="900" dirty="0">
              <a:solidFill>
                <a:srgbClr val="002C6C"/>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Evaluating your goals through a benefit logic</a:t>
            </a:r>
          </a:p>
          <a:p>
            <a:pPr marL="449263" indent="-376238">
              <a:buFont typeface="Arial" panose="020B0604020202020204" pitchFamily="34" charset="0"/>
              <a:buChar char="•"/>
            </a:pPr>
            <a:r>
              <a:rPr lang="en-US" sz="900" dirty="0">
                <a:solidFill>
                  <a:srgbClr val="002C6C"/>
                </a:solidFill>
                <a:latin typeface="Verdana Pro"/>
                <a:cs typeface="Verdana Pro Semibold" panose="020F0502020204030204" pitchFamily="34" charset="0"/>
                <a:sym typeface="Wingdings" panose="05000000000000000000" pitchFamily="2" charset="2"/>
              </a:rPr>
              <a:t> </a:t>
            </a:r>
            <a:r>
              <a:rPr lang="en-US" sz="900" dirty="0">
                <a:solidFill>
                  <a:srgbClr val="002C6C"/>
                </a:solidFill>
                <a:latin typeface="Verdana Pro"/>
                <a:cs typeface="Verdana Pro Semibold" panose="020F0502020204030204" pitchFamily="34" charset="0"/>
              </a:rPr>
              <a:t>Check the </a:t>
            </a:r>
            <a:r>
              <a:rPr lang="en-US" sz="900" u="sng" dirty="0">
                <a:solidFill>
                  <a:srgbClr val="008DBD"/>
                </a:solidFill>
                <a:latin typeface="Verdana Pro"/>
                <a:cs typeface="Verdana Pro Semibold" panose="020F0502020204030204" pitchFamily="34" charset="0"/>
                <a:hlinkClick r:id="rId6"/>
              </a:rPr>
              <a:t>2D Pilot Toolkit slide 24-29</a:t>
            </a:r>
            <a:r>
              <a:rPr lang="en-US" sz="900" dirty="0">
                <a:solidFill>
                  <a:srgbClr val="002C6C"/>
                </a:solidFill>
                <a:latin typeface="Verdana Pro"/>
                <a:cs typeface="Verdana Pro Semibold" panose="020F0502020204030204" pitchFamily="34" charset="0"/>
              </a:rPr>
              <a:t> for all necessary details. </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Unlocking use cases by encoding additional data for private label or in-store labelling products </a:t>
            </a: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dirty="0">
                <a:solidFill>
                  <a:srgbClr val="002C6C"/>
                </a:solidFill>
                <a:latin typeface="Verdana Pro"/>
                <a:cs typeface="Verdana Pro Semibold" panose="020F0502020204030204" pitchFamily="34" charset="0"/>
                <a:sym typeface="Wingdings" panose="05000000000000000000" pitchFamily="2" charset="2"/>
              </a:rPr>
              <a:t> Check </a:t>
            </a:r>
            <a:r>
              <a:rPr lang="en-US" sz="900" dirty="0">
                <a:solidFill>
                  <a:srgbClr val="002C6C"/>
                </a:solidFill>
                <a:latin typeface="Verdana Pro"/>
                <a:cs typeface="Verdana Pro Semibold" panose="020F0502020204030204" pitchFamily="34" charset="0"/>
                <a:sym typeface="Wingdings" panose="05000000000000000000" pitchFamily="2" charset="2"/>
                <a:hlinkClick r:id="rId7" action="ppaction://hlinksldjump"/>
              </a:rPr>
              <a:t>brand owner pathway</a:t>
            </a:r>
            <a:r>
              <a:rPr lang="en-US" sz="900" dirty="0">
                <a:solidFill>
                  <a:srgbClr val="002C6C"/>
                </a:solidFill>
                <a:latin typeface="Verdana Pro"/>
                <a:cs typeface="Verdana Pro Semibold" panose="020F0502020204030204" pitchFamily="34" charset="0"/>
                <a:sym typeface="Wingdings" panose="05000000000000000000" pitchFamily="2" charset="2"/>
              </a:rPr>
              <a:t> for private label and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8" action="ppaction://hlinksldjump"/>
              </a:rPr>
              <a:t>retailer pathway</a:t>
            </a:r>
            <a:r>
              <a:rPr lang="en-US" sz="900" dirty="0">
                <a:solidFill>
                  <a:srgbClr val="002C6C"/>
                </a:solidFill>
                <a:latin typeface="Verdana Pro"/>
                <a:cs typeface="Verdana Pro Semibold" panose="020F0502020204030204" pitchFamily="34" charset="0"/>
                <a:sym typeface="Wingdings" panose="05000000000000000000" pitchFamily="2" charset="2"/>
              </a:rPr>
              <a:t> for in-store labelling or </a:t>
            </a:r>
            <a:r>
              <a:rPr lang="en-US" sz="900" dirty="0">
                <a:solidFill>
                  <a:srgbClr val="002C6C"/>
                </a:solidFill>
                <a:latin typeface="Verdana Pro"/>
                <a:cs typeface="Verdana Pro Semibold" panose="020F0502020204030204" pitchFamily="34" charset="0"/>
              </a:rPr>
              <a:t>the </a:t>
            </a:r>
            <a:r>
              <a:rPr lang="en-US" sz="900" u="sng" dirty="0">
                <a:solidFill>
                  <a:srgbClr val="008DBD"/>
                </a:solidFill>
                <a:latin typeface="Verdana Pro"/>
                <a:cs typeface="Verdana Pro Semibold" panose="020F0502020204030204" pitchFamily="34" charset="0"/>
                <a:hlinkClick r:id="rId9"/>
              </a:rPr>
              <a:t>Retail POS Guide – section 6.1.1</a:t>
            </a:r>
            <a:r>
              <a:rPr lang="en-US" sz="900" dirty="0">
                <a:solidFill>
                  <a:srgbClr val="002C6C"/>
                </a:solidFill>
                <a:latin typeface="Verdana Pro"/>
                <a:cs typeface="Verdana Pro Semibold" panose="020F0502020204030204" pitchFamily="34" charset="0"/>
              </a:rPr>
              <a:t> for more information. </a:t>
            </a:r>
            <a:endParaRPr lang="en-US" sz="900" dirty="0">
              <a:solidFill>
                <a:srgbClr val="002C6C"/>
              </a:solidFill>
              <a:latin typeface="Verdana Pro" panose="020B0604030504040204" pitchFamily="34" charset="0"/>
              <a:cs typeface="Verdana Pro Semibold" panose="020F0502020204030204" pitchFamily="34" charset="0"/>
            </a:endParaRPr>
          </a:p>
          <a:p>
            <a:pPr marL="73025"/>
            <a:endParaRPr lang="en-US" sz="900" dirty="0">
              <a:solidFill>
                <a:srgbClr val="002C6C"/>
              </a:solidFill>
              <a:latin typeface="Verdana Pro" panose="020B0704030504040204" pitchFamily="34" charset="0"/>
            </a:endParaRPr>
          </a:p>
          <a:p>
            <a:pPr marL="73025" indent="109220"/>
            <a:r>
              <a:rPr lang="en-US" sz="900" b="1" dirty="0">
                <a:solidFill>
                  <a:srgbClr val="002C6C"/>
                </a:solidFill>
                <a:latin typeface="Verdana Pro"/>
                <a:cs typeface="Verdana Pro Semibold" panose="020F0502020204030204" pitchFamily="34" charset="0"/>
              </a:rPr>
              <a:t>Important</a:t>
            </a:r>
            <a:r>
              <a:rPr lang="en-US" sz="900" dirty="0">
                <a:solidFill>
                  <a:srgbClr val="002C6C"/>
                </a:solidFill>
                <a:latin typeface="Verdana Pro"/>
                <a:cs typeface="Verdana Pro Semibold" panose="020F0502020204030204" pitchFamily="34" charset="0"/>
              </a:rPr>
              <a:t>: Collaborate with brand owners to determine what data would be mutually beneficial to share.</a:t>
            </a:r>
          </a:p>
          <a:p>
            <a:pPr marL="73025" indent="109220"/>
            <a:r>
              <a:rPr lang="en-US" sz="900" dirty="0">
                <a:solidFill>
                  <a:srgbClr val="002C6C"/>
                </a:solidFill>
                <a:latin typeface="Verdana Pro"/>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a:cs typeface="Verdana Pro Semibold" panose="020F0502020204030204" pitchFamily="34" charset="0"/>
              </a:rPr>
              <a:t>the </a:t>
            </a:r>
            <a:r>
              <a:rPr lang="en-US" sz="900" u="sng" dirty="0">
                <a:solidFill>
                  <a:srgbClr val="008DBD"/>
                </a:solidFill>
                <a:latin typeface="Verdana Pro"/>
                <a:cs typeface="Verdana Pro Semibold" panose="020F0502020204030204" pitchFamily="34" charset="0"/>
              </a:rPr>
              <a:t>B</a:t>
            </a:r>
            <a:r>
              <a:rPr lang="en-US" sz="900" u="sng" dirty="0">
                <a:solidFill>
                  <a:srgbClr val="008DBD"/>
                </a:solidFill>
                <a:latin typeface="Verdana Pro"/>
                <a:cs typeface="Verdana Pro Semibold" panose="020F0502020204030204" pitchFamily="34" charset="0"/>
                <a:hlinkClick r:id="rId10"/>
              </a:rPr>
              <a:t>arcode Explorer</a:t>
            </a:r>
            <a:r>
              <a:rPr lang="en-US" sz="900" dirty="0">
                <a:solidFill>
                  <a:srgbClr val="002C6C"/>
                </a:solidFill>
                <a:latin typeface="Verdana Pro"/>
                <a:cs typeface="Verdana Pro Semibold" panose="020F0502020204030204" pitchFamily="34" charset="0"/>
              </a:rPr>
              <a:t>, our </a:t>
            </a:r>
            <a:r>
              <a:rPr lang="en-US" sz="900" u="sng" dirty="0">
                <a:solidFill>
                  <a:srgbClr val="008DBD"/>
                </a:solidFill>
                <a:latin typeface="Verdana Pro"/>
                <a:cs typeface="Verdana Pro Semibold" panose="020F0502020204030204" pitchFamily="34" charset="0"/>
                <a:hlinkClick r:id="rId11"/>
              </a:rPr>
              <a:t>case study library</a:t>
            </a:r>
            <a:r>
              <a:rPr lang="en-US" sz="900" dirty="0">
                <a:solidFill>
                  <a:srgbClr val="002C6C"/>
                </a:solidFill>
                <a:latin typeface="Verdana Pro"/>
                <a:cs typeface="Verdana Pro Semibold" panose="020F0502020204030204" pitchFamily="34" charset="0"/>
              </a:rPr>
              <a:t> or </a:t>
            </a:r>
            <a:r>
              <a:rPr lang="en-US" sz="900" u="sng" dirty="0">
                <a:solidFill>
                  <a:srgbClr val="008DBD"/>
                </a:solidFill>
                <a:latin typeface="Verdana Pro"/>
                <a:cs typeface="Verdana Pro Semibold" panose="020F0502020204030204" pitchFamily="34" charset="0"/>
                <a:hlinkClick r:id="rId12"/>
              </a:rPr>
              <a:t>Retail POS Guide – Section 6.6.1</a:t>
            </a:r>
            <a:r>
              <a:rPr lang="en-US" sz="900" dirty="0">
                <a:solidFill>
                  <a:srgbClr val="002C6C"/>
                </a:solidFill>
                <a:latin typeface="Verdana Pro"/>
                <a:cs typeface="Verdana Pro Semibold" panose="020F0502020204030204" pitchFamily="34" charset="0"/>
              </a:rPr>
              <a:t> for more use case examples</a:t>
            </a:r>
          </a:p>
          <a:p>
            <a:pPr marL="73025">
              <a:lnSpc>
                <a:spcPct val="150000"/>
              </a:lnSpc>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3006"/>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43</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1</a:t>
            </a:r>
            <a:r>
              <a:rPr lang="en-US" sz="1400" dirty="0">
                <a:solidFill>
                  <a:srgbClr val="002C6C"/>
                </a:solidFill>
                <a:latin typeface="Verdana Pro" panose="020B0704030504040204" pitchFamily="34" charset="0"/>
              </a:rPr>
              <a:t> – Set up project</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1.1</a:t>
            </a:r>
            <a:r>
              <a:rPr lang="en-US" sz="1400" dirty="0">
                <a:solidFill>
                  <a:srgbClr val="002C6C"/>
                </a:solidFill>
                <a:latin typeface="Verdana Pro" panose="020B0704030504040204" pitchFamily="34" charset="0"/>
              </a:rPr>
              <a:t> – Define your goals/use cases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6908"/>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t>Retailers have unique needs. By focusing on your specific goals from the start, you can tailor your 2D barcode </a:t>
            </a:r>
            <a:r>
              <a:rPr lang="en-US" sz="1000" dirty="0" err="1"/>
              <a:t>utilisation</a:t>
            </a:r>
            <a:r>
              <a:rPr lang="en-US" sz="1000" dirty="0"/>
              <a:t> to unlock the most impactful benefits for your business, including the ability to scan 2D barcodes at POS.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6908"/>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6155"/>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2303"/>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7797"/>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002C6C"/>
                </a:solidFill>
                <a:latin typeface="Verdana Pro" panose="020B0604030504040204" pitchFamily="34" charset="0"/>
                <a:cs typeface="Verdana Pro Semibold" panose="020F0502020204030204" pitchFamily="34" charset="0"/>
              </a:rPr>
              <a:t>Brand owners</a:t>
            </a:r>
            <a:endPar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endParaRPr>
          </a:p>
        </p:txBody>
      </p:sp>
      <p:sp>
        <p:nvSpPr>
          <p:cNvPr id="37" name="Oval 36">
            <a:extLst>
              <a:ext uri="{FF2B5EF4-FFF2-40B4-BE49-F238E27FC236}">
                <a16:creationId xmlns:a16="http://schemas.microsoft.com/office/drawing/2014/main" id="{72F07D69-783D-6357-D03E-ADFA3EF254C7}"/>
              </a:ext>
            </a:extLst>
          </p:cNvPr>
          <p:cNvSpPr/>
          <p:nvPr/>
        </p:nvSpPr>
        <p:spPr>
          <a:xfrm>
            <a:off x="444533" y="4257646"/>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dirty="0"/>
              <a:t>!</a:t>
            </a:r>
          </a:p>
        </p:txBody>
      </p:sp>
      <p:pic>
        <p:nvPicPr>
          <p:cNvPr id="16" name="Picture 8">
            <a:hlinkClick r:id="" action="ppaction://hlinkshowjump?jump=nextslide"/>
            <a:extLst>
              <a:ext uri="{FF2B5EF4-FFF2-40B4-BE49-F238E27FC236}">
                <a16:creationId xmlns:a16="http://schemas.microsoft.com/office/drawing/2014/main" id="{85A619BC-8BD0-0B04-C580-A0454CC71D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239CC2F6-522B-112C-4642-9B26B7FE417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10800000" flipH="1">
            <a:off x="7992616" y="236054"/>
            <a:ext cx="375396" cy="375396"/>
          </a:xfrm>
          <a:prstGeom prst="rect">
            <a:avLst/>
          </a:prstGeom>
          <a:noFill/>
          <a:ln>
            <a:noFill/>
          </a:ln>
        </p:spPr>
      </p:pic>
      <p:pic>
        <p:nvPicPr>
          <p:cNvPr id="19" name="Graphic 18">
            <a:hlinkClick r:id="rId17" action="ppaction://hlinksldjump"/>
            <a:extLst>
              <a:ext uri="{FF2B5EF4-FFF2-40B4-BE49-F238E27FC236}">
                <a16:creationId xmlns:a16="http://schemas.microsoft.com/office/drawing/2014/main" id="{EA27F4F4-C61B-0862-6437-CE852A16B9B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B6EB7C3F-D6FE-2871-E4D2-DBDB27F3D65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435959" y="2388620"/>
            <a:ext cx="399600" cy="399600"/>
          </a:xfrm>
          <a:prstGeom prst="rect">
            <a:avLst/>
          </a:prstGeom>
        </p:spPr>
      </p:pic>
      <p:pic>
        <p:nvPicPr>
          <p:cNvPr id="21" name="Graphic 20">
            <a:extLst>
              <a:ext uri="{FF2B5EF4-FFF2-40B4-BE49-F238E27FC236}">
                <a16:creationId xmlns:a16="http://schemas.microsoft.com/office/drawing/2014/main" id="{7E5BDD88-584D-2B50-7F84-E18E7C474C2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435959" y="2840085"/>
            <a:ext cx="399600" cy="399600"/>
          </a:xfrm>
          <a:prstGeom prst="rect">
            <a:avLst/>
          </a:prstGeom>
        </p:spPr>
      </p:pic>
      <p:pic>
        <p:nvPicPr>
          <p:cNvPr id="23" name="Graphic 22">
            <a:extLst>
              <a:ext uri="{FF2B5EF4-FFF2-40B4-BE49-F238E27FC236}">
                <a16:creationId xmlns:a16="http://schemas.microsoft.com/office/drawing/2014/main" id="{9ACEADCC-F6BD-B34F-5436-B2D675DD544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35959" y="3291550"/>
            <a:ext cx="399600" cy="399600"/>
          </a:xfrm>
          <a:prstGeom prst="rect">
            <a:avLst/>
          </a:prstGeom>
        </p:spPr>
      </p:pic>
      <p:pic>
        <p:nvPicPr>
          <p:cNvPr id="24" name="Graphic 23">
            <a:extLst>
              <a:ext uri="{FF2B5EF4-FFF2-40B4-BE49-F238E27FC236}">
                <a16:creationId xmlns:a16="http://schemas.microsoft.com/office/drawing/2014/main" id="{BB0E3D4D-3C86-6997-6FFD-1FC966A4231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435959" y="3743015"/>
            <a:ext cx="399600" cy="399600"/>
          </a:xfrm>
          <a:prstGeom prst="rect">
            <a:avLst/>
          </a:prstGeom>
        </p:spPr>
      </p:pic>
      <p:grpSp>
        <p:nvGrpSpPr>
          <p:cNvPr id="25" name="Group 24">
            <a:extLst>
              <a:ext uri="{FF2B5EF4-FFF2-40B4-BE49-F238E27FC236}">
                <a16:creationId xmlns:a16="http://schemas.microsoft.com/office/drawing/2014/main" id="{DED6D32A-7FDC-E5B6-6B45-862BB57714B4}"/>
              </a:ext>
            </a:extLst>
          </p:cNvPr>
          <p:cNvGrpSpPr/>
          <p:nvPr/>
        </p:nvGrpSpPr>
        <p:grpSpPr>
          <a:xfrm>
            <a:off x="-1" y="819151"/>
            <a:ext cx="9144000" cy="414970"/>
            <a:chOff x="-1" y="819151"/>
            <a:chExt cx="9144000" cy="414970"/>
          </a:xfrm>
        </p:grpSpPr>
        <p:sp>
          <p:nvSpPr>
            <p:cNvPr id="27" name="Rectangle 26">
              <a:extLst>
                <a:ext uri="{FF2B5EF4-FFF2-40B4-BE49-F238E27FC236}">
                  <a16:creationId xmlns:a16="http://schemas.microsoft.com/office/drawing/2014/main" id="{ED117964-F32E-7DAE-87CB-94F6AC9CF13F}"/>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ounded Rectangle 27">
              <a:extLst>
                <a:ext uri="{FF2B5EF4-FFF2-40B4-BE49-F238E27FC236}">
                  <a16:creationId xmlns:a16="http://schemas.microsoft.com/office/drawing/2014/main" id="{1C0DAAED-F212-AA1E-29A9-BC0B4E618C7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7AC143"/>
                  </a:solidFill>
                </a:rPr>
                <a:t>Set-up project</a:t>
              </a:r>
            </a:p>
          </p:txBody>
        </p:sp>
        <p:sp>
          <p:nvSpPr>
            <p:cNvPr id="29" name="Rounded Rectangle 28">
              <a:extLst>
                <a:ext uri="{FF2B5EF4-FFF2-40B4-BE49-F238E27FC236}">
                  <a16:creationId xmlns:a16="http://schemas.microsoft.com/office/drawing/2014/main" id="{2B0317E0-D70D-F39F-3437-BAE374C0D4A1}"/>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0" name="Rounded Rectangle 29">
              <a:extLst>
                <a:ext uri="{FF2B5EF4-FFF2-40B4-BE49-F238E27FC236}">
                  <a16:creationId xmlns:a16="http://schemas.microsoft.com/office/drawing/2014/main" id="{7D788344-91D9-105C-CDA8-A6858EB633F8}"/>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31" name="Rounded Rectangle 30">
              <a:extLst>
                <a:ext uri="{FF2B5EF4-FFF2-40B4-BE49-F238E27FC236}">
                  <a16:creationId xmlns:a16="http://schemas.microsoft.com/office/drawing/2014/main" id="{6AFA07E1-36A7-80F9-8FCC-87916D073DE6}"/>
                </a:ext>
              </a:extLst>
            </p:cNvPr>
            <p:cNvSpPr/>
            <p:nvPr/>
          </p:nvSpPr>
          <p:spPr>
            <a:xfrm>
              <a:off x="5793539" y="876294"/>
              <a:ext cx="82327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35" name="Rounded Rectangle 34">
              <a:extLst>
                <a:ext uri="{FF2B5EF4-FFF2-40B4-BE49-F238E27FC236}">
                  <a16:creationId xmlns:a16="http://schemas.microsoft.com/office/drawing/2014/main" id="{363E7FED-6280-3ED6-7043-568778409B4B}"/>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6" name="Rounded Rectangle 35">
              <a:extLst>
                <a:ext uri="{FF2B5EF4-FFF2-40B4-BE49-F238E27FC236}">
                  <a16:creationId xmlns:a16="http://schemas.microsoft.com/office/drawing/2014/main" id="{9DE3DD40-99FD-4170-FEB5-6576572942FB}"/>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8" name="Rounded Rectangle 21">
              <a:extLst>
                <a:ext uri="{FF2B5EF4-FFF2-40B4-BE49-F238E27FC236}">
                  <a16:creationId xmlns:a16="http://schemas.microsoft.com/office/drawing/2014/main" id="{7F5B1315-BD86-5822-4D38-70CD0FC4124A}"/>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9" name="Oval 38">
              <a:extLst>
                <a:ext uri="{FF2B5EF4-FFF2-40B4-BE49-F238E27FC236}">
                  <a16:creationId xmlns:a16="http://schemas.microsoft.com/office/drawing/2014/main" id="{A6ADBA79-F0CD-032C-BCB1-BE24B0F43FAE}"/>
                </a:ext>
              </a:extLst>
            </p:cNvPr>
            <p:cNvSpPr/>
            <p:nvPr/>
          </p:nvSpPr>
          <p:spPr>
            <a:xfrm>
              <a:off x="412821"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42" name="Oval 41">
              <a:extLst>
                <a:ext uri="{FF2B5EF4-FFF2-40B4-BE49-F238E27FC236}">
                  <a16:creationId xmlns:a16="http://schemas.microsoft.com/office/drawing/2014/main" id="{342BCBBC-52C3-5F96-F7A0-CB28434C7381}"/>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3" name="Straight Connector 42">
              <a:extLst>
                <a:ext uri="{FF2B5EF4-FFF2-40B4-BE49-F238E27FC236}">
                  <a16:creationId xmlns:a16="http://schemas.microsoft.com/office/drawing/2014/main" id="{42B4BA0A-31AB-21A0-A12C-4834C74772B5}"/>
                </a:ext>
              </a:extLst>
            </p:cNvPr>
            <p:cNvCxnSpPr>
              <a:cxnSpLocks/>
              <a:stCxn id="42"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70C6E2E6-90B5-12D0-88C0-E81A5F83BDCB}"/>
                </a:ext>
              </a:extLst>
            </p:cNvPr>
            <p:cNvGrpSpPr/>
            <p:nvPr/>
          </p:nvGrpSpPr>
          <p:grpSpPr>
            <a:xfrm>
              <a:off x="2443007" y="888920"/>
              <a:ext cx="617971" cy="275078"/>
              <a:chOff x="2208005" y="888920"/>
              <a:chExt cx="617971" cy="275078"/>
            </a:xfrm>
          </p:grpSpPr>
          <p:sp>
            <p:nvSpPr>
              <p:cNvPr id="57" name="Oval 56">
                <a:extLst>
                  <a:ext uri="{FF2B5EF4-FFF2-40B4-BE49-F238E27FC236}">
                    <a16:creationId xmlns:a16="http://schemas.microsoft.com/office/drawing/2014/main" id="{24BC4A33-9575-E13A-A59D-F18135D6750B}"/>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14DE30DB-5F73-0A32-F931-19D45D252FCA}"/>
                  </a:ext>
                </a:extLst>
              </p:cNvPr>
              <p:cNvCxnSpPr>
                <a:cxnSpLocks/>
                <a:stCxn id="57"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15D397A7-94C9-9115-BA7D-AF73EFA86D7F}"/>
                </a:ext>
              </a:extLst>
            </p:cNvPr>
            <p:cNvGrpSpPr/>
            <p:nvPr/>
          </p:nvGrpSpPr>
          <p:grpSpPr>
            <a:xfrm>
              <a:off x="7575617" y="888920"/>
              <a:ext cx="568441" cy="275078"/>
              <a:chOff x="3058394" y="888920"/>
              <a:chExt cx="568441" cy="275078"/>
            </a:xfrm>
          </p:grpSpPr>
          <p:sp>
            <p:nvSpPr>
              <p:cNvPr id="55" name="Oval 54">
                <a:extLst>
                  <a:ext uri="{FF2B5EF4-FFF2-40B4-BE49-F238E27FC236}">
                    <a16:creationId xmlns:a16="http://schemas.microsoft.com/office/drawing/2014/main" id="{CF18C0EC-AB78-C36B-B9D6-7D48F2221E88}"/>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AAC7F183-828B-42CC-E188-59BB43FC76B9}"/>
                  </a:ext>
                </a:extLst>
              </p:cNvPr>
              <p:cNvCxnSpPr>
                <a:cxnSpLocks/>
                <a:stCxn id="55"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93E45276-840A-9D33-A215-7DA3669DB820}"/>
                </a:ext>
              </a:extLst>
            </p:cNvPr>
            <p:cNvGrpSpPr/>
            <p:nvPr/>
          </p:nvGrpSpPr>
          <p:grpSpPr>
            <a:xfrm>
              <a:off x="6604284" y="888920"/>
              <a:ext cx="611720" cy="275078"/>
              <a:chOff x="2925596" y="888920"/>
              <a:chExt cx="611720" cy="275078"/>
            </a:xfrm>
          </p:grpSpPr>
          <p:sp>
            <p:nvSpPr>
              <p:cNvPr id="53" name="Oval 52">
                <a:extLst>
                  <a:ext uri="{FF2B5EF4-FFF2-40B4-BE49-F238E27FC236}">
                    <a16:creationId xmlns:a16="http://schemas.microsoft.com/office/drawing/2014/main" id="{2EEE2ED8-3E15-C604-C2C1-258BD24C693E}"/>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4" name="Straight Connector 53">
                <a:extLst>
                  <a:ext uri="{FF2B5EF4-FFF2-40B4-BE49-F238E27FC236}">
                    <a16:creationId xmlns:a16="http://schemas.microsoft.com/office/drawing/2014/main" id="{1264207B-2579-2523-3788-7A5A4DDEDAF6}"/>
                  </a:ext>
                </a:extLst>
              </p:cNvPr>
              <p:cNvCxnSpPr>
                <a:cxnSpLocks/>
                <a:stCxn id="53"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28A3A457-5A50-023E-9F47-CFDD76624967}"/>
                </a:ext>
              </a:extLst>
            </p:cNvPr>
            <p:cNvGrpSpPr/>
            <p:nvPr/>
          </p:nvGrpSpPr>
          <p:grpSpPr>
            <a:xfrm>
              <a:off x="5191951" y="888920"/>
              <a:ext cx="558866" cy="275078"/>
              <a:chOff x="2789703" y="888920"/>
              <a:chExt cx="558866" cy="275078"/>
            </a:xfrm>
          </p:grpSpPr>
          <p:sp>
            <p:nvSpPr>
              <p:cNvPr id="51" name="Oval 50">
                <a:extLst>
                  <a:ext uri="{FF2B5EF4-FFF2-40B4-BE49-F238E27FC236}">
                    <a16:creationId xmlns:a16="http://schemas.microsoft.com/office/drawing/2014/main" id="{A257DB57-41B3-3FCE-5526-913E52D33895}"/>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2" name="Straight Connector 51">
                <a:extLst>
                  <a:ext uri="{FF2B5EF4-FFF2-40B4-BE49-F238E27FC236}">
                    <a16:creationId xmlns:a16="http://schemas.microsoft.com/office/drawing/2014/main" id="{3671658C-71FE-1FA5-0C2B-C85FD5982CDB}"/>
                  </a:ext>
                </a:extLst>
              </p:cNvPr>
              <p:cNvCxnSpPr>
                <a:cxnSpLocks/>
                <a:stCxn id="51"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DA782655-036B-7A9F-3838-D2FF4AB5D5FA}"/>
                </a:ext>
              </a:extLst>
            </p:cNvPr>
            <p:cNvGrpSpPr/>
            <p:nvPr/>
          </p:nvGrpSpPr>
          <p:grpSpPr>
            <a:xfrm>
              <a:off x="3829873" y="888920"/>
              <a:ext cx="584019" cy="275078"/>
              <a:chOff x="2360901" y="888920"/>
              <a:chExt cx="584019" cy="275078"/>
            </a:xfrm>
          </p:grpSpPr>
          <p:sp>
            <p:nvSpPr>
              <p:cNvPr id="49" name="Oval 48">
                <a:extLst>
                  <a:ext uri="{FF2B5EF4-FFF2-40B4-BE49-F238E27FC236}">
                    <a16:creationId xmlns:a16="http://schemas.microsoft.com/office/drawing/2014/main" id="{3EBE7391-49F2-009D-E636-9EB164371EDE}"/>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0" name="Straight Connector 49">
                <a:extLst>
                  <a:ext uri="{FF2B5EF4-FFF2-40B4-BE49-F238E27FC236}">
                    <a16:creationId xmlns:a16="http://schemas.microsoft.com/office/drawing/2014/main" id="{C626C723-FCA5-54A4-616E-DD02E0B219C0}"/>
                  </a:ext>
                </a:extLst>
              </p:cNvPr>
              <p:cNvCxnSpPr>
                <a:cxnSpLocks/>
                <a:stCxn id="49"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996110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653963"/>
            <a:ext cx="8249438" cy="186480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project plan</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Choosing an implementation type (e.g., proof of concept, pilot, full implementation)</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Start your implementation with a (number of) store(s), product(s) or supplier(s)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endParaRPr lang="en-US" sz="900" dirty="0">
              <a:solidFill>
                <a:srgbClr val="002C6C"/>
              </a:solidFill>
              <a:latin typeface="Verdana Pro" panose="020B0704030504040204" pitchFamily="34" charset="0"/>
            </a:endParaRPr>
          </a:p>
          <a:p>
            <a:pPr marL="171450" indent="-171450">
              <a:lnSpc>
                <a:spcPct val="150000"/>
              </a:lnSpc>
              <a:buFont typeface="Wingdings" panose="05000000000000000000" pitchFamily="2" charset="2"/>
              <a:buChar char="à"/>
            </a:pPr>
            <a:r>
              <a:rPr lang="en-US" sz="900" dirty="0">
                <a:solidFill>
                  <a:srgbClr val="002C6C"/>
                </a:solidFill>
                <a:latin typeface="Verdana Pro" panose="020B0604030504040204" pitchFamily="34" charset="0"/>
                <a:sym typeface="Wingdings" panose="05000000000000000000" pitchFamily="2" charset="2"/>
              </a:rPr>
              <a:t>Please refer to </a:t>
            </a:r>
            <a:r>
              <a:rPr lang="en-US" sz="900" u="sng" dirty="0">
                <a:solidFill>
                  <a:srgbClr val="008DBD"/>
                </a:solidFill>
                <a:latin typeface="Verdana Pro" panose="020B0604030504040204" pitchFamily="34" charset="0"/>
                <a:hlinkClick r:id="rId3"/>
              </a:rPr>
              <a:t>2D Pilot Toolkit - slide 35-45</a:t>
            </a:r>
            <a:r>
              <a:rPr lang="en-US" sz="900" dirty="0">
                <a:solidFill>
                  <a:srgbClr val="008DBD"/>
                </a:solidFill>
                <a:latin typeface="Verdana Pro" panose="020B0604030504040204" pitchFamily="34" charset="0"/>
              </a:rPr>
              <a:t> </a:t>
            </a:r>
            <a:r>
              <a:rPr lang="en-US" sz="900" dirty="0">
                <a:solidFill>
                  <a:srgbClr val="002C6C"/>
                </a:solidFill>
                <a:latin typeface="Verdana Pro" panose="020B0604030504040204" pitchFamily="34" charset="0"/>
              </a:rPr>
              <a:t>section for more information about scoping.</a:t>
            </a:r>
          </a:p>
          <a:p>
            <a:pPr marL="538163" indent="-465138">
              <a:lnSpc>
                <a:spcPct val="150000"/>
              </a:lnSpc>
              <a:buFont typeface="Arial" panose="020B0604020202020204" pitchFamily="34" charset="0"/>
              <a:buChar char="•"/>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2653"/>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44</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a:solidFill>
                  <a:srgbClr val="002A69"/>
                </a:solidFill>
                <a:latin typeface="Verdana Pro" panose="020B0704030504040204" pitchFamily="34" charset="0"/>
              </a:rPr>
              <a:t>Sub step </a:t>
            </a:r>
            <a:r>
              <a:rPr lang="en-US" sz="1400" b="1" dirty="0">
                <a:solidFill>
                  <a:srgbClr val="002A69"/>
                </a:solidFill>
                <a:latin typeface="Verdana Pro" panose="020B0704030504040204" pitchFamily="34" charset="0"/>
              </a:rPr>
              <a:t>1.2</a:t>
            </a:r>
            <a:r>
              <a:rPr lang="en-US" sz="1400" dirty="0">
                <a:solidFill>
                  <a:srgbClr val="002A69"/>
                </a:solidFill>
                <a:latin typeface="Verdana Pro" panose="020B0704030504040204" pitchFamily="34" charset="0"/>
              </a:rPr>
              <a:t> – Define project plan &amp; implementation type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65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The 2D roll-out process is important to execute well. It is key to start with the right scope and setup, and use the results to decide on further deployment.</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65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8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9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7444"/>
            <a:ext cx="1672295" cy="400110"/>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p:txBody>
      </p:sp>
      <p:pic>
        <p:nvPicPr>
          <p:cNvPr id="16" name="Picture 8">
            <a:hlinkClick r:id="" action="ppaction://hlinkshowjump?jump=nextslide"/>
            <a:extLst>
              <a:ext uri="{FF2B5EF4-FFF2-40B4-BE49-F238E27FC236}">
                <a16:creationId xmlns:a16="http://schemas.microsoft.com/office/drawing/2014/main" id="{D24B6EA1-DAA5-8C92-20D2-FD2D353C9C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F627B315-AAE6-46E1-F4E4-16B4F45266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9" name="Graphic 18">
            <a:hlinkClick r:id="rId8" action="ppaction://hlinksldjump"/>
            <a:extLst>
              <a:ext uri="{FF2B5EF4-FFF2-40B4-BE49-F238E27FC236}">
                <a16:creationId xmlns:a16="http://schemas.microsoft.com/office/drawing/2014/main" id="{C762793D-3D5A-CE39-D19E-0EA354E9DA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24" name="Graphic 23">
            <a:extLst>
              <a:ext uri="{FF2B5EF4-FFF2-40B4-BE49-F238E27FC236}">
                <a16:creationId xmlns:a16="http://schemas.microsoft.com/office/drawing/2014/main" id="{932094BD-EF77-C632-468D-A0AEAC4686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388267"/>
            <a:ext cx="399600" cy="399600"/>
          </a:xfrm>
          <a:prstGeom prst="rect">
            <a:avLst/>
          </a:prstGeom>
        </p:spPr>
      </p:pic>
      <p:pic>
        <p:nvPicPr>
          <p:cNvPr id="35" name="Graphic 34">
            <a:extLst>
              <a:ext uri="{FF2B5EF4-FFF2-40B4-BE49-F238E27FC236}">
                <a16:creationId xmlns:a16="http://schemas.microsoft.com/office/drawing/2014/main" id="{7B2CF2E7-CE63-5F0D-0634-344193A723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3291197"/>
            <a:ext cx="399600" cy="399600"/>
          </a:xfrm>
          <a:prstGeom prst="rect">
            <a:avLst/>
          </a:prstGeom>
        </p:spPr>
      </p:pic>
      <p:pic>
        <p:nvPicPr>
          <p:cNvPr id="25" name="Graphic 24">
            <a:extLst>
              <a:ext uri="{FF2B5EF4-FFF2-40B4-BE49-F238E27FC236}">
                <a16:creationId xmlns:a16="http://schemas.microsoft.com/office/drawing/2014/main" id="{0F651711-CBE4-A64F-F88D-4DB0848A23A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2839732"/>
            <a:ext cx="399600" cy="399600"/>
          </a:xfrm>
          <a:prstGeom prst="rect">
            <a:avLst/>
          </a:prstGeom>
        </p:spPr>
      </p:pic>
      <p:grpSp>
        <p:nvGrpSpPr>
          <p:cNvPr id="20" name="Group 19">
            <a:extLst>
              <a:ext uri="{FF2B5EF4-FFF2-40B4-BE49-F238E27FC236}">
                <a16:creationId xmlns:a16="http://schemas.microsoft.com/office/drawing/2014/main" id="{595A3E79-BACC-72CA-A19E-AB55C74E0DA6}"/>
              </a:ext>
            </a:extLst>
          </p:cNvPr>
          <p:cNvGrpSpPr/>
          <p:nvPr/>
        </p:nvGrpSpPr>
        <p:grpSpPr>
          <a:xfrm>
            <a:off x="-1" y="819151"/>
            <a:ext cx="9144000" cy="414970"/>
            <a:chOff x="-1" y="819151"/>
            <a:chExt cx="9144000" cy="414970"/>
          </a:xfrm>
        </p:grpSpPr>
        <p:sp>
          <p:nvSpPr>
            <p:cNvPr id="21" name="Rectangle 20">
              <a:extLst>
                <a:ext uri="{FF2B5EF4-FFF2-40B4-BE49-F238E27FC236}">
                  <a16:creationId xmlns:a16="http://schemas.microsoft.com/office/drawing/2014/main" id="{B9D5A47D-A099-2527-D7A9-05ED7F6F2BE2}"/>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Rounded Rectangle 22">
              <a:extLst>
                <a:ext uri="{FF2B5EF4-FFF2-40B4-BE49-F238E27FC236}">
                  <a16:creationId xmlns:a16="http://schemas.microsoft.com/office/drawing/2014/main" id="{F257D2E5-9DBC-709C-CABE-32945880D382}"/>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7AC143"/>
                  </a:solidFill>
                </a:rPr>
                <a:t>Set-up project</a:t>
              </a:r>
            </a:p>
          </p:txBody>
        </p:sp>
        <p:sp>
          <p:nvSpPr>
            <p:cNvPr id="27" name="Rounded Rectangle 26">
              <a:extLst>
                <a:ext uri="{FF2B5EF4-FFF2-40B4-BE49-F238E27FC236}">
                  <a16:creationId xmlns:a16="http://schemas.microsoft.com/office/drawing/2014/main" id="{057F99CC-B81C-9FD3-4A82-B59CF57C7157}"/>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8" name="Rounded Rectangle 27">
              <a:extLst>
                <a:ext uri="{FF2B5EF4-FFF2-40B4-BE49-F238E27FC236}">
                  <a16:creationId xmlns:a16="http://schemas.microsoft.com/office/drawing/2014/main" id="{75AC50F1-B223-79F8-94EA-26AA75AC0009}"/>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29" name="Rounded Rectangle 28">
              <a:extLst>
                <a:ext uri="{FF2B5EF4-FFF2-40B4-BE49-F238E27FC236}">
                  <a16:creationId xmlns:a16="http://schemas.microsoft.com/office/drawing/2014/main" id="{35D804BC-73E5-95F8-AE03-91C40592819A}"/>
                </a:ext>
              </a:extLst>
            </p:cNvPr>
            <p:cNvSpPr/>
            <p:nvPr/>
          </p:nvSpPr>
          <p:spPr>
            <a:xfrm>
              <a:off x="5793539" y="876294"/>
              <a:ext cx="82327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30" name="Rounded Rectangle 29">
              <a:extLst>
                <a:ext uri="{FF2B5EF4-FFF2-40B4-BE49-F238E27FC236}">
                  <a16:creationId xmlns:a16="http://schemas.microsoft.com/office/drawing/2014/main" id="{9E13578B-CB8F-58A1-8505-24C647E41307}"/>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1" name="Rounded Rectangle 30">
              <a:extLst>
                <a:ext uri="{FF2B5EF4-FFF2-40B4-BE49-F238E27FC236}">
                  <a16:creationId xmlns:a16="http://schemas.microsoft.com/office/drawing/2014/main" id="{96FD975B-1A41-D4CB-5800-7D8A37CD904C}"/>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6" name="Rounded Rectangle 21">
              <a:extLst>
                <a:ext uri="{FF2B5EF4-FFF2-40B4-BE49-F238E27FC236}">
                  <a16:creationId xmlns:a16="http://schemas.microsoft.com/office/drawing/2014/main" id="{5DDA050B-400D-A406-7E11-6BD88B5D89B2}"/>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7" name="Oval 36">
              <a:extLst>
                <a:ext uri="{FF2B5EF4-FFF2-40B4-BE49-F238E27FC236}">
                  <a16:creationId xmlns:a16="http://schemas.microsoft.com/office/drawing/2014/main" id="{E30F1436-CC3B-1739-4E3D-1EE1AC1742F8}"/>
                </a:ext>
              </a:extLst>
            </p:cNvPr>
            <p:cNvSpPr/>
            <p:nvPr/>
          </p:nvSpPr>
          <p:spPr>
            <a:xfrm>
              <a:off x="412821"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8" name="Oval 37">
              <a:extLst>
                <a:ext uri="{FF2B5EF4-FFF2-40B4-BE49-F238E27FC236}">
                  <a16:creationId xmlns:a16="http://schemas.microsoft.com/office/drawing/2014/main" id="{5D94F640-3961-F6F2-E67D-017A65D26212}"/>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9" name="Straight Connector 38">
              <a:extLst>
                <a:ext uri="{FF2B5EF4-FFF2-40B4-BE49-F238E27FC236}">
                  <a16:creationId xmlns:a16="http://schemas.microsoft.com/office/drawing/2014/main" id="{4FA564F5-4872-5D7C-EF86-E4B1CA282D9E}"/>
                </a:ext>
              </a:extLst>
            </p:cNvPr>
            <p:cNvCxnSpPr>
              <a:cxnSpLocks/>
              <a:stCxn id="38"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A66D36E2-2CBD-B2B4-D470-626681084BAB}"/>
                </a:ext>
              </a:extLst>
            </p:cNvPr>
            <p:cNvGrpSpPr/>
            <p:nvPr/>
          </p:nvGrpSpPr>
          <p:grpSpPr>
            <a:xfrm>
              <a:off x="2443007" y="888920"/>
              <a:ext cx="617971" cy="275078"/>
              <a:chOff x="2208005" y="888920"/>
              <a:chExt cx="617971" cy="275078"/>
            </a:xfrm>
          </p:grpSpPr>
          <p:sp>
            <p:nvSpPr>
              <p:cNvPr id="55" name="Oval 54">
                <a:extLst>
                  <a:ext uri="{FF2B5EF4-FFF2-40B4-BE49-F238E27FC236}">
                    <a16:creationId xmlns:a16="http://schemas.microsoft.com/office/drawing/2014/main" id="{C24915CB-CF08-1E7E-3103-AB03A4EB7713}"/>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971E72F2-03FC-934E-A12E-A71AD9F9FDE1}"/>
                  </a:ext>
                </a:extLst>
              </p:cNvPr>
              <p:cNvCxnSpPr>
                <a:cxnSpLocks/>
                <a:stCxn id="55"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CD6E6E02-C2E0-05DD-22BB-D347B7749AFB}"/>
                </a:ext>
              </a:extLst>
            </p:cNvPr>
            <p:cNvGrpSpPr/>
            <p:nvPr/>
          </p:nvGrpSpPr>
          <p:grpSpPr>
            <a:xfrm>
              <a:off x="7575617" y="888920"/>
              <a:ext cx="568441" cy="275078"/>
              <a:chOff x="3058394" y="888920"/>
              <a:chExt cx="568441" cy="275078"/>
            </a:xfrm>
          </p:grpSpPr>
          <p:sp>
            <p:nvSpPr>
              <p:cNvPr id="53" name="Oval 52">
                <a:extLst>
                  <a:ext uri="{FF2B5EF4-FFF2-40B4-BE49-F238E27FC236}">
                    <a16:creationId xmlns:a16="http://schemas.microsoft.com/office/drawing/2014/main" id="{3665790F-32E7-FE9A-E354-B06335A86F2C}"/>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4" name="Straight Connector 53">
                <a:extLst>
                  <a:ext uri="{FF2B5EF4-FFF2-40B4-BE49-F238E27FC236}">
                    <a16:creationId xmlns:a16="http://schemas.microsoft.com/office/drawing/2014/main" id="{FA41B825-831D-A042-B825-C5D161F4C6D2}"/>
                  </a:ext>
                </a:extLst>
              </p:cNvPr>
              <p:cNvCxnSpPr>
                <a:cxnSpLocks/>
                <a:stCxn id="53"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C9DE6EC3-DD0D-5E82-4ADB-95E3833B8076}"/>
                </a:ext>
              </a:extLst>
            </p:cNvPr>
            <p:cNvGrpSpPr/>
            <p:nvPr/>
          </p:nvGrpSpPr>
          <p:grpSpPr>
            <a:xfrm>
              <a:off x="6604284" y="888920"/>
              <a:ext cx="611720" cy="275078"/>
              <a:chOff x="2925596" y="888920"/>
              <a:chExt cx="611720" cy="275078"/>
            </a:xfrm>
          </p:grpSpPr>
          <p:sp>
            <p:nvSpPr>
              <p:cNvPr id="51" name="Oval 50">
                <a:extLst>
                  <a:ext uri="{FF2B5EF4-FFF2-40B4-BE49-F238E27FC236}">
                    <a16:creationId xmlns:a16="http://schemas.microsoft.com/office/drawing/2014/main" id="{FF323F09-27DE-C623-B55E-5884902A6509}"/>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2" name="Straight Connector 51">
                <a:extLst>
                  <a:ext uri="{FF2B5EF4-FFF2-40B4-BE49-F238E27FC236}">
                    <a16:creationId xmlns:a16="http://schemas.microsoft.com/office/drawing/2014/main" id="{8E6E58E0-B89F-677D-C654-F61721E97E0A}"/>
                  </a:ext>
                </a:extLst>
              </p:cNvPr>
              <p:cNvCxnSpPr>
                <a:cxnSpLocks/>
                <a:stCxn id="51"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E6E0B5D5-0CFE-3F50-7372-5C6558363535}"/>
                </a:ext>
              </a:extLst>
            </p:cNvPr>
            <p:cNvGrpSpPr/>
            <p:nvPr/>
          </p:nvGrpSpPr>
          <p:grpSpPr>
            <a:xfrm>
              <a:off x="5191951" y="888920"/>
              <a:ext cx="558866" cy="275078"/>
              <a:chOff x="2789703" y="888920"/>
              <a:chExt cx="558866" cy="275078"/>
            </a:xfrm>
          </p:grpSpPr>
          <p:sp>
            <p:nvSpPr>
              <p:cNvPr id="49" name="Oval 48">
                <a:extLst>
                  <a:ext uri="{FF2B5EF4-FFF2-40B4-BE49-F238E27FC236}">
                    <a16:creationId xmlns:a16="http://schemas.microsoft.com/office/drawing/2014/main" id="{A22FE9AC-CDC0-EEB3-E690-6D34235AB392}"/>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0" name="Straight Connector 49">
                <a:extLst>
                  <a:ext uri="{FF2B5EF4-FFF2-40B4-BE49-F238E27FC236}">
                    <a16:creationId xmlns:a16="http://schemas.microsoft.com/office/drawing/2014/main" id="{2EF54EAA-B844-C8C5-6B83-9F3BDAF97C50}"/>
                  </a:ext>
                </a:extLst>
              </p:cNvPr>
              <p:cNvCxnSpPr>
                <a:cxnSpLocks/>
                <a:stCxn id="49"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0F6F536B-6B2C-3460-A91F-CBCC775B158C}"/>
                </a:ext>
              </a:extLst>
            </p:cNvPr>
            <p:cNvGrpSpPr/>
            <p:nvPr/>
          </p:nvGrpSpPr>
          <p:grpSpPr>
            <a:xfrm>
              <a:off x="3829873" y="888920"/>
              <a:ext cx="584019" cy="275078"/>
              <a:chOff x="2360901" y="888920"/>
              <a:chExt cx="584019" cy="275078"/>
            </a:xfrm>
          </p:grpSpPr>
          <p:sp>
            <p:nvSpPr>
              <p:cNvPr id="47" name="Oval 46">
                <a:extLst>
                  <a:ext uri="{FF2B5EF4-FFF2-40B4-BE49-F238E27FC236}">
                    <a16:creationId xmlns:a16="http://schemas.microsoft.com/office/drawing/2014/main" id="{3C50179E-CE9D-198E-6189-532408D5CACC}"/>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8" name="Straight Connector 47">
                <a:extLst>
                  <a:ext uri="{FF2B5EF4-FFF2-40B4-BE49-F238E27FC236}">
                    <a16:creationId xmlns:a16="http://schemas.microsoft.com/office/drawing/2014/main" id="{9F729FCA-41C9-1019-9C95-2DC1EFE21C5F}"/>
                  </a:ext>
                </a:extLst>
              </p:cNvPr>
              <p:cNvCxnSpPr>
                <a:cxnSpLocks/>
                <a:stCxn id="47"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23779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179555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core project team</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3" action="ppaction://hlinksldjump"/>
              </a:rPr>
              <a:t>internal</a:t>
            </a:r>
            <a:r>
              <a:rPr lang="en-US" sz="900" b="1" dirty="0">
                <a:solidFill>
                  <a:srgbClr val="002C6C"/>
                </a:solidFill>
                <a:latin typeface="Verdana Pro" panose="020B0604030504040204" pitchFamily="34" charset="0"/>
                <a:cs typeface="Verdana Pro Semibold" panose="020F0502020204030204" pitchFamily="34" charset="0"/>
              </a:rPr>
              <a:t> stakeholders </a:t>
            </a:r>
          </a:p>
          <a:p>
            <a:pPr marL="449263" indent="-376238">
              <a:buFont typeface="Arial" panose="020B0604020202020204" pitchFamily="34" charset="0"/>
              <a:buChar char="•"/>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4"/>
              </a:rPr>
              <a:t>Retail POS Guide – section 6.3</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all necessary details. </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5" action="ppaction://hlinksldjump"/>
              </a:rPr>
              <a:t>external</a:t>
            </a:r>
            <a:r>
              <a:rPr lang="en-US" sz="900" b="1" dirty="0">
                <a:solidFill>
                  <a:srgbClr val="002C6C"/>
                </a:solidFill>
                <a:latin typeface="Verdana Pro" panose="020B0604030504040204" pitchFamily="34" charset="0"/>
                <a:cs typeface="Verdana Pro Semibold" panose="020F0502020204030204" pitchFamily="34" charset="0"/>
              </a:rPr>
              <a:t> stakeholders</a:t>
            </a:r>
          </a:p>
          <a:p>
            <a:pPr marL="538163"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indent="-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panose="020B0604030504040204" pitchFamily="34" charset="0"/>
                <a:cs typeface="Verdana Pro Semibold" panose="020F0502020204030204" pitchFamily="34" charset="0"/>
              </a:rPr>
              <a:t>the </a:t>
            </a:r>
            <a:r>
              <a:rPr lang="en-US" sz="900" u="sng" dirty="0">
                <a:solidFill>
                  <a:srgbClr val="008DBD"/>
                </a:solidFill>
                <a:latin typeface="Verdana Pro" panose="020B0604030504040204" pitchFamily="34" charset="0"/>
                <a:cs typeface="Verdana Pro Semibold" panose="020F0502020204030204" pitchFamily="34" charset="0"/>
                <a:hlinkClick r:id="rId6"/>
              </a:rPr>
              <a:t>2D Pilot Toolkit - slides 47-49</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more information about identifying the right stakeholders.  </a:t>
            </a:r>
          </a:p>
          <a:p>
            <a:pPr marL="538163" indent="-465138">
              <a:lnSpc>
                <a:spcPct val="150000"/>
              </a:lnSpc>
              <a:buFont typeface="Arial" panose="020B0604020202020204" pitchFamily="34" charset="0"/>
              <a:buChar char="•"/>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dirty="0">
                <a:solidFill>
                  <a:srgbClr val="002A69"/>
                </a:solidFill>
                <a:latin typeface="Verdana Pro" panose="020B0704030504040204" pitchFamily="34" charset="0"/>
              </a:rPr>
              <a:t>Sub step 1.3 </a:t>
            </a:r>
            <a:r>
              <a:rPr lang="en-US" sz="1400" dirty="0">
                <a:solidFill>
                  <a:srgbClr val="002A69"/>
                </a:solidFill>
                <a:latin typeface="Verdana Pro" panose="020B0704030504040204" pitchFamily="34" charset="0"/>
              </a:rPr>
              <a:t>– Set up project team &amp; involve stakeholders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Based on your business objectives, determine which internal and external stakeholders to involve.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6744"/>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002C6C"/>
                </a:solidFill>
                <a:latin typeface="Verdana Pro" panose="020B0604030504040204" pitchFamily="34" charset="0"/>
                <a:cs typeface="Verdana Pro Semibold" panose="020F0502020204030204" pitchFamily="34" charset="0"/>
              </a:rPr>
              <a:t>Brand owners</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pic>
        <p:nvPicPr>
          <p:cNvPr id="14" name="Picture 8">
            <a:hlinkClick r:id="" action="ppaction://hlinkshowjump?jump=nextslide"/>
            <a:extLst>
              <a:ext uri="{FF2B5EF4-FFF2-40B4-BE49-F238E27FC236}">
                <a16:creationId xmlns:a16="http://schemas.microsoft.com/office/drawing/2014/main" id="{C4E353F6-29F4-B4D1-8A78-00547250A6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717F3A79-4D5A-5C44-9147-2D4C1AFD44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6" name="Graphic 15">
            <a:hlinkClick r:id="rId11" action="ppaction://hlinksldjump"/>
            <a:extLst>
              <a:ext uri="{FF2B5EF4-FFF2-40B4-BE49-F238E27FC236}">
                <a16:creationId xmlns:a16="http://schemas.microsoft.com/office/drawing/2014/main" id="{882A63F5-028C-9FD4-49A7-25F7DEED09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16F45CF5-86BB-2B59-990E-B03EB5FD7BD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387567"/>
            <a:ext cx="399600" cy="399600"/>
          </a:xfrm>
          <a:prstGeom prst="rect">
            <a:avLst/>
          </a:prstGeom>
        </p:spPr>
      </p:pic>
      <p:pic>
        <p:nvPicPr>
          <p:cNvPr id="13" name="Graphic 12">
            <a:extLst>
              <a:ext uri="{FF2B5EF4-FFF2-40B4-BE49-F238E27FC236}">
                <a16:creationId xmlns:a16="http://schemas.microsoft.com/office/drawing/2014/main" id="{DC7AD731-EC28-BF64-A2F9-AC4FB9C74EF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3290497"/>
            <a:ext cx="399600" cy="399600"/>
          </a:xfrm>
          <a:prstGeom prst="rect">
            <a:avLst/>
          </a:prstGeom>
        </p:spPr>
      </p:pic>
      <p:pic>
        <p:nvPicPr>
          <p:cNvPr id="18" name="Graphic 17">
            <a:extLst>
              <a:ext uri="{FF2B5EF4-FFF2-40B4-BE49-F238E27FC236}">
                <a16:creationId xmlns:a16="http://schemas.microsoft.com/office/drawing/2014/main" id="{5B9505BF-F2BE-FB68-1D50-5E42DFDA688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35959" y="2839032"/>
            <a:ext cx="399600" cy="399600"/>
          </a:xfrm>
          <a:prstGeom prst="rect">
            <a:avLst/>
          </a:prstGeom>
        </p:spPr>
      </p:pic>
      <p:grpSp>
        <p:nvGrpSpPr>
          <p:cNvPr id="7" name="Group 6">
            <a:extLst>
              <a:ext uri="{FF2B5EF4-FFF2-40B4-BE49-F238E27FC236}">
                <a16:creationId xmlns:a16="http://schemas.microsoft.com/office/drawing/2014/main" id="{9DA1EFDD-C0AC-B2E8-ABC4-EB9B5EEB1AEB}"/>
              </a:ext>
            </a:extLst>
          </p:cNvPr>
          <p:cNvGrpSpPr/>
          <p:nvPr/>
        </p:nvGrpSpPr>
        <p:grpSpPr>
          <a:xfrm>
            <a:off x="-1" y="819151"/>
            <a:ext cx="9144000" cy="414970"/>
            <a:chOff x="-1" y="819151"/>
            <a:chExt cx="9144000" cy="414970"/>
          </a:xfrm>
        </p:grpSpPr>
        <p:sp>
          <p:nvSpPr>
            <p:cNvPr id="19" name="Rectangle 18">
              <a:extLst>
                <a:ext uri="{FF2B5EF4-FFF2-40B4-BE49-F238E27FC236}">
                  <a16:creationId xmlns:a16="http://schemas.microsoft.com/office/drawing/2014/main" id="{1246343F-C91C-D1A3-E7F0-5D21695E2143}"/>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ounded Rectangle 19">
              <a:extLst>
                <a:ext uri="{FF2B5EF4-FFF2-40B4-BE49-F238E27FC236}">
                  <a16:creationId xmlns:a16="http://schemas.microsoft.com/office/drawing/2014/main" id="{0571E276-6C9E-07BE-9760-F9AEAAA3D052}"/>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7AC143"/>
                  </a:solidFill>
                </a:rPr>
                <a:t>Set-up project</a:t>
              </a:r>
            </a:p>
          </p:txBody>
        </p:sp>
        <p:sp>
          <p:nvSpPr>
            <p:cNvPr id="21" name="Rounded Rectangle 20">
              <a:extLst>
                <a:ext uri="{FF2B5EF4-FFF2-40B4-BE49-F238E27FC236}">
                  <a16:creationId xmlns:a16="http://schemas.microsoft.com/office/drawing/2014/main" id="{E943C164-161D-2029-EA41-D9322F8A443E}"/>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00442CF8-11D1-5DE4-F3B5-598DFECCAD1C}"/>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23" name="Rounded Rectangle 22">
              <a:extLst>
                <a:ext uri="{FF2B5EF4-FFF2-40B4-BE49-F238E27FC236}">
                  <a16:creationId xmlns:a16="http://schemas.microsoft.com/office/drawing/2014/main" id="{9F8B5244-1D5A-BCEA-02B7-9C18BE071529}"/>
                </a:ext>
              </a:extLst>
            </p:cNvPr>
            <p:cNvSpPr/>
            <p:nvPr/>
          </p:nvSpPr>
          <p:spPr>
            <a:xfrm>
              <a:off x="5793539" y="876294"/>
              <a:ext cx="82327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24" name="Rounded Rectangle 23">
              <a:extLst>
                <a:ext uri="{FF2B5EF4-FFF2-40B4-BE49-F238E27FC236}">
                  <a16:creationId xmlns:a16="http://schemas.microsoft.com/office/drawing/2014/main" id="{0F2BEEB7-56AD-CDC9-11DF-1E95A11FFA44}"/>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25" name="Rounded Rectangle 24">
              <a:extLst>
                <a:ext uri="{FF2B5EF4-FFF2-40B4-BE49-F238E27FC236}">
                  <a16:creationId xmlns:a16="http://schemas.microsoft.com/office/drawing/2014/main" id="{9214A6C4-6F64-2AFE-D833-4D7FE813AB62}"/>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27" name="Rounded Rectangle 21">
              <a:extLst>
                <a:ext uri="{FF2B5EF4-FFF2-40B4-BE49-F238E27FC236}">
                  <a16:creationId xmlns:a16="http://schemas.microsoft.com/office/drawing/2014/main" id="{ED822FB7-28B4-2CC8-CB29-F8D5D4144FCA}"/>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8" name="Oval 27">
              <a:extLst>
                <a:ext uri="{FF2B5EF4-FFF2-40B4-BE49-F238E27FC236}">
                  <a16:creationId xmlns:a16="http://schemas.microsoft.com/office/drawing/2014/main" id="{B4D2BA93-4ACA-E2CB-AB41-45AD522CF6ED}"/>
                </a:ext>
              </a:extLst>
            </p:cNvPr>
            <p:cNvSpPr/>
            <p:nvPr/>
          </p:nvSpPr>
          <p:spPr>
            <a:xfrm>
              <a:off x="412821"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5" name="Oval 34">
              <a:extLst>
                <a:ext uri="{FF2B5EF4-FFF2-40B4-BE49-F238E27FC236}">
                  <a16:creationId xmlns:a16="http://schemas.microsoft.com/office/drawing/2014/main" id="{4382DA02-AEC7-A72C-888D-CB443D681C35}"/>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6" name="Straight Connector 35">
              <a:extLst>
                <a:ext uri="{FF2B5EF4-FFF2-40B4-BE49-F238E27FC236}">
                  <a16:creationId xmlns:a16="http://schemas.microsoft.com/office/drawing/2014/main" id="{304DA397-EA44-33A4-2E19-30B0B1AECBB8}"/>
                </a:ext>
              </a:extLst>
            </p:cNvPr>
            <p:cNvCxnSpPr>
              <a:cxnSpLocks/>
              <a:stCxn id="35"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48C4239F-989B-C456-D54C-49CAC35DB731}"/>
                </a:ext>
              </a:extLst>
            </p:cNvPr>
            <p:cNvGrpSpPr/>
            <p:nvPr/>
          </p:nvGrpSpPr>
          <p:grpSpPr>
            <a:xfrm>
              <a:off x="2443007" y="888920"/>
              <a:ext cx="617971" cy="275078"/>
              <a:chOff x="2208005" y="888920"/>
              <a:chExt cx="617971" cy="275078"/>
            </a:xfrm>
          </p:grpSpPr>
          <p:sp>
            <p:nvSpPr>
              <p:cNvPr id="55" name="Oval 54">
                <a:extLst>
                  <a:ext uri="{FF2B5EF4-FFF2-40B4-BE49-F238E27FC236}">
                    <a16:creationId xmlns:a16="http://schemas.microsoft.com/office/drawing/2014/main" id="{90A3BD36-A630-D2BC-B0E6-92680092CF75}"/>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4DDCB975-FAA1-887D-73FE-E0FD85BFCB46}"/>
                  </a:ext>
                </a:extLst>
              </p:cNvPr>
              <p:cNvCxnSpPr>
                <a:cxnSpLocks/>
                <a:stCxn id="55"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76B36C4A-8A6D-719A-E596-6B5B4A79757F}"/>
                </a:ext>
              </a:extLst>
            </p:cNvPr>
            <p:cNvGrpSpPr/>
            <p:nvPr/>
          </p:nvGrpSpPr>
          <p:grpSpPr>
            <a:xfrm>
              <a:off x="7575617" y="888920"/>
              <a:ext cx="568441" cy="275078"/>
              <a:chOff x="3058394" y="888920"/>
              <a:chExt cx="568441" cy="275078"/>
            </a:xfrm>
          </p:grpSpPr>
          <p:sp>
            <p:nvSpPr>
              <p:cNvPr id="53" name="Oval 52">
                <a:extLst>
                  <a:ext uri="{FF2B5EF4-FFF2-40B4-BE49-F238E27FC236}">
                    <a16:creationId xmlns:a16="http://schemas.microsoft.com/office/drawing/2014/main" id="{C669B131-5B37-C0DD-8EFB-48758BD7A87F}"/>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4" name="Straight Connector 53">
                <a:extLst>
                  <a:ext uri="{FF2B5EF4-FFF2-40B4-BE49-F238E27FC236}">
                    <a16:creationId xmlns:a16="http://schemas.microsoft.com/office/drawing/2014/main" id="{9179343A-9D52-5614-B676-C6DDD985D5C6}"/>
                  </a:ext>
                </a:extLst>
              </p:cNvPr>
              <p:cNvCxnSpPr>
                <a:cxnSpLocks/>
                <a:stCxn id="53"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7D24FF41-DB13-CC71-73B5-977D27F9D259}"/>
                </a:ext>
              </a:extLst>
            </p:cNvPr>
            <p:cNvGrpSpPr/>
            <p:nvPr/>
          </p:nvGrpSpPr>
          <p:grpSpPr>
            <a:xfrm>
              <a:off x="6604284" y="888920"/>
              <a:ext cx="611720" cy="275078"/>
              <a:chOff x="2925596" y="888920"/>
              <a:chExt cx="611720" cy="275078"/>
            </a:xfrm>
          </p:grpSpPr>
          <p:sp>
            <p:nvSpPr>
              <p:cNvPr id="51" name="Oval 50">
                <a:extLst>
                  <a:ext uri="{FF2B5EF4-FFF2-40B4-BE49-F238E27FC236}">
                    <a16:creationId xmlns:a16="http://schemas.microsoft.com/office/drawing/2014/main" id="{322FA3D7-6664-80CE-43C9-536A5F973510}"/>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2" name="Straight Connector 51">
                <a:extLst>
                  <a:ext uri="{FF2B5EF4-FFF2-40B4-BE49-F238E27FC236}">
                    <a16:creationId xmlns:a16="http://schemas.microsoft.com/office/drawing/2014/main" id="{C3599F23-8EC7-F29A-642A-55B694712918}"/>
                  </a:ext>
                </a:extLst>
              </p:cNvPr>
              <p:cNvCxnSpPr>
                <a:cxnSpLocks/>
                <a:stCxn id="51"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9282A7CA-3F9C-FAD2-0994-C56308A304BF}"/>
                </a:ext>
              </a:extLst>
            </p:cNvPr>
            <p:cNvGrpSpPr/>
            <p:nvPr/>
          </p:nvGrpSpPr>
          <p:grpSpPr>
            <a:xfrm>
              <a:off x="5191951" y="888920"/>
              <a:ext cx="558866" cy="275078"/>
              <a:chOff x="2789703" y="888920"/>
              <a:chExt cx="558866" cy="275078"/>
            </a:xfrm>
          </p:grpSpPr>
          <p:sp>
            <p:nvSpPr>
              <p:cNvPr id="49" name="Oval 48">
                <a:extLst>
                  <a:ext uri="{FF2B5EF4-FFF2-40B4-BE49-F238E27FC236}">
                    <a16:creationId xmlns:a16="http://schemas.microsoft.com/office/drawing/2014/main" id="{A2498855-0E3B-4020-7FE7-B72E92144D19}"/>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0" name="Straight Connector 49">
                <a:extLst>
                  <a:ext uri="{FF2B5EF4-FFF2-40B4-BE49-F238E27FC236}">
                    <a16:creationId xmlns:a16="http://schemas.microsoft.com/office/drawing/2014/main" id="{62B96012-E928-43C5-9713-ADF923242562}"/>
                  </a:ext>
                </a:extLst>
              </p:cNvPr>
              <p:cNvCxnSpPr>
                <a:cxnSpLocks/>
                <a:stCxn id="49"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27DE4266-DBFD-DBCB-52CA-BC85CE638E7A}"/>
                </a:ext>
              </a:extLst>
            </p:cNvPr>
            <p:cNvGrpSpPr/>
            <p:nvPr/>
          </p:nvGrpSpPr>
          <p:grpSpPr>
            <a:xfrm>
              <a:off x="3829873" y="888920"/>
              <a:ext cx="584019" cy="275078"/>
              <a:chOff x="2360901" y="888920"/>
              <a:chExt cx="584019" cy="275078"/>
            </a:xfrm>
          </p:grpSpPr>
          <p:sp>
            <p:nvSpPr>
              <p:cNvPr id="47" name="Oval 46">
                <a:extLst>
                  <a:ext uri="{FF2B5EF4-FFF2-40B4-BE49-F238E27FC236}">
                    <a16:creationId xmlns:a16="http://schemas.microsoft.com/office/drawing/2014/main" id="{6113955B-039A-E99D-9B37-5BF71D934D31}"/>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8" name="Straight Connector 47">
                <a:extLst>
                  <a:ext uri="{FF2B5EF4-FFF2-40B4-BE49-F238E27FC236}">
                    <a16:creationId xmlns:a16="http://schemas.microsoft.com/office/drawing/2014/main" id="{9AC2E9BA-8036-3CE0-E092-E9626B428346}"/>
                  </a:ext>
                </a:extLst>
              </p:cNvPr>
              <p:cNvCxnSpPr>
                <a:cxnSpLocks/>
                <a:stCxn id="47"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99788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874"/>
            <a:ext cx="8249438" cy="1310808"/>
          </a:xfrm>
          <a:prstGeom prst="rect">
            <a:avLst/>
          </a:prstGeom>
          <a:noFill/>
        </p:spPr>
        <p:txBody>
          <a:bodyPr wrap="square">
            <a:spAutoFit/>
          </a:bodyPr>
          <a:lstStyle/>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Evaluating the as-is store and other supply chain processes (e.g., how fresh produce is labelled)</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Evaluating the as-is data model and infrastructure</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Evaluating as-is IT infrastructure (e.g., how scales work, what they can print) and web (e.g., website, internal apps)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2821"/>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2.1 </a:t>
            </a:r>
            <a:r>
              <a:rPr lang="en-US" sz="1400" dirty="0">
                <a:solidFill>
                  <a:srgbClr val="002C6C"/>
                </a:solidFill>
                <a:latin typeface="Verdana Pro" panose="020B0704030504040204" pitchFamily="34" charset="0"/>
              </a:rPr>
              <a:t>– Evaluate as-is situation</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6723"/>
            <a:ext cx="5788658"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To effectively use additional data or engage in promotions and collaborations with suppliers, it is important to first assess the current situation before planning the desired future state.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6723"/>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970"/>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2118"/>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7612"/>
            <a:ext cx="1672295" cy="400110"/>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p:txBody>
      </p:sp>
      <p:pic>
        <p:nvPicPr>
          <p:cNvPr id="16" name="Picture 8">
            <a:hlinkClick r:id="" action="ppaction://hlinkshowjump?jump=nextslide"/>
            <a:extLst>
              <a:ext uri="{FF2B5EF4-FFF2-40B4-BE49-F238E27FC236}">
                <a16:creationId xmlns:a16="http://schemas.microsoft.com/office/drawing/2014/main" id="{9F89C820-6E0F-847A-386F-26335207E9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9702B175-977B-21EF-B468-DFA6939B74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9" name="Graphic 18">
            <a:hlinkClick r:id="rId7" action="ppaction://hlinksldjump"/>
            <a:extLst>
              <a:ext uri="{FF2B5EF4-FFF2-40B4-BE49-F238E27FC236}">
                <a16:creationId xmlns:a16="http://schemas.microsoft.com/office/drawing/2014/main" id="{46971B0C-E53E-FC80-6FB1-CEE4C411A9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2BEB44F9-E112-417D-2C40-443FF3E923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5959" y="2388435"/>
            <a:ext cx="399600" cy="399600"/>
          </a:xfrm>
          <a:prstGeom prst="rect">
            <a:avLst/>
          </a:prstGeom>
        </p:spPr>
      </p:pic>
      <p:pic>
        <p:nvPicPr>
          <p:cNvPr id="21" name="Graphic 20">
            <a:extLst>
              <a:ext uri="{FF2B5EF4-FFF2-40B4-BE49-F238E27FC236}">
                <a16:creationId xmlns:a16="http://schemas.microsoft.com/office/drawing/2014/main" id="{CBE26E49-6E81-4719-A69A-891196B659B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3291365"/>
            <a:ext cx="399600" cy="399600"/>
          </a:xfrm>
          <a:prstGeom prst="rect">
            <a:avLst/>
          </a:prstGeom>
        </p:spPr>
      </p:pic>
      <p:pic>
        <p:nvPicPr>
          <p:cNvPr id="23" name="Graphic 22">
            <a:extLst>
              <a:ext uri="{FF2B5EF4-FFF2-40B4-BE49-F238E27FC236}">
                <a16:creationId xmlns:a16="http://schemas.microsoft.com/office/drawing/2014/main" id="{F27ABF60-0D58-9C42-FF89-530282745D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839900"/>
            <a:ext cx="399600" cy="399600"/>
          </a:xfrm>
          <a:prstGeom prst="rect">
            <a:avLst/>
          </a:prstGeom>
        </p:spPr>
      </p:pic>
      <p:grpSp>
        <p:nvGrpSpPr>
          <p:cNvPr id="24" name="Group 23">
            <a:extLst>
              <a:ext uri="{FF2B5EF4-FFF2-40B4-BE49-F238E27FC236}">
                <a16:creationId xmlns:a16="http://schemas.microsoft.com/office/drawing/2014/main" id="{90A2DC9F-3341-DCB5-33A9-4DC417A33924}"/>
              </a:ext>
            </a:extLst>
          </p:cNvPr>
          <p:cNvGrpSpPr/>
          <p:nvPr/>
        </p:nvGrpSpPr>
        <p:grpSpPr>
          <a:xfrm>
            <a:off x="-1" y="819151"/>
            <a:ext cx="9144000" cy="414970"/>
            <a:chOff x="-1" y="819151"/>
            <a:chExt cx="9144000" cy="414970"/>
          </a:xfrm>
        </p:grpSpPr>
        <p:sp>
          <p:nvSpPr>
            <p:cNvPr id="25" name="Rectangle 24">
              <a:extLst>
                <a:ext uri="{FF2B5EF4-FFF2-40B4-BE49-F238E27FC236}">
                  <a16:creationId xmlns:a16="http://schemas.microsoft.com/office/drawing/2014/main" id="{67594736-3937-8D80-C681-0F217E4E7BFD}"/>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Rounded Rectangle 26">
              <a:extLst>
                <a:ext uri="{FF2B5EF4-FFF2-40B4-BE49-F238E27FC236}">
                  <a16:creationId xmlns:a16="http://schemas.microsoft.com/office/drawing/2014/main" id="{995B38FA-4B4D-6B1C-CECE-BB1236D151AC}"/>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8" name="Rounded Rectangle 27">
              <a:extLst>
                <a:ext uri="{FF2B5EF4-FFF2-40B4-BE49-F238E27FC236}">
                  <a16:creationId xmlns:a16="http://schemas.microsoft.com/office/drawing/2014/main" id="{8181F6AE-BE5A-6339-7CB1-A076042B1CDE}"/>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7AC143"/>
                  </a:solidFill>
                </a:rPr>
                <a:t>Evaluate current state</a:t>
              </a:r>
            </a:p>
          </p:txBody>
        </p:sp>
        <p:sp>
          <p:nvSpPr>
            <p:cNvPr id="29" name="Rounded Rectangle 28">
              <a:extLst>
                <a:ext uri="{FF2B5EF4-FFF2-40B4-BE49-F238E27FC236}">
                  <a16:creationId xmlns:a16="http://schemas.microsoft.com/office/drawing/2014/main" id="{B01FE0EC-EA78-A4C5-A5B8-2A79D10EED5C}"/>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30" name="Rounded Rectangle 29">
              <a:extLst>
                <a:ext uri="{FF2B5EF4-FFF2-40B4-BE49-F238E27FC236}">
                  <a16:creationId xmlns:a16="http://schemas.microsoft.com/office/drawing/2014/main" id="{9EE2C936-0482-E849-5C56-899A46541CC4}"/>
                </a:ext>
              </a:extLst>
            </p:cNvPr>
            <p:cNvSpPr/>
            <p:nvPr/>
          </p:nvSpPr>
          <p:spPr>
            <a:xfrm>
              <a:off x="5793539" y="876294"/>
              <a:ext cx="82327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31" name="Rounded Rectangle 30">
              <a:extLst>
                <a:ext uri="{FF2B5EF4-FFF2-40B4-BE49-F238E27FC236}">
                  <a16:creationId xmlns:a16="http://schemas.microsoft.com/office/drawing/2014/main" id="{555C833C-F0BB-996A-C00C-E6FADF5F28EF}"/>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5" name="Rounded Rectangle 34">
              <a:extLst>
                <a:ext uri="{FF2B5EF4-FFF2-40B4-BE49-F238E27FC236}">
                  <a16:creationId xmlns:a16="http://schemas.microsoft.com/office/drawing/2014/main" id="{A06974E3-A4EB-4BAB-BD7D-C138E8475721}"/>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6" name="Rounded Rectangle 21">
              <a:extLst>
                <a:ext uri="{FF2B5EF4-FFF2-40B4-BE49-F238E27FC236}">
                  <a16:creationId xmlns:a16="http://schemas.microsoft.com/office/drawing/2014/main" id="{A18F45A1-2E66-CFB0-CDE8-F3B3DC770C82}"/>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7" name="Oval 36">
              <a:extLst>
                <a:ext uri="{FF2B5EF4-FFF2-40B4-BE49-F238E27FC236}">
                  <a16:creationId xmlns:a16="http://schemas.microsoft.com/office/drawing/2014/main" id="{DFD57D52-0173-19D6-C31F-6FCA4707E2E7}"/>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8" name="Oval 37">
              <a:extLst>
                <a:ext uri="{FF2B5EF4-FFF2-40B4-BE49-F238E27FC236}">
                  <a16:creationId xmlns:a16="http://schemas.microsoft.com/office/drawing/2014/main" id="{56800F2B-F1E8-8A8B-5C31-8817CE62E457}"/>
                </a:ext>
              </a:extLst>
            </p:cNvPr>
            <p:cNvSpPr/>
            <p:nvPr/>
          </p:nvSpPr>
          <p:spPr>
            <a:xfrm>
              <a:off x="1465736"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9" name="Straight Connector 38">
              <a:extLst>
                <a:ext uri="{FF2B5EF4-FFF2-40B4-BE49-F238E27FC236}">
                  <a16:creationId xmlns:a16="http://schemas.microsoft.com/office/drawing/2014/main" id="{FAE2B818-C88E-FD71-8E51-86C146BB66FB}"/>
                </a:ext>
              </a:extLst>
            </p:cNvPr>
            <p:cNvCxnSpPr>
              <a:cxnSpLocks/>
              <a:stCxn id="38" idx="2"/>
            </p:cNvCxnSpPr>
            <p:nvPr/>
          </p:nvCxnSpPr>
          <p:spPr>
            <a:xfrm flipH="1">
              <a:off x="1144859" y="1026459"/>
              <a:ext cx="320877"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8B33BB49-B926-89E1-978F-C13B0A56FBAF}"/>
                </a:ext>
              </a:extLst>
            </p:cNvPr>
            <p:cNvGrpSpPr/>
            <p:nvPr/>
          </p:nvGrpSpPr>
          <p:grpSpPr>
            <a:xfrm>
              <a:off x="2443007" y="888920"/>
              <a:ext cx="617971" cy="275078"/>
              <a:chOff x="2208005" y="888920"/>
              <a:chExt cx="617971" cy="275078"/>
            </a:xfrm>
          </p:grpSpPr>
          <p:sp>
            <p:nvSpPr>
              <p:cNvPr id="55" name="Oval 54">
                <a:extLst>
                  <a:ext uri="{FF2B5EF4-FFF2-40B4-BE49-F238E27FC236}">
                    <a16:creationId xmlns:a16="http://schemas.microsoft.com/office/drawing/2014/main" id="{F9E99322-B69C-D308-76E7-B6D44C2FA3C2}"/>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154EA39F-F73B-5317-5D31-F799B3F34F84}"/>
                  </a:ext>
                </a:extLst>
              </p:cNvPr>
              <p:cNvCxnSpPr>
                <a:cxnSpLocks/>
                <a:stCxn id="55"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E863BD86-7E99-4CD7-34FB-1908D2BA8C4E}"/>
                </a:ext>
              </a:extLst>
            </p:cNvPr>
            <p:cNvGrpSpPr/>
            <p:nvPr/>
          </p:nvGrpSpPr>
          <p:grpSpPr>
            <a:xfrm>
              <a:off x="7575617" y="888920"/>
              <a:ext cx="568441" cy="275078"/>
              <a:chOff x="3058394" y="888920"/>
              <a:chExt cx="568441" cy="275078"/>
            </a:xfrm>
          </p:grpSpPr>
          <p:sp>
            <p:nvSpPr>
              <p:cNvPr id="53" name="Oval 52">
                <a:extLst>
                  <a:ext uri="{FF2B5EF4-FFF2-40B4-BE49-F238E27FC236}">
                    <a16:creationId xmlns:a16="http://schemas.microsoft.com/office/drawing/2014/main" id="{4721E7B3-0722-7C5C-D0E7-5509841F32AC}"/>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4" name="Straight Connector 53">
                <a:extLst>
                  <a:ext uri="{FF2B5EF4-FFF2-40B4-BE49-F238E27FC236}">
                    <a16:creationId xmlns:a16="http://schemas.microsoft.com/office/drawing/2014/main" id="{3E128E3E-4914-25E5-A414-AB88DDFA9156}"/>
                  </a:ext>
                </a:extLst>
              </p:cNvPr>
              <p:cNvCxnSpPr>
                <a:cxnSpLocks/>
                <a:stCxn id="53"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5EEE98EF-4214-0029-2FA5-C331E2A17E24}"/>
                </a:ext>
              </a:extLst>
            </p:cNvPr>
            <p:cNvGrpSpPr/>
            <p:nvPr/>
          </p:nvGrpSpPr>
          <p:grpSpPr>
            <a:xfrm>
              <a:off x="6604284" y="888920"/>
              <a:ext cx="611720" cy="275078"/>
              <a:chOff x="2925596" y="888920"/>
              <a:chExt cx="611720" cy="275078"/>
            </a:xfrm>
          </p:grpSpPr>
          <p:sp>
            <p:nvSpPr>
              <p:cNvPr id="51" name="Oval 50">
                <a:extLst>
                  <a:ext uri="{FF2B5EF4-FFF2-40B4-BE49-F238E27FC236}">
                    <a16:creationId xmlns:a16="http://schemas.microsoft.com/office/drawing/2014/main" id="{8394822F-2471-B853-A6C0-D0A2649873D8}"/>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2" name="Straight Connector 51">
                <a:extLst>
                  <a:ext uri="{FF2B5EF4-FFF2-40B4-BE49-F238E27FC236}">
                    <a16:creationId xmlns:a16="http://schemas.microsoft.com/office/drawing/2014/main" id="{6ADAC32F-4755-09CA-76A8-F8AD298D75C6}"/>
                  </a:ext>
                </a:extLst>
              </p:cNvPr>
              <p:cNvCxnSpPr>
                <a:cxnSpLocks/>
                <a:stCxn id="51"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E630308-3D5F-6530-C55A-263503D1A288}"/>
                </a:ext>
              </a:extLst>
            </p:cNvPr>
            <p:cNvGrpSpPr/>
            <p:nvPr/>
          </p:nvGrpSpPr>
          <p:grpSpPr>
            <a:xfrm>
              <a:off x="5191951" y="888920"/>
              <a:ext cx="558866" cy="275078"/>
              <a:chOff x="2789703" y="888920"/>
              <a:chExt cx="558866" cy="275078"/>
            </a:xfrm>
          </p:grpSpPr>
          <p:sp>
            <p:nvSpPr>
              <p:cNvPr id="49" name="Oval 48">
                <a:extLst>
                  <a:ext uri="{FF2B5EF4-FFF2-40B4-BE49-F238E27FC236}">
                    <a16:creationId xmlns:a16="http://schemas.microsoft.com/office/drawing/2014/main" id="{9935D84D-AC86-A003-0614-3FA8502161A6}"/>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0" name="Straight Connector 49">
                <a:extLst>
                  <a:ext uri="{FF2B5EF4-FFF2-40B4-BE49-F238E27FC236}">
                    <a16:creationId xmlns:a16="http://schemas.microsoft.com/office/drawing/2014/main" id="{F50C842F-AE5A-43B7-AF62-7621B77A4306}"/>
                  </a:ext>
                </a:extLst>
              </p:cNvPr>
              <p:cNvCxnSpPr>
                <a:cxnSpLocks/>
                <a:stCxn id="49"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7DA9A705-E310-718C-164A-8DDF6A6A9D71}"/>
                </a:ext>
              </a:extLst>
            </p:cNvPr>
            <p:cNvGrpSpPr/>
            <p:nvPr/>
          </p:nvGrpSpPr>
          <p:grpSpPr>
            <a:xfrm>
              <a:off x="3829873" y="888920"/>
              <a:ext cx="584019" cy="275078"/>
              <a:chOff x="2360901" y="888920"/>
              <a:chExt cx="584019" cy="275078"/>
            </a:xfrm>
          </p:grpSpPr>
          <p:sp>
            <p:nvSpPr>
              <p:cNvPr id="47" name="Oval 46">
                <a:extLst>
                  <a:ext uri="{FF2B5EF4-FFF2-40B4-BE49-F238E27FC236}">
                    <a16:creationId xmlns:a16="http://schemas.microsoft.com/office/drawing/2014/main" id="{8DA5501C-04D4-DE28-D6FE-4CCCE404E030}"/>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8" name="Straight Connector 47">
                <a:extLst>
                  <a:ext uri="{FF2B5EF4-FFF2-40B4-BE49-F238E27FC236}">
                    <a16:creationId xmlns:a16="http://schemas.microsoft.com/office/drawing/2014/main" id="{C77E0010-4FB6-6744-BF84-0A27F3457430}"/>
                  </a:ext>
                </a:extLst>
              </p:cNvPr>
              <p:cNvCxnSpPr>
                <a:cxnSpLocks/>
                <a:stCxn id="47"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46493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5219"/>
            <a:ext cx="4356067" cy="2349554"/>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Designing to-be store and other supply chain processes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Designing to-be data model and infrastructure</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Designing to-be IT infrastructure and web (e.g. website, internal apps)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2D Pilot Toolkit – slides 42-45</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section for more information about process, data and IT scope.</a:t>
            </a:r>
            <a:endParaRPr lang="en-US" sz="900"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5166"/>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3</a:t>
            </a:r>
            <a:r>
              <a:rPr lang="en-US" sz="1400" dirty="0">
                <a:solidFill>
                  <a:srgbClr val="002C6C"/>
                </a:solidFill>
                <a:latin typeface="Verdana Pro" panose="020B0704030504040204" pitchFamily="34" charset="0"/>
              </a:rPr>
              <a:t> – Design future state</a:t>
            </a:r>
          </a:p>
          <a:p>
            <a:pPr marL="74248" indent="0">
              <a:buNone/>
            </a:pPr>
            <a:r>
              <a:rPr lang="en-US" sz="1400" b="1" dirty="0">
                <a:solidFill>
                  <a:srgbClr val="002C6C"/>
                </a:solidFill>
                <a:latin typeface="Verdana Pro" panose="020B0704030504040204" pitchFamily="34" charset="0"/>
              </a:rPr>
              <a:t>Sub step 3.1</a:t>
            </a:r>
            <a:r>
              <a:rPr lang="en-US" sz="1400" dirty="0">
                <a:solidFill>
                  <a:srgbClr val="002C6C"/>
                </a:solidFill>
                <a:latin typeface="Verdana Pro" panose="020B0704030504040204" pitchFamily="34" charset="0"/>
              </a:rPr>
              <a:t> – Design to-be processes, data &amp; IT landscape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9068"/>
            <a:ext cx="5601645" cy="8005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Designing future processes, data requirements and IT infrastructure to effectively leverage encoded 2D barcode data within retail operations is key for successful implementation.</a:t>
            </a:r>
          </a:p>
          <a:p>
            <a:pPr marL="74248" indent="0">
              <a:buNone/>
            </a:pPr>
            <a:endParaRPr lang="en-US" sz="1000" dirty="0">
              <a:solidFill>
                <a:srgbClr val="002C6C"/>
              </a:solidFill>
              <a:latin typeface="Verdana Pro" panose="020B0604030504040204" pitchFamily="34" charset="0"/>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9068"/>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8315"/>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4463"/>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9957"/>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002C6C"/>
                </a:solidFill>
                <a:latin typeface="Verdana Pro" panose="020B0604030504040204" pitchFamily="34" charset="0"/>
                <a:cs typeface="Verdana Pro Semibold" panose="020F0502020204030204" pitchFamily="34" charset="0"/>
              </a:rPr>
              <a:t>Brand owners</a:t>
            </a:r>
          </a:p>
        </p:txBody>
      </p:sp>
      <p:sp>
        <p:nvSpPr>
          <p:cNvPr id="27" name="TextBox 26">
            <a:extLst>
              <a:ext uri="{FF2B5EF4-FFF2-40B4-BE49-F238E27FC236}">
                <a16:creationId xmlns:a16="http://schemas.microsoft.com/office/drawing/2014/main" id="{230C0777-5519-CE5C-2539-D1B43BF5A354}"/>
              </a:ext>
            </a:extLst>
          </p:cNvPr>
          <p:cNvSpPr txBox="1"/>
          <p:nvPr/>
        </p:nvSpPr>
        <p:spPr>
          <a:xfrm>
            <a:off x="5116098" y="2475219"/>
            <a:ext cx="3577873" cy="1726306"/>
          </a:xfrm>
          <a:prstGeom prst="rect">
            <a:avLst/>
          </a:prstGeom>
          <a:noFill/>
        </p:spPr>
        <p:txBody>
          <a:bodyPr wrap="square">
            <a:spAutoFit/>
          </a:bodyPr>
          <a:lstStyle/>
          <a:p>
            <a:pPr>
              <a:lnSpc>
                <a:spcPct val="150000"/>
              </a:lnSpc>
            </a:pPr>
            <a:r>
              <a:rPr lang="en-US" sz="900" i="1" dirty="0">
                <a:solidFill>
                  <a:srgbClr val="002C6C"/>
                </a:solidFill>
                <a:latin typeface="Verdana Pro" panose="020B0604030504040204" pitchFamily="34" charset="0"/>
                <a:cs typeface="Verdana Pro Semibold" panose="020F0502020204030204" pitchFamily="34" charset="0"/>
              </a:rPr>
              <a:t>Examples:</a:t>
            </a:r>
          </a:p>
          <a:p>
            <a:pPr marL="228600" indent="-228600">
              <a:buClr>
                <a:srgbClr val="454545"/>
              </a:buClr>
              <a:buFont typeface="Wingdings" panose="05000000000000000000" pitchFamily="2" charset="2"/>
              <a:buChar char="§"/>
            </a:pPr>
            <a:r>
              <a:rPr lang="en-US" sz="900" dirty="0">
                <a:solidFill>
                  <a:srgbClr val="002C6C"/>
                </a:solidFill>
                <a:latin typeface="Verdana Pro" panose="020B0604030504040204" pitchFamily="34" charset="0"/>
                <a:cs typeface="Verdana Pro Semibold" panose="020F0502020204030204" pitchFamily="34" charset="0"/>
              </a:rPr>
              <a:t>Additional data captured from a 2D barcode could drive or inform staff activities related to storage, inventory and store fulfilment.</a:t>
            </a:r>
          </a:p>
          <a:p>
            <a:pPr marL="228600" indent="-228600">
              <a:buClr>
                <a:srgbClr val="454545"/>
              </a:buClr>
              <a:buFont typeface="Wingdings" panose="05000000000000000000" pitchFamily="2" charset="2"/>
              <a:buChar char="§"/>
            </a:pPr>
            <a:endParaRPr lang="en-US" sz="900" dirty="0">
              <a:solidFill>
                <a:srgbClr val="002C6C"/>
              </a:solidFill>
              <a:latin typeface="Verdana Pro" panose="020B0604030504040204" pitchFamily="34" charset="0"/>
              <a:cs typeface="Verdana Pro Semibold" panose="020F0502020204030204" pitchFamily="34" charset="0"/>
            </a:endParaRPr>
          </a:p>
          <a:p>
            <a:pPr marL="228600" indent="-228600">
              <a:buClr>
                <a:srgbClr val="454545"/>
              </a:buClr>
              <a:buFont typeface="Wingdings" panose="05000000000000000000" pitchFamily="2" charset="2"/>
              <a:buChar char="§"/>
            </a:pPr>
            <a:r>
              <a:rPr lang="en-US" sz="900" dirty="0">
                <a:solidFill>
                  <a:srgbClr val="002C6C"/>
                </a:solidFill>
                <a:latin typeface="Verdana Pro" panose="020B0604030504040204" pitchFamily="34" charset="0"/>
                <a:cs typeface="Verdana Pro Semibold" panose="020F0502020204030204" pitchFamily="34" charset="0"/>
              </a:rPr>
              <a:t>For consumer safety use cases, the expiration date in a 2D barcode can trigger a hard stop at POS to prevent its sale if expired or recalled, which may impact store operations and trigger other inventory management processes.</a:t>
            </a:r>
            <a:endParaRPr lang="en-US" sz="1000" dirty="0">
              <a:solidFill>
                <a:srgbClr val="002C6C"/>
              </a:solidFill>
              <a:latin typeface="Verdana Pro" panose="020B0704030504040204" pitchFamily="34" charset="0"/>
            </a:endParaRPr>
          </a:p>
          <a:p>
            <a:pPr>
              <a:lnSpc>
                <a:spcPct val="150000"/>
              </a:lnSpc>
            </a:pPr>
            <a:endParaRPr lang="en-US" sz="900" i="1" dirty="0">
              <a:solidFill>
                <a:srgbClr val="002C6C"/>
              </a:solidFill>
              <a:latin typeface="Verdana Pro" panose="020B0604030504040204" pitchFamily="34" charset="0"/>
              <a:cs typeface="Verdana Pro Semibold" panose="020F0502020204030204" pitchFamily="34" charset="0"/>
            </a:endParaRPr>
          </a:p>
        </p:txBody>
      </p:sp>
      <p:pic>
        <p:nvPicPr>
          <p:cNvPr id="16" name="Picture 8">
            <a:hlinkClick r:id="" action="ppaction://hlinkshowjump?jump=nextslide"/>
            <a:extLst>
              <a:ext uri="{FF2B5EF4-FFF2-40B4-BE49-F238E27FC236}">
                <a16:creationId xmlns:a16="http://schemas.microsoft.com/office/drawing/2014/main" id="{C622CB9F-7281-527A-CB32-80783613A3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CC29CEA7-A3E4-DFF7-B8D9-BD522EDD20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9" name="Graphic 18">
            <a:hlinkClick r:id="rId7" action="ppaction://hlinksldjump"/>
            <a:extLst>
              <a:ext uri="{FF2B5EF4-FFF2-40B4-BE49-F238E27FC236}">
                <a16:creationId xmlns:a16="http://schemas.microsoft.com/office/drawing/2014/main" id="{FF03A353-E2DD-1BEF-3701-5110DB7BC4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FF931605-37DD-20D6-11AA-859684B375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5959" y="2390780"/>
            <a:ext cx="399600" cy="399600"/>
          </a:xfrm>
          <a:prstGeom prst="rect">
            <a:avLst/>
          </a:prstGeom>
        </p:spPr>
      </p:pic>
      <p:pic>
        <p:nvPicPr>
          <p:cNvPr id="21" name="Graphic 20">
            <a:extLst>
              <a:ext uri="{FF2B5EF4-FFF2-40B4-BE49-F238E27FC236}">
                <a16:creationId xmlns:a16="http://schemas.microsoft.com/office/drawing/2014/main" id="{00BE23F7-EE01-AFA9-B373-31215BF3C6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3293710"/>
            <a:ext cx="399600" cy="399600"/>
          </a:xfrm>
          <a:prstGeom prst="rect">
            <a:avLst/>
          </a:prstGeom>
        </p:spPr>
      </p:pic>
      <p:pic>
        <p:nvPicPr>
          <p:cNvPr id="23" name="Graphic 22">
            <a:extLst>
              <a:ext uri="{FF2B5EF4-FFF2-40B4-BE49-F238E27FC236}">
                <a16:creationId xmlns:a16="http://schemas.microsoft.com/office/drawing/2014/main" id="{8A284193-299E-6F69-3FF8-7F0F7FE0F7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842245"/>
            <a:ext cx="399600" cy="399600"/>
          </a:xfrm>
          <a:prstGeom prst="rect">
            <a:avLst/>
          </a:prstGeom>
        </p:spPr>
      </p:pic>
      <p:grpSp>
        <p:nvGrpSpPr>
          <p:cNvPr id="24" name="Group 23">
            <a:extLst>
              <a:ext uri="{FF2B5EF4-FFF2-40B4-BE49-F238E27FC236}">
                <a16:creationId xmlns:a16="http://schemas.microsoft.com/office/drawing/2014/main" id="{4B5748F5-0E95-B68E-D34C-2BA19FA8F6AA}"/>
              </a:ext>
            </a:extLst>
          </p:cNvPr>
          <p:cNvGrpSpPr/>
          <p:nvPr/>
        </p:nvGrpSpPr>
        <p:grpSpPr>
          <a:xfrm>
            <a:off x="-1" y="819151"/>
            <a:ext cx="9144000" cy="414970"/>
            <a:chOff x="-1" y="819151"/>
            <a:chExt cx="9144000" cy="414970"/>
          </a:xfrm>
        </p:grpSpPr>
        <p:sp>
          <p:nvSpPr>
            <p:cNvPr id="25" name="Rectangle 24">
              <a:extLst>
                <a:ext uri="{FF2B5EF4-FFF2-40B4-BE49-F238E27FC236}">
                  <a16:creationId xmlns:a16="http://schemas.microsoft.com/office/drawing/2014/main" id="{0B46EB60-8808-4BCA-00BF-B669CF995534}"/>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ounded Rectangle 27">
              <a:extLst>
                <a:ext uri="{FF2B5EF4-FFF2-40B4-BE49-F238E27FC236}">
                  <a16:creationId xmlns:a16="http://schemas.microsoft.com/office/drawing/2014/main" id="{708C47B5-AC58-660F-A8AC-889EE9C8B1BF}"/>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9" name="Rounded Rectangle 28">
              <a:extLst>
                <a:ext uri="{FF2B5EF4-FFF2-40B4-BE49-F238E27FC236}">
                  <a16:creationId xmlns:a16="http://schemas.microsoft.com/office/drawing/2014/main" id="{665EBC6C-B70B-547A-DD87-4B64CEC11498}"/>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0" name="Rounded Rectangle 29">
              <a:extLst>
                <a:ext uri="{FF2B5EF4-FFF2-40B4-BE49-F238E27FC236}">
                  <a16:creationId xmlns:a16="http://schemas.microsoft.com/office/drawing/2014/main" id="{657E3BAF-E457-A54E-99E1-5C59DA202758}"/>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31" name="Rounded Rectangle 30">
              <a:extLst>
                <a:ext uri="{FF2B5EF4-FFF2-40B4-BE49-F238E27FC236}">
                  <a16:creationId xmlns:a16="http://schemas.microsoft.com/office/drawing/2014/main" id="{70BF7EBE-B1FC-5343-3E4D-C8E4068B77CE}"/>
                </a:ext>
              </a:extLst>
            </p:cNvPr>
            <p:cNvSpPr/>
            <p:nvPr/>
          </p:nvSpPr>
          <p:spPr>
            <a:xfrm>
              <a:off x="5793539" y="876294"/>
              <a:ext cx="82327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35" name="Rounded Rectangle 34">
              <a:extLst>
                <a:ext uri="{FF2B5EF4-FFF2-40B4-BE49-F238E27FC236}">
                  <a16:creationId xmlns:a16="http://schemas.microsoft.com/office/drawing/2014/main" id="{289BA1CA-59E3-ED47-4B92-67933FA6E8B1}"/>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6" name="Rounded Rectangle 35">
              <a:extLst>
                <a:ext uri="{FF2B5EF4-FFF2-40B4-BE49-F238E27FC236}">
                  <a16:creationId xmlns:a16="http://schemas.microsoft.com/office/drawing/2014/main" id="{E31C3C3B-0DD3-77DE-E980-1F55DB85E1FB}"/>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7" name="Rounded Rectangle 21">
              <a:extLst>
                <a:ext uri="{FF2B5EF4-FFF2-40B4-BE49-F238E27FC236}">
                  <a16:creationId xmlns:a16="http://schemas.microsoft.com/office/drawing/2014/main" id="{FFF643E5-E01E-00C0-D0BD-93DD0496435F}"/>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7AC143"/>
                  </a:solidFill>
                </a:rPr>
                <a:t>Design </a:t>
              </a:r>
              <a:r>
                <a:rPr lang="nl-NL" sz="600" b="1" dirty="0" err="1">
                  <a:solidFill>
                    <a:srgbClr val="7AC143"/>
                  </a:solidFill>
                </a:rPr>
                <a:t>future</a:t>
              </a:r>
              <a:r>
                <a:rPr lang="nl-NL" sz="600" b="1" dirty="0">
                  <a:solidFill>
                    <a:srgbClr val="7AC143"/>
                  </a:solidFill>
                </a:rPr>
                <a:t> state</a:t>
              </a:r>
            </a:p>
          </p:txBody>
        </p:sp>
        <p:sp>
          <p:nvSpPr>
            <p:cNvPr id="38" name="Oval 37">
              <a:extLst>
                <a:ext uri="{FF2B5EF4-FFF2-40B4-BE49-F238E27FC236}">
                  <a16:creationId xmlns:a16="http://schemas.microsoft.com/office/drawing/2014/main" id="{C8F54092-D210-98B9-AE47-11BF154ADFBB}"/>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9" name="Oval 38">
              <a:extLst>
                <a:ext uri="{FF2B5EF4-FFF2-40B4-BE49-F238E27FC236}">
                  <a16:creationId xmlns:a16="http://schemas.microsoft.com/office/drawing/2014/main" id="{D1F1E5DF-58B0-6525-E454-39A127736380}"/>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2" name="Straight Connector 41">
              <a:extLst>
                <a:ext uri="{FF2B5EF4-FFF2-40B4-BE49-F238E27FC236}">
                  <a16:creationId xmlns:a16="http://schemas.microsoft.com/office/drawing/2014/main" id="{31D8AB79-4C71-9490-C6C2-9739CE7CC55B}"/>
                </a:ext>
              </a:extLst>
            </p:cNvPr>
            <p:cNvCxnSpPr>
              <a:cxnSpLocks/>
              <a:stCxn id="39"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6857667A-74BC-973A-1717-70FBF3AE1D3C}"/>
                </a:ext>
              </a:extLst>
            </p:cNvPr>
            <p:cNvGrpSpPr/>
            <p:nvPr/>
          </p:nvGrpSpPr>
          <p:grpSpPr>
            <a:xfrm>
              <a:off x="2443007" y="888920"/>
              <a:ext cx="617971" cy="275078"/>
              <a:chOff x="2208005" y="888920"/>
              <a:chExt cx="617971" cy="275078"/>
            </a:xfrm>
          </p:grpSpPr>
          <p:sp>
            <p:nvSpPr>
              <p:cNvPr id="56" name="Oval 55">
                <a:extLst>
                  <a:ext uri="{FF2B5EF4-FFF2-40B4-BE49-F238E27FC236}">
                    <a16:creationId xmlns:a16="http://schemas.microsoft.com/office/drawing/2014/main" id="{4AE700BB-82FE-49EC-61ED-B0C5E1CFAC65}"/>
                  </a:ext>
                </a:extLst>
              </p:cNvPr>
              <p:cNvSpPr/>
              <p:nvPr/>
            </p:nvSpPr>
            <p:spPr>
              <a:xfrm>
                <a:off x="2550898"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57" name="Straight Connector 56">
                <a:extLst>
                  <a:ext uri="{FF2B5EF4-FFF2-40B4-BE49-F238E27FC236}">
                    <a16:creationId xmlns:a16="http://schemas.microsoft.com/office/drawing/2014/main" id="{B7493159-8C4F-E5C7-5C77-A4C1EC6ECF43}"/>
                  </a:ext>
                </a:extLst>
              </p:cNvPr>
              <p:cNvCxnSpPr>
                <a:cxnSpLocks/>
                <a:stCxn id="56" idx="2"/>
              </p:cNvCxnSpPr>
              <p:nvPr/>
            </p:nvCxnSpPr>
            <p:spPr>
              <a:xfrm flipH="1">
                <a:off x="2208005" y="1026459"/>
                <a:ext cx="342893"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61D5C1DC-3532-A3BB-A379-A0C8F95AE4C6}"/>
                </a:ext>
              </a:extLst>
            </p:cNvPr>
            <p:cNvGrpSpPr/>
            <p:nvPr/>
          </p:nvGrpSpPr>
          <p:grpSpPr>
            <a:xfrm>
              <a:off x="7575617" y="888920"/>
              <a:ext cx="568441" cy="275078"/>
              <a:chOff x="3058394" y="888920"/>
              <a:chExt cx="568441" cy="275078"/>
            </a:xfrm>
          </p:grpSpPr>
          <p:sp>
            <p:nvSpPr>
              <p:cNvPr id="54" name="Oval 53">
                <a:extLst>
                  <a:ext uri="{FF2B5EF4-FFF2-40B4-BE49-F238E27FC236}">
                    <a16:creationId xmlns:a16="http://schemas.microsoft.com/office/drawing/2014/main" id="{87DE40ED-A642-1671-16A9-F3EAE5729E9E}"/>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5" name="Straight Connector 54">
                <a:extLst>
                  <a:ext uri="{FF2B5EF4-FFF2-40B4-BE49-F238E27FC236}">
                    <a16:creationId xmlns:a16="http://schemas.microsoft.com/office/drawing/2014/main" id="{447DD46E-958C-60B4-5151-2DA405A8FE04}"/>
                  </a:ext>
                </a:extLst>
              </p:cNvPr>
              <p:cNvCxnSpPr>
                <a:cxnSpLocks/>
                <a:stCxn id="54"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CDB7CD32-3588-F8BA-1C20-7CDD01CB09DA}"/>
                </a:ext>
              </a:extLst>
            </p:cNvPr>
            <p:cNvGrpSpPr/>
            <p:nvPr/>
          </p:nvGrpSpPr>
          <p:grpSpPr>
            <a:xfrm>
              <a:off x="6604284" y="888920"/>
              <a:ext cx="611720" cy="275078"/>
              <a:chOff x="2925596" y="888920"/>
              <a:chExt cx="611720" cy="275078"/>
            </a:xfrm>
          </p:grpSpPr>
          <p:sp>
            <p:nvSpPr>
              <p:cNvPr id="52" name="Oval 51">
                <a:extLst>
                  <a:ext uri="{FF2B5EF4-FFF2-40B4-BE49-F238E27FC236}">
                    <a16:creationId xmlns:a16="http://schemas.microsoft.com/office/drawing/2014/main" id="{10CAB8D9-BC18-D0F0-6837-FFD740043C92}"/>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3" name="Straight Connector 52">
                <a:extLst>
                  <a:ext uri="{FF2B5EF4-FFF2-40B4-BE49-F238E27FC236}">
                    <a16:creationId xmlns:a16="http://schemas.microsoft.com/office/drawing/2014/main" id="{6C424C56-F004-684F-CCDA-F1314A8E9431}"/>
                  </a:ext>
                </a:extLst>
              </p:cNvPr>
              <p:cNvCxnSpPr>
                <a:cxnSpLocks/>
                <a:stCxn id="52"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5954B976-7776-94F1-384A-E2635F1B4C40}"/>
                </a:ext>
              </a:extLst>
            </p:cNvPr>
            <p:cNvGrpSpPr/>
            <p:nvPr/>
          </p:nvGrpSpPr>
          <p:grpSpPr>
            <a:xfrm>
              <a:off x="5191951" y="888920"/>
              <a:ext cx="558866" cy="275078"/>
              <a:chOff x="2789703" y="888920"/>
              <a:chExt cx="558866" cy="275078"/>
            </a:xfrm>
          </p:grpSpPr>
          <p:sp>
            <p:nvSpPr>
              <p:cNvPr id="50" name="Oval 49">
                <a:extLst>
                  <a:ext uri="{FF2B5EF4-FFF2-40B4-BE49-F238E27FC236}">
                    <a16:creationId xmlns:a16="http://schemas.microsoft.com/office/drawing/2014/main" id="{C4985418-528F-88B6-4FEE-D4B73FB26E8D}"/>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1" name="Straight Connector 50">
                <a:extLst>
                  <a:ext uri="{FF2B5EF4-FFF2-40B4-BE49-F238E27FC236}">
                    <a16:creationId xmlns:a16="http://schemas.microsoft.com/office/drawing/2014/main" id="{8EAF7281-6B4A-4705-0C6A-8FC135FFB00E}"/>
                  </a:ext>
                </a:extLst>
              </p:cNvPr>
              <p:cNvCxnSpPr>
                <a:cxnSpLocks/>
                <a:stCxn id="50"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6F183DA1-B24B-3228-D768-E80B6E8C3428}"/>
                </a:ext>
              </a:extLst>
            </p:cNvPr>
            <p:cNvGrpSpPr/>
            <p:nvPr/>
          </p:nvGrpSpPr>
          <p:grpSpPr>
            <a:xfrm>
              <a:off x="3829873" y="888920"/>
              <a:ext cx="584019" cy="275078"/>
              <a:chOff x="2360901" y="888920"/>
              <a:chExt cx="584019" cy="275078"/>
            </a:xfrm>
          </p:grpSpPr>
          <p:sp>
            <p:nvSpPr>
              <p:cNvPr id="48" name="Oval 47">
                <a:extLst>
                  <a:ext uri="{FF2B5EF4-FFF2-40B4-BE49-F238E27FC236}">
                    <a16:creationId xmlns:a16="http://schemas.microsoft.com/office/drawing/2014/main" id="{BC9C1E6B-2D0A-4F71-4070-080945F845C8}"/>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9" name="Straight Connector 48">
                <a:extLst>
                  <a:ext uri="{FF2B5EF4-FFF2-40B4-BE49-F238E27FC236}">
                    <a16:creationId xmlns:a16="http://schemas.microsoft.com/office/drawing/2014/main" id="{FECE8058-E8D0-AA3F-26BB-CDD14845A208}"/>
                  </a:ext>
                </a:extLst>
              </p:cNvPr>
              <p:cNvCxnSpPr>
                <a:cxnSpLocks/>
                <a:stCxn id="48"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28901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2141805"/>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Estimating the total costs involved based on the chosen use case </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Calculating potential cost savings based on the chosen use case </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Determining potential increases in sales or other key metrics defined</a:t>
            </a:r>
          </a:p>
          <a:p>
            <a:pPr marL="538163"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indent="109538">
              <a:lnSpc>
                <a:spcPct val="150000"/>
              </a:lnSpc>
            </a:pPr>
            <a:r>
              <a:rPr lang="en-US" sz="900" b="1" dirty="0">
                <a:solidFill>
                  <a:srgbClr val="002C6C"/>
                </a:solidFill>
                <a:latin typeface="Verdana Pro" panose="020B0604030504040204" pitchFamily="34" charset="0"/>
                <a:cs typeface="Verdana Pro Semibold" panose="020F0502020204030204" pitchFamily="34" charset="0"/>
              </a:rPr>
              <a:t>Important</a:t>
            </a:r>
            <a:r>
              <a:rPr lang="en-US" sz="900" dirty="0">
                <a:solidFill>
                  <a:srgbClr val="002C6C"/>
                </a:solidFill>
                <a:latin typeface="Verdana Pro" panose="020B0604030504040204" pitchFamily="34" charset="0"/>
                <a:cs typeface="Verdana Pro Semibold" panose="020F0502020204030204" pitchFamily="34" charset="0"/>
              </a:rPr>
              <a:t>: Engage with key internal stakeholders and collaborate with solution providers and brand owners.</a:t>
            </a: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panose="020B0604030504040204" pitchFamily="34" charset="0"/>
                <a:cs typeface="Verdana Pro Semibold" panose="020F0502020204030204" pitchFamily="34" charset="0"/>
              </a:rPr>
              <a:t>the </a:t>
            </a:r>
            <a:r>
              <a:rPr lang="en-US" sz="900" u="sng" dirty="0">
                <a:solidFill>
                  <a:srgbClr val="008DBD"/>
                </a:solidFill>
                <a:latin typeface="Verdana Pro" panose="020B0604030504040204" pitchFamily="34" charset="0"/>
                <a:cs typeface="Verdana Pro Semibold" panose="020F0502020204030204" pitchFamily="34" charset="0"/>
                <a:hlinkClick r:id="rId3"/>
              </a:rPr>
              <a:t>2D Pilot Toolkit - slide 24-33</a:t>
            </a:r>
            <a:r>
              <a:rPr lang="en-US" sz="900" dirty="0">
                <a:solidFill>
                  <a:srgbClr val="002C6C"/>
                </a:solidFill>
                <a:latin typeface="Verdana Pro" panose="020B0604030504040204" pitchFamily="34" charset="0"/>
                <a:cs typeface="Verdana Pro Semibold" panose="020F0502020204030204" pitchFamily="34" charset="0"/>
              </a:rPr>
              <a:t> for more information about cost and benefit logic. </a:t>
            </a: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Please refer to the </a:t>
            </a:r>
            <a:r>
              <a:rPr lang="en-US" sz="900" u="sng" dirty="0">
                <a:solidFill>
                  <a:srgbClr val="008DBD"/>
                </a:solidFill>
                <a:latin typeface="Verdana Pro" panose="020B0604030504040204" pitchFamily="34" charset="0"/>
                <a:cs typeface="Verdana Pro Semibold" panose="020F0502020204030204" pitchFamily="34" charset="0"/>
                <a:hlinkClick r:id="rId4" action="ppaction://hlinksldjump"/>
              </a:rPr>
              <a:t>appendix</a:t>
            </a:r>
            <a:r>
              <a:rPr lang="en-US" sz="900" dirty="0">
                <a:solidFill>
                  <a:srgbClr val="002C6C"/>
                </a:solidFill>
                <a:latin typeface="Verdana Pro" panose="020B0604030504040204" pitchFamily="34" charset="0"/>
                <a:cs typeface="Verdana Pro Semibold" panose="020F0502020204030204" pitchFamily="34" charset="0"/>
              </a:rPr>
              <a:t> for a complete overview of KPIs and business goals of the value drivers.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48</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4</a:t>
            </a:r>
            <a:r>
              <a:rPr lang="en-US" sz="1400" dirty="0">
                <a:solidFill>
                  <a:srgbClr val="002C6C"/>
                </a:solidFill>
                <a:latin typeface="Verdana Pro" panose="020B0704030504040204" pitchFamily="34" charset="0"/>
              </a:rPr>
              <a:t> – Set up business case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4.1</a:t>
            </a:r>
            <a:r>
              <a:rPr lang="en-US" sz="1400" dirty="0">
                <a:solidFill>
                  <a:srgbClr val="002C6C"/>
                </a:solidFill>
                <a:latin typeface="Verdana Pro" panose="020B0704030504040204" pitchFamily="34" charset="0"/>
              </a:rPr>
              <a:t> – Perform cost-benefit analysis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Based on the evaluations/assessments performed in previous steps, determine whether you should continue your 2D implementation journey by creating a business case.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6744"/>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002C6C"/>
                </a:solidFill>
                <a:latin typeface="Verdana Pro" panose="020B0604030504040204" pitchFamily="34" charset="0"/>
                <a:cs typeface="Verdana Pro Semibold" panose="020F0502020204030204" pitchFamily="34" charset="0"/>
              </a:rPr>
              <a:t>Brand owners</a:t>
            </a:r>
          </a:p>
        </p:txBody>
      </p:sp>
      <p:sp>
        <p:nvSpPr>
          <p:cNvPr id="28" name="Oval 27">
            <a:extLst>
              <a:ext uri="{FF2B5EF4-FFF2-40B4-BE49-F238E27FC236}">
                <a16:creationId xmlns:a16="http://schemas.microsoft.com/office/drawing/2014/main" id="{3ED97333-40A6-A4CE-4F0B-A974FC79FA3F}"/>
              </a:ext>
            </a:extLst>
          </p:cNvPr>
          <p:cNvSpPr/>
          <p:nvPr/>
        </p:nvSpPr>
        <p:spPr>
          <a:xfrm>
            <a:off x="444533" y="3782764"/>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dirty="0"/>
              <a:t>!</a:t>
            </a:r>
          </a:p>
        </p:txBody>
      </p:sp>
      <p:pic>
        <p:nvPicPr>
          <p:cNvPr id="16" name="Picture 8">
            <a:hlinkClick r:id="" action="ppaction://hlinkshowjump?jump=nextslide"/>
            <a:extLst>
              <a:ext uri="{FF2B5EF4-FFF2-40B4-BE49-F238E27FC236}">
                <a16:creationId xmlns:a16="http://schemas.microsoft.com/office/drawing/2014/main" id="{1E16E69F-E8DE-46F6-374B-AE6A6BEA7F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69846BCA-491C-70DF-574C-7AC2412068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7992616" y="236054"/>
            <a:ext cx="375396" cy="375396"/>
          </a:xfrm>
          <a:prstGeom prst="rect">
            <a:avLst/>
          </a:prstGeom>
          <a:noFill/>
          <a:ln>
            <a:noFill/>
          </a:ln>
        </p:spPr>
      </p:pic>
      <p:pic>
        <p:nvPicPr>
          <p:cNvPr id="19" name="Graphic 18">
            <a:hlinkClick r:id="rId9" action="ppaction://hlinksldjump"/>
            <a:extLst>
              <a:ext uri="{FF2B5EF4-FFF2-40B4-BE49-F238E27FC236}">
                <a16:creationId xmlns:a16="http://schemas.microsoft.com/office/drawing/2014/main" id="{E9F9FCBE-8783-F69E-9679-C7728A3110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1BCE77AA-DA35-51A9-EF6A-FBAD834C12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2387567"/>
            <a:ext cx="399600" cy="399600"/>
          </a:xfrm>
          <a:prstGeom prst="rect">
            <a:avLst/>
          </a:prstGeom>
        </p:spPr>
      </p:pic>
      <p:pic>
        <p:nvPicPr>
          <p:cNvPr id="21" name="Graphic 20">
            <a:extLst>
              <a:ext uri="{FF2B5EF4-FFF2-40B4-BE49-F238E27FC236}">
                <a16:creationId xmlns:a16="http://schemas.microsoft.com/office/drawing/2014/main" id="{AB640428-CE9F-7A99-63EF-522F1A3E0B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3290497"/>
            <a:ext cx="399600" cy="399600"/>
          </a:xfrm>
          <a:prstGeom prst="rect">
            <a:avLst/>
          </a:prstGeom>
        </p:spPr>
      </p:pic>
      <p:pic>
        <p:nvPicPr>
          <p:cNvPr id="23" name="Graphic 22">
            <a:extLst>
              <a:ext uri="{FF2B5EF4-FFF2-40B4-BE49-F238E27FC236}">
                <a16:creationId xmlns:a16="http://schemas.microsoft.com/office/drawing/2014/main" id="{53A13704-314B-1FA7-BD0F-C2086AED11D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2839032"/>
            <a:ext cx="399600" cy="399600"/>
          </a:xfrm>
          <a:prstGeom prst="rect">
            <a:avLst/>
          </a:prstGeom>
        </p:spPr>
      </p:pic>
      <p:grpSp>
        <p:nvGrpSpPr>
          <p:cNvPr id="25" name="Group 24">
            <a:extLst>
              <a:ext uri="{FF2B5EF4-FFF2-40B4-BE49-F238E27FC236}">
                <a16:creationId xmlns:a16="http://schemas.microsoft.com/office/drawing/2014/main" id="{16DA9377-764E-B34C-5B91-15E30C2BA11A}"/>
              </a:ext>
            </a:extLst>
          </p:cNvPr>
          <p:cNvGrpSpPr/>
          <p:nvPr/>
        </p:nvGrpSpPr>
        <p:grpSpPr>
          <a:xfrm>
            <a:off x="-1" y="819151"/>
            <a:ext cx="9144000" cy="414970"/>
            <a:chOff x="-1" y="819151"/>
            <a:chExt cx="9144000" cy="414970"/>
          </a:xfrm>
        </p:grpSpPr>
        <p:sp>
          <p:nvSpPr>
            <p:cNvPr id="27" name="Rectangle 26">
              <a:extLst>
                <a:ext uri="{FF2B5EF4-FFF2-40B4-BE49-F238E27FC236}">
                  <a16:creationId xmlns:a16="http://schemas.microsoft.com/office/drawing/2014/main" id="{6968B850-0D88-FFEC-5DC7-0A6449CEA758}"/>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Rounded Rectangle 28">
              <a:extLst>
                <a:ext uri="{FF2B5EF4-FFF2-40B4-BE49-F238E27FC236}">
                  <a16:creationId xmlns:a16="http://schemas.microsoft.com/office/drawing/2014/main" id="{5CA7DB3C-2CE4-125D-E6A5-E72A11405540}"/>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0" name="Rounded Rectangle 29">
              <a:extLst>
                <a:ext uri="{FF2B5EF4-FFF2-40B4-BE49-F238E27FC236}">
                  <a16:creationId xmlns:a16="http://schemas.microsoft.com/office/drawing/2014/main" id="{69DACD1F-71B0-6B3C-1C39-3F40889D0DAC}"/>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1" name="Rounded Rectangle 30">
              <a:extLst>
                <a:ext uri="{FF2B5EF4-FFF2-40B4-BE49-F238E27FC236}">
                  <a16:creationId xmlns:a16="http://schemas.microsoft.com/office/drawing/2014/main" id="{5BFC6BB1-557C-7C03-0040-4216535F0D88}"/>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7AC143"/>
                  </a:solidFill>
                </a:rPr>
                <a:t>Set up business case</a:t>
              </a:r>
            </a:p>
          </p:txBody>
        </p:sp>
        <p:sp>
          <p:nvSpPr>
            <p:cNvPr id="35" name="Rounded Rectangle 34">
              <a:extLst>
                <a:ext uri="{FF2B5EF4-FFF2-40B4-BE49-F238E27FC236}">
                  <a16:creationId xmlns:a16="http://schemas.microsoft.com/office/drawing/2014/main" id="{725CF424-301C-922D-174A-8739C0E18438}"/>
                </a:ext>
              </a:extLst>
            </p:cNvPr>
            <p:cNvSpPr/>
            <p:nvPr/>
          </p:nvSpPr>
          <p:spPr>
            <a:xfrm>
              <a:off x="5793539" y="876294"/>
              <a:ext cx="82327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36" name="Rounded Rectangle 35">
              <a:extLst>
                <a:ext uri="{FF2B5EF4-FFF2-40B4-BE49-F238E27FC236}">
                  <a16:creationId xmlns:a16="http://schemas.microsoft.com/office/drawing/2014/main" id="{905A5F50-8CF6-84B6-96DC-623EDC788752}"/>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7" name="Rounded Rectangle 36">
              <a:extLst>
                <a:ext uri="{FF2B5EF4-FFF2-40B4-BE49-F238E27FC236}">
                  <a16:creationId xmlns:a16="http://schemas.microsoft.com/office/drawing/2014/main" id="{96F278AD-4A59-12CA-75C5-2B348131AB68}"/>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8" name="Rounded Rectangle 21">
              <a:extLst>
                <a:ext uri="{FF2B5EF4-FFF2-40B4-BE49-F238E27FC236}">
                  <a16:creationId xmlns:a16="http://schemas.microsoft.com/office/drawing/2014/main" id="{02714B81-AAE7-5F60-A0ED-4E0185B26857}"/>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9" name="Oval 38">
              <a:extLst>
                <a:ext uri="{FF2B5EF4-FFF2-40B4-BE49-F238E27FC236}">
                  <a16:creationId xmlns:a16="http://schemas.microsoft.com/office/drawing/2014/main" id="{DC509081-BC1E-AA1F-AB29-31EF56E7F7DC}"/>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42" name="Oval 41">
              <a:extLst>
                <a:ext uri="{FF2B5EF4-FFF2-40B4-BE49-F238E27FC236}">
                  <a16:creationId xmlns:a16="http://schemas.microsoft.com/office/drawing/2014/main" id="{06490C11-D1C7-7D3C-DE5E-E85D723FEB11}"/>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3" name="Straight Connector 42">
              <a:extLst>
                <a:ext uri="{FF2B5EF4-FFF2-40B4-BE49-F238E27FC236}">
                  <a16:creationId xmlns:a16="http://schemas.microsoft.com/office/drawing/2014/main" id="{63C62C5A-FDD3-74D9-2F1B-192A414EB91C}"/>
                </a:ext>
              </a:extLst>
            </p:cNvPr>
            <p:cNvCxnSpPr>
              <a:cxnSpLocks/>
              <a:stCxn id="42"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D46B6363-5BDF-BBAD-8041-BD70866BA740}"/>
                </a:ext>
              </a:extLst>
            </p:cNvPr>
            <p:cNvGrpSpPr/>
            <p:nvPr/>
          </p:nvGrpSpPr>
          <p:grpSpPr>
            <a:xfrm>
              <a:off x="2443007" y="888920"/>
              <a:ext cx="617971" cy="275078"/>
              <a:chOff x="2208005" y="888920"/>
              <a:chExt cx="617971" cy="275078"/>
            </a:xfrm>
          </p:grpSpPr>
          <p:sp>
            <p:nvSpPr>
              <p:cNvPr id="57" name="Oval 56">
                <a:extLst>
                  <a:ext uri="{FF2B5EF4-FFF2-40B4-BE49-F238E27FC236}">
                    <a16:creationId xmlns:a16="http://schemas.microsoft.com/office/drawing/2014/main" id="{D473F7B0-B4C0-387D-ADA8-A507788A536B}"/>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23350523-557F-4509-34B9-6F0F1C20B085}"/>
                  </a:ext>
                </a:extLst>
              </p:cNvPr>
              <p:cNvCxnSpPr>
                <a:cxnSpLocks/>
                <a:stCxn id="57"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CA0B3D0A-7CC9-303B-4C79-42BD718B05DE}"/>
                </a:ext>
              </a:extLst>
            </p:cNvPr>
            <p:cNvGrpSpPr/>
            <p:nvPr/>
          </p:nvGrpSpPr>
          <p:grpSpPr>
            <a:xfrm>
              <a:off x="7575617" y="888920"/>
              <a:ext cx="568441" cy="275078"/>
              <a:chOff x="3058394" y="888920"/>
              <a:chExt cx="568441" cy="275078"/>
            </a:xfrm>
          </p:grpSpPr>
          <p:sp>
            <p:nvSpPr>
              <p:cNvPr id="55" name="Oval 54">
                <a:extLst>
                  <a:ext uri="{FF2B5EF4-FFF2-40B4-BE49-F238E27FC236}">
                    <a16:creationId xmlns:a16="http://schemas.microsoft.com/office/drawing/2014/main" id="{3563C4E7-0306-1840-68A9-4CD90B0DA295}"/>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D6618218-5F22-896A-F67B-81285F92A4A7}"/>
                  </a:ext>
                </a:extLst>
              </p:cNvPr>
              <p:cNvCxnSpPr>
                <a:cxnSpLocks/>
                <a:stCxn id="55"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CCD55151-7B09-59CF-54C1-E330C566EE54}"/>
                </a:ext>
              </a:extLst>
            </p:cNvPr>
            <p:cNvGrpSpPr/>
            <p:nvPr/>
          </p:nvGrpSpPr>
          <p:grpSpPr>
            <a:xfrm>
              <a:off x="6604284" y="888920"/>
              <a:ext cx="611720" cy="275078"/>
              <a:chOff x="2925596" y="888920"/>
              <a:chExt cx="611720" cy="275078"/>
            </a:xfrm>
          </p:grpSpPr>
          <p:sp>
            <p:nvSpPr>
              <p:cNvPr id="53" name="Oval 52">
                <a:extLst>
                  <a:ext uri="{FF2B5EF4-FFF2-40B4-BE49-F238E27FC236}">
                    <a16:creationId xmlns:a16="http://schemas.microsoft.com/office/drawing/2014/main" id="{C2013888-EE59-2CBC-726D-120F7C54F3D0}"/>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4" name="Straight Connector 53">
                <a:extLst>
                  <a:ext uri="{FF2B5EF4-FFF2-40B4-BE49-F238E27FC236}">
                    <a16:creationId xmlns:a16="http://schemas.microsoft.com/office/drawing/2014/main" id="{38535D69-5386-752B-7079-ACD945643224}"/>
                  </a:ext>
                </a:extLst>
              </p:cNvPr>
              <p:cNvCxnSpPr>
                <a:cxnSpLocks/>
                <a:stCxn id="53"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63B4965E-FBE8-B673-C380-56758DDF02CE}"/>
                </a:ext>
              </a:extLst>
            </p:cNvPr>
            <p:cNvGrpSpPr/>
            <p:nvPr/>
          </p:nvGrpSpPr>
          <p:grpSpPr>
            <a:xfrm>
              <a:off x="5191951" y="888920"/>
              <a:ext cx="558866" cy="275078"/>
              <a:chOff x="2789703" y="888920"/>
              <a:chExt cx="558866" cy="275078"/>
            </a:xfrm>
          </p:grpSpPr>
          <p:sp>
            <p:nvSpPr>
              <p:cNvPr id="51" name="Oval 50">
                <a:extLst>
                  <a:ext uri="{FF2B5EF4-FFF2-40B4-BE49-F238E27FC236}">
                    <a16:creationId xmlns:a16="http://schemas.microsoft.com/office/drawing/2014/main" id="{4C3BAB81-B0B3-3AC1-B55B-8BA5021163F9}"/>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2" name="Straight Connector 51">
                <a:extLst>
                  <a:ext uri="{FF2B5EF4-FFF2-40B4-BE49-F238E27FC236}">
                    <a16:creationId xmlns:a16="http://schemas.microsoft.com/office/drawing/2014/main" id="{B6BE39C5-5E82-CD54-63FA-EFD2AFD9DF84}"/>
                  </a:ext>
                </a:extLst>
              </p:cNvPr>
              <p:cNvCxnSpPr>
                <a:cxnSpLocks/>
                <a:stCxn id="51"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EB9602F8-9949-94D6-1429-373B339089E6}"/>
                </a:ext>
              </a:extLst>
            </p:cNvPr>
            <p:cNvGrpSpPr/>
            <p:nvPr/>
          </p:nvGrpSpPr>
          <p:grpSpPr>
            <a:xfrm>
              <a:off x="3829873" y="888920"/>
              <a:ext cx="584019" cy="275078"/>
              <a:chOff x="2360901" y="888920"/>
              <a:chExt cx="584019" cy="275078"/>
            </a:xfrm>
          </p:grpSpPr>
          <p:sp>
            <p:nvSpPr>
              <p:cNvPr id="49" name="Oval 48">
                <a:extLst>
                  <a:ext uri="{FF2B5EF4-FFF2-40B4-BE49-F238E27FC236}">
                    <a16:creationId xmlns:a16="http://schemas.microsoft.com/office/drawing/2014/main" id="{47CFD377-CADC-B02D-0F01-9D0A33C590FC}"/>
                  </a:ext>
                </a:extLst>
              </p:cNvPr>
              <p:cNvSpPr/>
              <p:nvPr/>
            </p:nvSpPr>
            <p:spPr>
              <a:xfrm>
                <a:off x="2669842"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4</a:t>
                </a:r>
              </a:p>
            </p:txBody>
          </p:sp>
          <p:cxnSp>
            <p:nvCxnSpPr>
              <p:cNvPr id="50" name="Straight Connector 49">
                <a:extLst>
                  <a:ext uri="{FF2B5EF4-FFF2-40B4-BE49-F238E27FC236}">
                    <a16:creationId xmlns:a16="http://schemas.microsoft.com/office/drawing/2014/main" id="{D9E2D1D5-6568-F460-20DE-1607E52E2084}"/>
                  </a:ext>
                </a:extLst>
              </p:cNvPr>
              <p:cNvCxnSpPr>
                <a:cxnSpLocks/>
                <a:stCxn id="49" idx="2"/>
              </p:cNvCxnSpPr>
              <p:nvPr/>
            </p:nvCxnSpPr>
            <p:spPr>
              <a:xfrm flipH="1">
                <a:off x="2360901" y="1026459"/>
                <a:ext cx="308941"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250025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368461"/>
            <a:ext cx="8249438" cy="2239074"/>
          </a:xfrm>
          <a:prstGeom prst="rect">
            <a:avLst/>
          </a:prstGeom>
          <a:noFill/>
        </p:spPr>
        <p:txBody>
          <a:bodyPr wrap="square">
            <a:spAutoFit/>
          </a:bodyPr>
          <a:lstStyle/>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The minimum data required to achieve business benefits</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Ensuring compatibility between different IT systems and platforms to handle barcode data</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Any upgrades needed to extract additional data from the scanned barcode and feed it into the appropriate data systems, or to deliver an automatic response at POS (e.g., recall management)</a:t>
            </a:r>
            <a:br>
              <a:rPr lang="en-US" sz="900" b="1" dirty="0">
                <a:solidFill>
                  <a:srgbClr val="002C6C"/>
                </a:solidFill>
                <a:latin typeface="Verdana Pro" panose="020B0604030504040204" pitchFamily="34" charset="0"/>
                <a:cs typeface="Verdana Pro Semibold" panose="020F0502020204030204" pitchFamily="34" charset="0"/>
              </a:rPr>
            </a:b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The need for data storage solutions to handle a larger volume of product information</a:t>
            </a:r>
          </a:p>
          <a:p>
            <a:pPr marL="465138" indent="-465138">
              <a:lnSpc>
                <a:spcPct val="150000"/>
              </a:lnSpc>
              <a:buFont typeface="Arial" panose="020B0604020202020204" pitchFamily="34" charset="0"/>
              <a:buChar char="•"/>
            </a:pPr>
            <a:endParaRPr lang="en-US" sz="900" dirty="0">
              <a:solidFill>
                <a:srgbClr val="002C6C"/>
              </a:solidFill>
              <a:latin typeface="Verdana Pro" panose="020B0704030504040204" pitchFamily="34" charset="0"/>
            </a:endParaRPr>
          </a:p>
          <a:p>
            <a:pPr marL="182563"/>
            <a:r>
              <a:rPr lang="en-US" sz="900" b="1" dirty="0">
                <a:solidFill>
                  <a:srgbClr val="002C6C"/>
                </a:solidFill>
                <a:latin typeface="Verdana Pro" panose="020B0604030504040204" pitchFamily="34" charset="0"/>
                <a:cs typeface="Verdana Pro Semibold" panose="020F0502020204030204" pitchFamily="34" charset="0"/>
              </a:rPr>
              <a:t>Important</a:t>
            </a:r>
            <a:r>
              <a:rPr lang="en-US" sz="900" dirty="0">
                <a:solidFill>
                  <a:srgbClr val="002C6C"/>
                </a:solidFill>
                <a:latin typeface="Verdana Pro" panose="020B0604030504040204" pitchFamily="34" charset="0"/>
                <a:cs typeface="Verdana Pro Semibold" panose="020F0502020204030204" pitchFamily="34" charset="0"/>
              </a:rPr>
              <a:t>: Before this step, the POS ecosystem should be 2D scan ready and a 2D barcode must be applied on product, encoded with the right data. Engage with key internal stakeholders and collaborate with solution providers and brand owners. </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5 </a:t>
            </a:r>
            <a:r>
              <a:rPr lang="en-US" sz="1400" dirty="0">
                <a:solidFill>
                  <a:srgbClr val="002C6C"/>
                </a:solidFill>
                <a:latin typeface="Verdana Pro" panose="020B0704030504040204" pitchFamily="34" charset="0"/>
              </a:rPr>
              <a:t>–</a:t>
            </a:r>
            <a:r>
              <a:rPr lang="en-US" sz="1400" b="1" dirty="0">
                <a:solidFill>
                  <a:srgbClr val="002C6C"/>
                </a:solidFill>
                <a:latin typeface="Verdana Pro" panose="020B0704030504040204" pitchFamily="34" charset="0"/>
              </a:rPr>
              <a:t> </a:t>
            </a:r>
            <a:r>
              <a:rPr lang="en-US" sz="1400" dirty="0">
                <a:solidFill>
                  <a:srgbClr val="002C6C"/>
                </a:solidFill>
                <a:latin typeface="Verdana Pro" panose="020B0704030504040204" pitchFamily="34" charset="0"/>
              </a:rPr>
              <a:t>Upgrade data support &amp; systems</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5.1 </a:t>
            </a:r>
            <a:r>
              <a:rPr lang="en-US" sz="1400" dirty="0">
                <a:solidFill>
                  <a:srgbClr val="002C6C"/>
                </a:solidFill>
                <a:latin typeface="Verdana Pro" panose="020B0704030504040204" pitchFamily="34" charset="0"/>
              </a:rPr>
              <a:t>–</a:t>
            </a:r>
            <a:r>
              <a:rPr lang="en-US" sz="1400" b="1" dirty="0">
                <a:solidFill>
                  <a:srgbClr val="002C6C"/>
                </a:solidFill>
                <a:latin typeface="Verdana Pro" panose="020B0704030504040204" pitchFamily="34" charset="0"/>
              </a:rPr>
              <a:t> </a:t>
            </a:r>
            <a:r>
              <a:rPr lang="en-US" sz="1400" dirty="0">
                <a:solidFill>
                  <a:srgbClr val="002C6C"/>
                </a:solidFill>
                <a:latin typeface="Verdana Pro" panose="020B0704030504040204" pitchFamily="34" charset="0"/>
              </a:rPr>
              <a:t>Ensure backend system &amp; data support upgrades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Leveraging data beyond the </a:t>
            </a:r>
            <a:r>
              <a:rPr lang="en-US" sz="1000" dirty="0">
                <a:solidFill>
                  <a:srgbClr val="002C6C"/>
                </a:solidFill>
                <a:latin typeface="Verdana Pro" panose="020B0604030504040204" pitchFamily="34" charset="0"/>
                <a:cs typeface="Verdana Pro Semibold" panose="020F0502020204030204" pitchFamily="34" charset="0"/>
                <a:hlinkClick r:id="rId3" action="ppaction://hlinksldjump"/>
              </a:rPr>
              <a:t>GTIN</a:t>
            </a:r>
            <a:r>
              <a:rPr lang="en-US" sz="1000" dirty="0">
                <a:solidFill>
                  <a:srgbClr val="002C6C"/>
                </a:solidFill>
                <a:latin typeface="Verdana Pro" panose="020B0604030504040204" pitchFamily="34" charset="0"/>
                <a:cs typeface="Verdana Pro Semibold" panose="020F0502020204030204" pitchFamily="34" charset="0"/>
              </a:rPr>
              <a:t> from scanning 2D barcodes may require upgrades to backend systems and data support. Updates may not be required if scanners are passing data that is already in use.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6744"/>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002C6C"/>
                </a:solidFill>
                <a:latin typeface="Verdana Pro" panose="020B0604030504040204" pitchFamily="34" charset="0"/>
                <a:cs typeface="Verdana Pro Semibold" panose="020F0502020204030204" pitchFamily="34" charset="0"/>
              </a:rPr>
              <a:t>Brand owners</a:t>
            </a:r>
            <a:endPar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endParaRPr>
          </a:p>
        </p:txBody>
      </p:sp>
      <p:sp>
        <p:nvSpPr>
          <p:cNvPr id="37" name="Oval 36">
            <a:extLst>
              <a:ext uri="{FF2B5EF4-FFF2-40B4-BE49-F238E27FC236}">
                <a16:creationId xmlns:a16="http://schemas.microsoft.com/office/drawing/2014/main" id="{72F07D69-783D-6357-D03E-ADFA3EF254C7}"/>
              </a:ext>
            </a:extLst>
          </p:cNvPr>
          <p:cNvSpPr/>
          <p:nvPr/>
        </p:nvSpPr>
        <p:spPr>
          <a:xfrm>
            <a:off x="444533" y="4316161"/>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dirty="0"/>
              <a:t>!</a:t>
            </a:r>
          </a:p>
        </p:txBody>
      </p:sp>
      <p:pic>
        <p:nvPicPr>
          <p:cNvPr id="16" name="Picture 8">
            <a:hlinkClick r:id="" action="ppaction://hlinkshowjump?jump=nextslide"/>
            <a:extLst>
              <a:ext uri="{FF2B5EF4-FFF2-40B4-BE49-F238E27FC236}">
                <a16:creationId xmlns:a16="http://schemas.microsoft.com/office/drawing/2014/main" id="{54B5DB76-E639-C576-4237-A1899127FB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53AC0513-41A3-2C40-FAF8-A840BC9F9F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9" name="Graphic 18">
            <a:hlinkClick r:id="rId8" action="ppaction://hlinksldjump"/>
            <a:extLst>
              <a:ext uri="{FF2B5EF4-FFF2-40B4-BE49-F238E27FC236}">
                <a16:creationId xmlns:a16="http://schemas.microsoft.com/office/drawing/2014/main" id="{D89E4F0D-7835-BF9E-7696-56E2D2921F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5F692F4F-7A4E-AE92-8C33-429D9FB496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387567"/>
            <a:ext cx="399600" cy="399600"/>
          </a:xfrm>
          <a:prstGeom prst="rect">
            <a:avLst/>
          </a:prstGeom>
        </p:spPr>
      </p:pic>
      <p:pic>
        <p:nvPicPr>
          <p:cNvPr id="21" name="Graphic 20">
            <a:extLst>
              <a:ext uri="{FF2B5EF4-FFF2-40B4-BE49-F238E27FC236}">
                <a16:creationId xmlns:a16="http://schemas.microsoft.com/office/drawing/2014/main" id="{B21D91FE-1C1F-8272-FCBE-5EB51BA146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3290497"/>
            <a:ext cx="399600" cy="399600"/>
          </a:xfrm>
          <a:prstGeom prst="rect">
            <a:avLst/>
          </a:prstGeom>
        </p:spPr>
      </p:pic>
      <p:pic>
        <p:nvPicPr>
          <p:cNvPr id="23" name="Graphic 22">
            <a:extLst>
              <a:ext uri="{FF2B5EF4-FFF2-40B4-BE49-F238E27FC236}">
                <a16:creationId xmlns:a16="http://schemas.microsoft.com/office/drawing/2014/main" id="{314637B7-4D9C-F6D9-3B75-DDD7F9BBA5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2839032"/>
            <a:ext cx="399600" cy="399600"/>
          </a:xfrm>
          <a:prstGeom prst="rect">
            <a:avLst/>
          </a:prstGeom>
        </p:spPr>
      </p:pic>
      <p:pic>
        <p:nvPicPr>
          <p:cNvPr id="24" name="Graphic 23">
            <a:extLst>
              <a:ext uri="{FF2B5EF4-FFF2-40B4-BE49-F238E27FC236}">
                <a16:creationId xmlns:a16="http://schemas.microsoft.com/office/drawing/2014/main" id="{D567F08B-FA74-AF52-87EA-C8D97E5B7CD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35959" y="3751874"/>
            <a:ext cx="399600" cy="399600"/>
          </a:xfrm>
          <a:prstGeom prst="rect">
            <a:avLst/>
          </a:prstGeom>
        </p:spPr>
      </p:pic>
      <p:grpSp>
        <p:nvGrpSpPr>
          <p:cNvPr id="25" name="Group 24">
            <a:extLst>
              <a:ext uri="{FF2B5EF4-FFF2-40B4-BE49-F238E27FC236}">
                <a16:creationId xmlns:a16="http://schemas.microsoft.com/office/drawing/2014/main" id="{3E2CB5E7-2BA9-46E4-027E-A68D0DA34DF6}"/>
              </a:ext>
            </a:extLst>
          </p:cNvPr>
          <p:cNvGrpSpPr/>
          <p:nvPr/>
        </p:nvGrpSpPr>
        <p:grpSpPr>
          <a:xfrm>
            <a:off x="-1" y="819151"/>
            <a:ext cx="9144000" cy="414970"/>
            <a:chOff x="-1" y="819151"/>
            <a:chExt cx="9144000" cy="414970"/>
          </a:xfrm>
        </p:grpSpPr>
        <p:sp>
          <p:nvSpPr>
            <p:cNvPr id="27" name="Rectangle 26">
              <a:extLst>
                <a:ext uri="{FF2B5EF4-FFF2-40B4-BE49-F238E27FC236}">
                  <a16:creationId xmlns:a16="http://schemas.microsoft.com/office/drawing/2014/main" id="{12FBB983-79CC-96D5-545F-342AE8D511EE}"/>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ounded Rectangle 27">
              <a:extLst>
                <a:ext uri="{FF2B5EF4-FFF2-40B4-BE49-F238E27FC236}">
                  <a16:creationId xmlns:a16="http://schemas.microsoft.com/office/drawing/2014/main" id="{70C636EB-A1E5-6D19-5FF0-11E72FDDB0E9}"/>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9" name="Rounded Rectangle 28">
              <a:extLst>
                <a:ext uri="{FF2B5EF4-FFF2-40B4-BE49-F238E27FC236}">
                  <a16:creationId xmlns:a16="http://schemas.microsoft.com/office/drawing/2014/main" id="{E3EE64D4-FD22-AD7A-B792-7870A38A5BC6}"/>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0" name="Rounded Rectangle 29">
              <a:extLst>
                <a:ext uri="{FF2B5EF4-FFF2-40B4-BE49-F238E27FC236}">
                  <a16:creationId xmlns:a16="http://schemas.microsoft.com/office/drawing/2014/main" id="{B6D5ED83-2C0B-0320-E7DB-EFA19E9D2F39}"/>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31" name="Rounded Rectangle 30">
              <a:extLst>
                <a:ext uri="{FF2B5EF4-FFF2-40B4-BE49-F238E27FC236}">
                  <a16:creationId xmlns:a16="http://schemas.microsoft.com/office/drawing/2014/main" id="{20E3F7CC-0F37-07CF-0488-F0004EDA4EB5}"/>
                </a:ext>
              </a:extLst>
            </p:cNvPr>
            <p:cNvSpPr/>
            <p:nvPr/>
          </p:nvSpPr>
          <p:spPr>
            <a:xfrm>
              <a:off x="5793539" y="876294"/>
              <a:ext cx="872309"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7AC143"/>
                  </a:solidFill>
                </a:rPr>
                <a:t>Upgrade data support &amp; systems</a:t>
              </a:r>
            </a:p>
          </p:txBody>
        </p:sp>
        <p:sp>
          <p:nvSpPr>
            <p:cNvPr id="35" name="Rounded Rectangle 34">
              <a:extLst>
                <a:ext uri="{FF2B5EF4-FFF2-40B4-BE49-F238E27FC236}">
                  <a16:creationId xmlns:a16="http://schemas.microsoft.com/office/drawing/2014/main" id="{7CB37F0C-821E-53AA-BB5A-DF1745850416}"/>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36" name="Rounded Rectangle 35">
              <a:extLst>
                <a:ext uri="{FF2B5EF4-FFF2-40B4-BE49-F238E27FC236}">
                  <a16:creationId xmlns:a16="http://schemas.microsoft.com/office/drawing/2014/main" id="{B6513614-ED1D-19DF-066A-4F37032A9B93}"/>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38" name="Rounded Rectangle 21">
              <a:extLst>
                <a:ext uri="{FF2B5EF4-FFF2-40B4-BE49-F238E27FC236}">
                  <a16:creationId xmlns:a16="http://schemas.microsoft.com/office/drawing/2014/main" id="{0C9AE21D-D1F8-67EA-7453-FC3D787FD4A8}"/>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9" name="Oval 38">
              <a:extLst>
                <a:ext uri="{FF2B5EF4-FFF2-40B4-BE49-F238E27FC236}">
                  <a16:creationId xmlns:a16="http://schemas.microsoft.com/office/drawing/2014/main" id="{B4DC34B2-02CB-03D4-CCCC-2F8D2B22E5FC}"/>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42" name="Oval 41">
              <a:extLst>
                <a:ext uri="{FF2B5EF4-FFF2-40B4-BE49-F238E27FC236}">
                  <a16:creationId xmlns:a16="http://schemas.microsoft.com/office/drawing/2014/main" id="{DB145C51-C603-FB0C-C707-F6515BB09EF2}"/>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3" name="Straight Connector 42">
              <a:extLst>
                <a:ext uri="{FF2B5EF4-FFF2-40B4-BE49-F238E27FC236}">
                  <a16:creationId xmlns:a16="http://schemas.microsoft.com/office/drawing/2014/main" id="{0593CF81-2E1C-45BA-7CBB-F9C38C2AF5AE}"/>
                </a:ext>
              </a:extLst>
            </p:cNvPr>
            <p:cNvCxnSpPr>
              <a:cxnSpLocks/>
              <a:stCxn id="42"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2097B88C-5447-60EC-FDA7-AA2A1D5DFE27}"/>
                </a:ext>
              </a:extLst>
            </p:cNvPr>
            <p:cNvGrpSpPr/>
            <p:nvPr/>
          </p:nvGrpSpPr>
          <p:grpSpPr>
            <a:xfrm>
              <a:off x="2443007" y="888920"/>
              <a:ext cx="617971" cy="275078"/>
              <a:chOff x="2208005" y="888920"/>
              <a:chExt cx="617971" cy="275078"/>
            </a:xfrm>
          </p:grpSpPr>
          <p:sp>
            <p:nvSpPr>
              <p:cNvPr id="57" name="Oval 56">
                <a:extLst>
                  <a:ext uri="{FF2B5EF4-FFF2-40B4-BE49-F238E27FC236}">
                    <a16:creationId xmlns:a16="http://schemas.microsoft.com/office/drawing/2014/main" id="{B3EAEED4-1DF7-11AC-10A9-79081F07C6A1}"/>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C39A01E5-7517-D3B8-08D0-106C48D18295}"/>
                  </a:ext>
                </a:extLst>
              </p:cNvPr>
              <p:cNvCxnSpPr>
                <a:cxnSpLocks/>
                <a:stCxn id="57"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845D7D0-26B0-F9CD-3CC1-8A51B516536C}"/>
                </a:ext>
              </a:extLst>
            </p:cNvPr>
            <p:cNvGrpSpPr/>
            <p:nvPr/>
          </p:nvGrpSpPr>
          <p:grpSpPr>
            <a:xfrm>
              <a:off x="7575617" y="888920"/>
              <a:ext cx="568441" cy="275078"/>
              <a:chOff x="3058394" y="888920"/>
              <a:chExt cx="568441" cy="275078"/>
            </a:xfrm>
          </p:grpSpPr>
          <p:sp>
            <p:nvSpPr>
              <p:cNvPr id="55" name="Oval 54">
                <a:extLst>
                  <a:ext uri="{FF2B5EF4-FFF2-40B4-BE49-F238E27FC236}">
                    <a16:creationId xmlns:a16="http://schemas.microsoft.com/office/drawing/2014/main" id="{081B7DFC-F0C4-3842-7949-F6ABFBE22566}"/>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AFF613CF-92EF-C041-0C7D-284AA4A03539}"/>
                  </a:ext>
                </a:extLst>
              </p:cNvPr>
              <p:cNvCxnSpPr>
                <a:cxnSpLocks/>
                <a:stCxn id="55"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EC83974E-0B1D-2C82-A0AD-095FE18B7744}"/>
                </a:ext>
              </a:extLst>
            </p:cNvPr>
            <p:cNvGrpSpPr/>
            <p:nvPr/>
          </p:nvGrpSpPr>
          <p:grpSpPr>
            <a:xfrm>
              <a:off x="6604284" y="888920"/>
              <a:ext cx="611720" cy="275078"/>
              <a:chOff x="2925596" y="888920"/>
              <a:chExt cx="611720" cy="275078"/>
            </a:xfrm>
          </p:grpSpPr>
          <p:sp>
            <p:nvSpPr>
              <p:cNvPr id="53" name="Oval 52">
                <a:extLst>
                  <a:ext uri="{FF2B5EF4-FFF2-40B4-BE49-F238E27FC236}">
                    <a16:creationId xmlns:a16="http://schemas.microsoft.com/office/drawing/2014/main" id="{705BB5E0-0BC7-62E9-3E19-FCBC3CA1D45C}"/>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4" name="Straight Connector 53">
                <a:extLst>
                  <a:ext uri="{FF2B5EF4-FFF2-40B4-BE49-F238E27FC236}">
                    <a16:creationId xmlns:a16="http://schemas.microsoft.com/office/drawing/2014/main" id="{9D42594B-F3CB-2CB4-919C-72EC5E60B364}"/>
                  </a:ext>
                </a:extLst>
              </p:cNvPr>
              <p:cNvCxnSpPr>
                <a:cxnSpLocks/>
                <a:stCxn id="53"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4ED47C0A-4836-A61E-1861-F6885038AB62}"/>
                </a:ext>
              </a:extLst>
            </p:cNvPr>
            <p:cNvGrpSpPr/>
            <p:nvPr/>
          </p:nvGrpSpPr>
          <p:grpSpPr>
            <a:xfrm>
              <a:off x="5191951" y="888920"/>
              <a:ext cx="558866" cy="275078"/>
              <a:chOff x="2789703" y="888920"/>
              <a:chExt cx="558866" cy="275078"/>
            </a:xfrm>
          </p:grpSpPr>
          <p:sp>
            <p:nvSpPr>
              <p:cNvPr id="51" name="Oval 50">
                <a:extLst>
                  <a:ext uri="{FF2B5EF4-FFF2-40B4-BE49-F238E27FC236}">
                    <a16:creationId xmlns:a16="http://schemas.microsoft.com/office/drawing/2014/main" id="{9ECA8838-53A0-0486-10AE-75494FA5D528}"/>
                  </a:ext>
                </a:extLst>
              </p:cNvPr>
              <p:cNvSpPr/>
              <p:nvPr/>
            </p:nvSpPr>
            <p:spPr>
              <a:xfrm>
                <a:off x="3073491"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52" name="Straight Connector 51">
                <a:extLst>
                  <a:ext uri="{FF2B5EF4-FFF2-40B4-BE49-F238E27FC236}">
                    <a16:creationId xmlns:a16="http://schemas.microsoft.com/office/drawing/2014/main" id="{E6A45D83-4A4B-002B-8A9C-E47378CF1FED}"/>
                  </a:ext>
                </a:extLst>
              </p:cNvPr>
              <p:cNvCxnSpPr>
                <a:cxnSpLocks/>
                <a:stCxn id="51" idx="2"/>
              </p:cNvCxnSpPr>
              <p:nvPr/>
            </p:nvCxnSpPr>
            <p:spPr>
              <a:xfrm flipH="1">
                <a:off x="2789703" y="1026459"/>
                <a:ext cx="283788"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42069A1A-DD7E-0FF6-738F-15D5619616B1}"/>
                </a:ext>
              </a:extLst>
            </p:cNvPr>
            <p:cNvGrpSpPr/>
            <p:nvPr/>
          </p:nvGrpSpPr>
          <p:grpSpPr>
            <a:xfrm>
              <a:off x="3829873" y="888920"/>
              <a:ext cx="584019" cy="275078"/>
              <a:chOff x="2360901" y="888920"/>
              <a:chExt cx="584019" cy="275078"/>
            </a:xfrm>
          </p:grpSpPr>
          <p:sp>
            <p:nvSpPr>
              <p:cNvPr id="49" name="Oval 48">
                <a:extLst>
                  <a:ext uri="{FF2B5EF4-FFF2-40B4-BE49-F238E27FC236}">
                    <a16:creationId xmlns:a16="http://schemas.microsoft.com/office/drawing/2014/main" id="{119DA193-47F1-5005-B5C5-948A505EBC5E}"/>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0" name="Straight Connector 49">
                <a:extLst>
                  <a:ext uri="{FF2B5EF4-FFF2-40B4-BE49-F238E27FC236}">
                    <a16:creationId xmlns:a16="http://schemas.microsoft.com/office/drawing/2014/main" id="{C9BC8EFD-8873-DC98-DFC3-4698C3E9B692}"/>
                  </a:ext>
                </a:extLst>
              </p:cNvPr>
              <p:cNvCxnSpPr>
                <a:cxnSpLocks/>
                <a:stCxn id="49"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75431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DB0B2B-0EB1-455D-822F-0BA280AA664E}"/>
              </a:ext>
            </a:extLst>
          </p:cNvPr>
          <p:cNvGraphicFramePr>
            <a:graphicFrameLocks noChangeAspect="1"/>
          </p:cNvGraphicFramePr>
          <p:nvPr>
            <p:custDataLst>
              <p:tags r:id="rId1"/>
            </p:custDataLst>
            <p:extLst>
              <p:ext uri="{D42A27DB-BD31-4B8C-83A1-F6EECF244321}">
                <p14:modId xmlns:p14="http://schemas.microsoft.com/office/powerpoint/2010/main" val="407002069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FDB0B2B-0EB1-455D-822F-0BA280AA664E}"/>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5</a:t>
            </a:fld>
            <a:endParaRPr lang="en-US" noProof="0"/>
          </a:p>
        </p:txBody>
      </p:sp>
      <p:sp>
        <p:nvSpPr>
          <p:cNvPr id="20" name="Espace réservé du texte 3">
            <a:hlinkClick r:id="" action="ppaction://noaction"/>
            <a:extLst>
              <a:ext uri="{FF2B5EF4-FFF2-40B4-BE49-F238E27FC236}">
                <a16:creationId xmlns:a16="http://schemas.microsoft.com/office/drawing/2014/main" id="{C2F73E14-873F-46C2-A547-A1F781B0ACD3}"/>
              </a:ext>
            </a:extLst>
          </p:cNvPr>
          <p:cNvSpPr txBox="1">
            <a:spLocks/>
          </p:cNvSpPr>
          <p:nvPr>
            <p:custDataLst>
              <p:tags r:id="rId2"/>
            </p:custDataLst>
          </p:nvPr>
        </p:nvSpPr>
        <p:spPr>
          <a:xfrm>
            <a:off x="-292" y="719974"/>
            <a:ext cx="4572000" cy="3830400"/>
          </a:xfrm>
          <a:prstGeom prst="rect">
            <a:avLst/>
          </a:prstGeom>
          <a:solidFill>
            <a:srgbClr val="FF8200"/>
          </a:solidFill>
          <a:ln>
            <a:solidFill>
              <a:schemeClr val="bg1"/>
            </a:solidFill>
          </a:ln>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pSp>
        <p:nvGrpSpPr>
          <p:cNvPr id="37" name="Group 36">
            <a:extLst>
              <a:ext uri="{FF2B5EF4-FFF2-40B4-BE49-F238E27FC236}">
                <a16:creationId xmlns:a16="http://schemas.microsoft.com/office/drawing/2014/main" id="{DB650EF4-AB4B-4F4F-9E0C-A47A697ABC81}"/>
              </a:ext>
            </a:extLst>
          </p:cNvPr>
          <p:cNvGrpSpPr/>
          <p:nvPr/>
        </p:nvGrpSpPr>
        <p:grpSpPr>
          <a:xfrm>
            <a:off x="1728369" y="1123950"/>
            <a:ext cx="1114678" cy="1159431"/>
            <a:chOff x="625817" y="935673"/>
            <a:chExt cx="1796366" cy="1868488"/>
          </a:xfrm>
          <a:solidFill>
            <a:schemeClr val="bg1"/>
          </a:solidFill>
        </p:grpSpPr>
        <p:sp>
          <p:nvSpPr>
            <p:cNvPr id="45" name="Freeform 5">
              <a:extLst>
                <a:ext uri="{FF2B5EF4-FFF2-40B4-BE49-F238E27FC236}">
                  <a16:creationId xmlns:a16="http://schemas.microsoft.com/office/drawing/2014/main" id="{6492D006-18F6-43EA-8245-5A48526FF9A2}"/>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6" name="Freeform 6">
              <a:extLst>
                <a:ext uri="{FF2B5EF4-FFF2-40B4-BE49-F238E27FC236}">
                  <a16:creationId xmlns:a16="http://schemas.microsoft.com/office/drawing/2014/main" id="{2EDCF555-60A2-4229-A842-0DBFE9F002F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Oval 7">
              <a:extLst>
                <a:ext uri="{FF2B5EF4-FFF2-40B4-BE49-F238E27FC236}">
                  <a16:creationId xmlns:a16="http://schemas.microsoft.com/office/drawing/2014/main" id="{B9793D7D-0838-4BFF-9FD1-FF3826C9C84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pic>
        <p:nvPicPr>
          <p:cNvPr id="5" name="Picture 4">
            <a:extLst>
              <a:ext uri="{FF2B5EF4-FFF2-40B4-BE49-F238E27FC236}">
                <a16:creationId xmlns:a16="http://schemas.microsoft.com/office/drawing/2014/main" id="{AF4A1F7F-663C-3D51-1622-8ECD5ABF6752}"/>
              </a:ext>
            </a:extLst>
          </p:cNvPr>
          <p:cNvPicPr>
            <a:picLocks noChangeAspect="1"/>
          </p:cNvPicPr>
          <p:nvPr/>
        </p:nvPicPr>
        <p:blipFill rotWithShape="1">
          <a:blip r:embed="rId8"/>
          <a:srcRect l="28274" t="-67" r="22139" b="46959"/>
          <a:stretch/>
        </p:blipFill>
        <p:spPr>
          <a:xfrm>
            <a:off x="1862033" y="1286855"/>
            <a:ext cx="847351" cy="847350"/>
          </a:xfrm>
          <a:prstGeom prst="ellipse">
            <a:avLst/>
          </a:prstGeom>
        </p:spPr>
      </p:pic>
      <p:sp>
        <p:nvSpPr>
          <p:cNvPr id="16" name="Text Placeholder 2">
            <a:extLst>
              <a:ext uri="{FF2B5EF4-FFF2-40B4-BE49-F238E27FC236}">
                <a16:creationId xmlns:a16="http://schemas.microsoft.com/office/drawing/2014/main" id="{C0CFABA4-166A-9FE8-3B47-257AA0A8A36F}"/>
              </a:ext>
            </a:extLst>
          </p:cNvPr>
          <p:cNvSpPr txBox="1">
            <a:spLocks/>
          </p:cNvSpPr>
          <p:nvPr/>
        </p:nvSpPr>
        <p:spPr>
          <a:xfrm>
            <a:off x="157991" y="2673519"/>
            <a:ext cx="4255435" cy="1588542"/>
          </a:xfrm>
          <a:prstGeom prst="rect">
            <a:avLst/>
          </a:prstGeom>
        </p:spPr>
        <p:txBody>
          <a:bodyPr lIns="0" tIns="0" rIns="0" bIns="0"/>
          <a:lstStyle>
            <a:lvl1pPr marL="74249" marR="0" indent="0" algn="l" defTabSz="457144" rtl="0" eaLnBrk="1" fontAlgn="base" latinLnBrk="0" hangingPunct="1">
              <a:lnSpc>
                <a:spcPct val="100000"/>
              </a:lnSpc>
              <a:spcBef>
                <a:spcPts val="400"/>
              </a:spcBef>
              <a:spcAft>
                <a:spcPct val="0"/>
              </a:spcAft>
              <a:buClr>
                <a:schemeClr val="accent1"/>
              </a:buClr>
              <a:buSzTx/>
              <a:buFont typeface="Arial"/>
              <a:buNone/>
              <a:tabLst/>
              <a:defRPr sz="4000" b="1" i="0" kern="1200" baseline="0">
                <a:solidFill>
                  <a:schemeClr val="bg1"/>
                </a:solidFill>
                <a:latin typeface="Verdana"/>
                <a:ea typeface="ＭＳ Ｐゴシック" charset="0"/>
                <a:cs typeface="Verdana"/>
              </a:defRPr>
            </a:lvl1pPr>
            <a:lvl2pPr marL="272243" marR="0" indent="0" algn="l" defTabSz="457144" rtl="0" eaLnBrk="1" fontAlgn="base" latinLnBrk="0" hangingPunct="1">
              <a:lnSpc>
                <a:spcPct val="110000"/>
              </a:lnSpc>
              <a:spcBef>
                <a:spcPts val="400"/>
              </a:spcBef>
              <a:spcAft>
                <a:spcPct val="0"/>
              </a:spcAft>
              <a:buClr>
                <a:schemeClr val="accent1"/>
              </a:buClr>
              <a:buSzTx/>
              <a:buFont typeface="Lucida Grande"/>
              <a:buNone/>
              <a:tabLst/>
              <a:defRPr sz="1700" b="0" i="0" kern="1200">
                <a:solidFill>
                  <a:schemeClr val="bg1"/>
                </a:solidFill>
                <a:latin typeface="Verdana"/>
                <a:ea typeface="ＭＳ Ｐゴシック" charset="0"/>
                <a:cs typeface="Verdana"/>
              </a:defRPr>
            </a:lvl2pPr>
            <a:lvl3pPr marL="538637" indent="0" algn="l" defTabSz="457144" rtl="0" eaLnBrk="1" fontAlgn="base" hangingPunct="1">
              <a:lnSpc>
                <a:spcPct val="110000"/>
              </a:lnSpc>
              <a:spcBef>
                <a:spcPts val="400"/>
              </a:spcBef>
              <a:spcAft>
                <a:spcPct val="0"/>
              </a:spcAft>
              <a:buClr>
                <a:schemeClr val="accent1"/>
              </a:buClr>
              <a:buFont typeface="Arial"/>
              <a:buNone/>
              <a:defRPr sz="1700" b="0" i="0" kern="1200">
                <a:solidFill>
                  <a:schemeClr val="bg1"/>
                </a:solidFill>
                <a:latin typeface="Verdana"/>
                <a:ea typeface="ＭＳ Ｐゴシック" charset="0"/>
                <a:cs typeface="Verdana"/>
              </a:defRPr>
            </a:lvl3pPr>
            <a:lvl4pPr marL="822602" indent="0" algn="l" defTabSz="457144" rtl="0" eaLnBrk="1" fontAlgn="base" hangingPunct="1">
              <a:lnSpc>
                <a:spcPct val="110000"/>
              </a:lnSpc>
              <a:spcBef>
                <a:spcPts val="400"/>
              </a:spcBef>
              <a:spcAft>
                <a:spcPct val="0"/>
              </a:spcAft>
              <a:buClr>
                <a:schemeClr val="accent1"/>
              </a:buClr>
              <a:buFont typeface="Lucida Grande"/>
              <a:buNone/>
              <a:defRPr sz="1700" b="0" i="0" kern="1200">
                <a:solidFill>
                  <a:schemeClr val="bg1"/>
                </a:solidFill>
                <a:latin typeface="Verdana"/>
                <a:ea typeface="ＭＳ Ｐゴシック" charset="0"/>
                <a:cs typeface="Verdana"/>
              </a:defRPr>
            </a:lvl4pPr>
            <a:lvl5pPr marL="1038596" indent="0" algn="l" defTabSz="457144" rtl="0" eaLnBrk="1" fontAlgn="base" hangingPunct="1">
              <a:lnSpc>
                <a:spcPct val="110000"/>
              </a:lnSpc>
              <a:spcBef>
                <a:spcPts val="400"/>
              </a:spcBef>
              <a:spcAft>
                <a:spcPct val="0"/>
              </a:spcAft>
              <a:buClr>
                <a:schemeClr val="accent1"/>
              </a:buClr>
              <a:buSzPct val="100000"/>
              <a:buFont typeface="Arial"/>
              <a:buNone/>
              <a:defRPr sz="1700" b="0" i="0" kern="1200">
                <a:solidFill>
                  <a:schemeClr val="bg1"/>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0" dirty="0"/>
              <a:t>I am a Brand Owner</a:t>
            </a:r>
          </a:p>
        </p:txBody>
      </p:sp>
      <p:sp>
        <p:nvSpPr>
          <p:cNvPr id="32" name="Rectangle 31">
            <a:extLst>
              <a:ext uri="{FF2B5EF4-FFF2-40B4-BE49-F238E27FC236}">
                <a16:creationId xmlns:a16="http://schemas.microsoft.com/office/drawing/2014/main" id="{F98BD443-E42F-0D05-AD48-333300F03310}"/>
              </a:ext>
            </a:extLst>
          </p:cNvPr>
          <p:cNvSpPr/>
          <p:nvPr/>
        </p:nvSpPr>
        <p:spPr>
          <a:xfrm>
            <a:off x="559722" y="3192751"/>
            <a:ext cx="3451972" cy="600164"/>
          </a:xfrm>
          <a:prstGeom prst="rect">
            <a:avLst/>
          </a:prstGeom>
        </p:spPr>
        <p:txBody>
          <a:bodyPr wrap="square" lIns="0">
            <a:spAutoFit/>
          </a:bodyPr>
          <a:lstStyle/>
          <a:p>
            <a:pPr marL="0" lvl="1" algn="ctr">
              <a:spcAft>
                <a:spcPts val="750"/>
              </a:spcAft>
            </a:pPr>
            <a:r>
              <a:rPr lang="en-US" sz="1100" dirty="0">
                <a:solidFill>
                  <a:schemeClr val="bg1"/>
                </a:solidFill>
              </a:rPr>
              <a:t>Does your </a:t>
            </a:r>
            <a:r>
              <a:rPr lang="en-US" sz="1100" dirty="0" err="1">
                <a:solidFill>
                  <a:schemeClr val="bg1"/>
                </a:solidFill>
              </a:rPr>
              <a:t>organisation</a:t>
            </a:r>
            <a:r>
              <a:rPr lang="en-US" sz="1100" dirty="0">
                <a:solidFill>
                  <a:schemeClr val="bg1"/>
                </a:solidFill>
              </a:rPr>
              <a:t> own and control brands and products and sell directly to retailers or consumers?</a:t>
            </a:r>
            <a:endParaRPr lang="en-US" sz="1100" strike="sngStrike" dirty="0">
              <a:solidFill>
                <a:srgbClr val="FF0000"/>
              </a:solidFill>
            </a:endParaRPr>
          </a:p>
        </p:txBody>
      </p:sp>
      <p:sp>
        <p:nvSpPr>
          <p:cNvPr id="35" name="Espace réservé du texte 3">
            <a:hlinkClick r:id="" action="ppaction://noaction"/>
            <a:extLst>
              <a:ext uri="{FF2B5EF4-FFF2-40B4-BE49-F238E27FC236}">
                <a16:creationId xmlns:a16="http://schemas.microsoft.com/office/drawing/2014/main" id="{502EA4D0-ECE5-D196-0743-D61EF949FBC6}"/>
              </a:ext>
            </a:extLst>
          </p:cNvPr>
          <p:cNvSpPr txBox="1">
            <a:spLocks/>
          </p:cNvSpPr>
          <p:nvPr>
            <p:custDataLst>
              <p:tags r:id="rId3"/>
            </p:custDataLst>
          </p:nvPr>
        </p:nvSpPr>
        <p:spPr>
          <a:xfrm>
            <a:off x="4571708" y="719759"/>
            <a:ext cx="4572000" cy="3830831"/>
          </a:xfrm>
          <a:prstGeom prst="rect">
            <a:avLst/>
          </a:prstGeom>
          <a:solidFill>
            <a:srgbClr val="71B790"/>
          </a:solidFill>
          <a:ln>
            <a:solidFill>
              <a:schemeClr val="bg1"/>
            </a:solidFill>
          </a:ln>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pSp>
        <p:nvGrpSpPr>
          <p:cNvPr id="36" name="Group 35">
            <a:extLst>
              <a:ext uri="{FF2B5EF4-FFF2-40B4-BE49-F238E27FC236}">
                <a16:creationId xmlns:a16="http://schemas.microsoft.com/office/drawing/2014/main" id="{65DDC34D-11F9-D4C4-4579-DA6E5F311F6A}"/>
              </a:ext>
            </a:extLst>
          </p:cNvPr>
          <p:cNvGrpSpPr/>
          <p:nvPr/>
        </p:nvGrpSpPr>
        <p:grpSpPr>
          <a:xfrm>
            <a:off x="6300369" y="1153106"/>
            <a:ext cx="1114678" cy="1159431"/>
            <a:chOff x="625817" y="935673"/>
            <a:chExt cx="1796366" cy="1868488"/>
          </a:xfrm>
          <a:solidFill>
            <a:schemeClr val="bg1"/>
          </a:solidFill>
        </p:grpSpPr>
        <p:sp>
          <p:nvSpPr>
            <p:cNvPr id="48" name="Freeform 5">
              <a:extLst>
                <a:ext uri="{FF2B5EF4-FFF2-40B4-BE49-F238E27FC236}">
                  <a16:creationId xmlns:a16="http://schemas.microsoft.com/office/drawing/2014/main" id="{64912F84-EFD0-BF01-C6BE-88F2E30F068B}"/>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9" name="Freeform 6">
              <a:extLst>
                <a:ext uri="{FF2B5EF4-FFF2-40B4-BE49-F238E27FC236}">
                  <a16:creationId xmlns:a16="http://schemas.microsoft.com/office/drawing/2014/main" id="{EE91A024-4340-A9A8-1EB0-B722BC7EDE8D}"/>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0" name="Oval 7">
              <a:extLst>
                <a:ext uri="{FF2B5EF4-FFF2-40B4-BE49-F238E27FC236}">
                  <a16:creationId xmlns:a16="http://schemas.microsoft.com/office/drawing/2014/main" id="{46546C82-BF25-0C80-90FC-B0A6F7CE29DE}"/>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pic>
        <p:nvPicPr>
          <p:cNvPr id="51" name="Picture 50" descr="A cartoon of a person&#10;&#10;Description automatically generated">
            <a:extLst>
              <a:ext uri="{FF2B5EF4-FFF2-40B4-BE49-F238E27FC236}">
                <a16:creationId xmlns:a16="http://schemas.microsoft.com/office/drawing/2014/main" id="{ACD91343-97B3-7B97-566C-BD27F49817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0699" y="1252042"/>
            <a:ext cx="914019" cy="914020"/>
          </a:xfrm>
          <a:prstGeom prst="rect">
            <a:avLst/>
          </a:prstGeom>
        </p:spPr>
      </p:pic>
      <p:sp>
        <p:nvSpPr>
          <p:cNvPr id="52" name="Text Placeholder 2">
            <a:extLst>
              <a:ext uri="{FF2B5EF4-FFF2-40B4-BE49-F238E27FC236}">
                <a16:creationId xmlns:a16="http://schemas.microsoft.com/office/drawing/2014/main" id="{7C61B942-B0F0-8885-0182-161D7CBC0DE8}"/>
              </a:ext>
            </a:extLst>
          </p:cNvPr>
          <p:cNvSpPr txBox="1">
            <a:spLocks/>
          </p:cNvSpPr>
          <p:nvPr/>
        </p:nvSpPr>
        <p:spPr>
          <a:xfrm>
            <a:off x="4729991" y="2673519"/>
            <a:ext cx="4255435" cy="1588542"/>
          </a:xfrm>
          <a:prstGeom prst="rect">
            <a:avLst/>
          </a:prstGeom>
        </p:spPr>
        <p:txBody>
          <a:bodyPr lIns="0" tIns="0" rIns="0" bIns="0"/>
          <a:lstStyle>
            <a:lvl1pPr marL="74249" marR="0" indent="0" algn="l" defTabSz="457144" rtl="0" eaLnBrk="1" fontAlgn="base" latinLnBrk="0" hangingPunct="1">
              <a:lnSpc>
                <a:spcPct val="100000"/>
              </a:lnSpc>
              <a:spcBef>
                <a:spcPts val="400"/>
              </a:spcBef>
              <a:spcAft>
                <a:spcPct val="0"/>
              </a:spcAft>
              <a:buClr>
                <a:schemeClr val="accent1"/>
              </a:buClr>
              <a:buSzTx/>
              <a:buFont typeface="Arial"/>
              <a:buNone/>
              <a:tabLst/>
              <a:defRPr sz="4000" b="1" i="0" kern="1200" baseline="0">
                <a:solidFill>
                  <a:schemeClr val="bg1"/>
                </a:solidFill>
                <a:latin typeface="Verdana"/>
                <a:ea typeface="ＭＳ Ｐゴシック" charset="0"/>
                <a:cs typeface="Verdana"/>
              </a:defRPr>
            </a:lvl1pPr>
            <a:lvl2pPr marL="272243" marR="0" indent="0" algn="l" defTabSz="457144" rtl="0" eaLnBrk="1" fontAlgn="base" latinLnBrk="0" hangingPunct="1">
              <a:lnSpc>
                <a:spcPct val="110000"/>
              </a:lnSpc>
              <a:spcBef>
                <a:spcPts val="400"/>
              </a:spcBef>
              <a:spcAft>
                <a:spcPct val="0"/>
              </a:spcAft>
              <a:buClr>
                <a:schemeClr val="accent1"/>
              </a:buClr>
              <a:buSzTx/>
              <a:buFont typeface="Lucida Grande"/>
              <a:buNone/>
              <a:tabLst/>
              <a:defRPr sz="1700" b="0" i="0" kern="1200">
                <a:solidFill>
                  <a:schemeClr val="bg1"/>
                </a:solidFill>
                <a:latin typeface="Verdana"/>
                <a:ea typeface="ＭＳ Ｐゴシック" charset="0"/>
                <a:cs typeface="Verdana"/>
              </a:defRPr>
            </a:lvl2pPr>
            <a:lvl3pPr marL="538637" indent="0" algn="l" defTabSz="457144" rtl="0" eaLnBrk="1" fontAlgn="base" hangingPunct="1">
              <a:lnSpc>
                <a:spcPct val="110000"/>
              </a:lnSpc>
              <a:spcBef>
                <a:spcPts val="400"/>
              </a:spcBef>
              <a:spcAft>
                <a:spcPct val="0"/>
              </a:spcAft>
              <a:buClr>
                <a:schemeClr val="accent1"/>
              </a:buClr>
              <a:buFont typeface="Arial"/>
              <a:buNone/>
              <a:defRPr sz="1700" b="0" i="0" kern="1200">
                <a:solidFill>
                  <a:schemeClr val="bg1"/>
                </a:solidFill>
                <a:latin typeface="Verdana"/>
                <a:ea typeface="ＭＳ Ｐゴシック" charset="0"/>
                <a:cs typeface="Verdana"/>
              </a:defRPr>
            </a:lvl3pPr>
            <a:lvl4pPr marL="822602" indent="0" algn="l" defTabSz="457144" rtl="0" eaLnBrk="1" fontAlgn="base" hangingPunct="1">
              <a:lnSpc>
                <a:spcPct val="110000"/>
              </a:lnSpc>
              <a:spcBef>
                <a:spcPts val="400"/>
              </a:spcBef>
              <a:spcAft>
                <a:spcPct val="0"/>
              </a:spcAft>
              <a:buClr>
                <a:schemeClr val="accent1"/>
              </a:buClr>
              <a:buFont typeface="Lucida Grande"/>
              <a:buNone/>
              <a:defRPr sz="1700" b="0" i="0" kern="1200">
                <a:solidFill>
                  <a:schemeClr val="bg1"/>
                </a:solidFill>
                <a:latin typeface="Verdana"/>
                <a:ea typeface="ＭＳ Ｐゴシック" charset="0"/>
                <a:cs typeface="Verdana"/>
              </a:defRPr>
            </a:lvl4pPr>
            <a:lvl5pPr marL="1038596" indent="0" algn="l" defTabSz="457144" rtl="0" eaLnBrk="1" fontAlgn="base" hangingPunct="1">
              <a:lnSpc>
                <a:spcPct val="110000"/>
              </a:lnSpc>
              <a:spcBef>
                <a:spcPts val="400"/>
              </a:spcBef>
              <a:spcAft>
                <a:spcPct val="0"/>
              </a:spcAft>
              <a:buClr>
                <a:schemeClr val="accent1"/>
              </a:buClr>
              <a:buSzPct val="100000"/>
              <a:buFont typeface="Arial"/>
              <a:buNone/>
              <a:defRPr sz="1700" b="0" i="0" kern="1200">
                <a:solidFill>
                  <a:schemeClr val="bg1"/>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0"/>
              <a:t>I am a Retailer</a:t>
            </a:r>
          </a:p>
        </p:txBody>
      </p:sp>
      <p:sp>
        <p:nvSpPr>
          <p:cNvPr id="53" name="Rectangle 52">
            <a:extLst>
              <a:ext uri="{FF2B5EF4-FFF2-40B4-BE49-F238E27FC236}">
                <a16:creationId xmlns:a16="http://schemas.microsoft.com/office/drawing/2014/main" id="{A593E689-AB9C-9F02-04CA-FBCE91F99D72}"/>
              </a:ext>
            </a:extLst>
          </p:cNvPr>
          <p:cNvSpPr/>
          <p:nvPr/>
        </p:nvSpPr>
        <p:spPr>
          <a:xfrm>
            <a:off x="5025722" y="3192751"/>
            <a:ext cx="3663973" cy="430887"/>
          </a:xfrm>
          <a:prstGeom prst="rect">
            <a:avLst/>
          </a:prstGeom>
        </p:spPr>
        <p:txBody>
          <a:bodyPr wrap="square" lIns="0">
            <a:spAutoFit/>
          </a:bodyPr>
          <a:lstStyle/>
          <a:p>
            <a:pPr marL="0" lvl="1" algn="ctr">
              <a:spcAft>
                <a:spcPts val="750"/>
              </a:spcAft>
            </a:pPr>
            <a:r>
              <a:rPr lang="en-US" sz="1100" dirty="0">
                <a:solidFill>
                  <a:schemeClr val="bg1"/>
                </a:solidFill>
              </a:rPr>
              <a:t>Does your </a:t>
            </a:r>
            <a:r>
              <a:rPr lang="en-US" sz="1100" dirty="0" err="1">
                <a:solidFill>
                  <a:schemeClr val="bg1"/>
                </a:solidFill>
              </a:rPr>
              <a:t>organisation</a:t>
            </a:r>
            <a:r>
              <a:rPr lang="en-US" sz="1100" dirty="0">
                <a:solidFill>
                  <a:schemeClr val="bg1"/>
                </a:solidFill>
              </a:rPr>
              <a:t> sell products from various brands to consumers ?</a:t>
            </a:r>
          </a:p>
        </p:txBody>
      </p:sp>
      <p:grpSp>
        <p:nvGrpSpPr>
          <p:cNvPr id="65" name="Group 64">
            <a:extLst>
              <a:ext uri="{FF2B5EF4-FFF2-40B4-BE49-F238E27FC236}">
                <a16:creationId xmlns:a16="http://schemas.microsoft.com/office/drawing/2014/main" id="{289CA024-C12C-97B3-6767-C70987371B61}"/>
              </a:ext>
            </a:extLst>
          </p:cNvPr>
          <p:cNvGrpSpPr/>
          <p:nvPr/>
        </p:nvGrpSpPr>
        <p:grpSpPr>
          <a:xfrm rot="10800000">
            <a:off x="8407898" y="3900906"/>
            <a:ext cx="354183" cy="354183"/>
            <a:chOff x="9950738" y="6099514"/>
            <a:chExt cx="249100" cy="249100"/>
          </a:xfrm>
        </p:grpSpPr>
        <p:sp>
          <p:nvSpPr>
            <p:cNvPr id="66" name="Oval 65">
              <a:hlinkClick r:id="rId10" action="ppaction://hlinksldjump"/>
              <a:extLst>
                <a:ext uri="{FF2B5EF4-FFF2-40B4-BE49-F238E27FC236}">
                  <a16:creationId xmlns:a16="http://schemas.microsoft.com/office/drawing/2014/main" id="{4FC95472-17D5-C88E-840A-3DDCB56C2009}"/>
                </a:ext>
              </a:extLst>
            </p:cNvPr>
            <p:cNvSpPr/>
            <p:nvPr userDrawn="1"/>
          </p:nvSpPr>
          <p:spPr>
            <a:xfrm>
              <a:off x="9950738" y="609951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7" name="Group 66">
              <a:extLst>
                <a:ext uri="{FF2B5EF4-FFF2-40B4-BE49-F238E27FC236}">
                  <a16:creationId xmlns:a16="http://schemas.microsoft.com/office/drawing/2014/main" id="{43F5BE73-226F-EBE9-DA68-ABB404D8F858}"/>
                </a:ext>
              </a:extLst>
            </p:cNvPr>
            <p:cNvGrpSpPr/>
            <p:nvPr userDrawn="1"/>
          </p:nvGrpSpPr>
          <p:grpSpPr>
            <a:xfrm>
              <a:off x="10049169" y="6193944"/>
              <a:ext cx="41140" cy="66037"/>
              <a:chOff x="3484715" y="4908368"/>
              <a:chExt cx="74104" cy="118952"/>
            </a:xfrm>
          </p:grpSpPr>
          <p:cxnSp>
            <p:nvCxnSpPr>
              <p:cNvPr id="68" name="Straight Connector 67">
                <a:hlinkClick r:id="rId10" action="ppaction://hlinksldjump"/>
                <a:extLst>
                  <a:ext uri="{FF2B5EF4-FFF2-40B4-BE49-F238E27FC236}">
                    <a16:creationId xmlns:a16="http://schemas.microsoft.com/office/drawing/2014/main" id="{5F31C0C8-9A3E-FA35-86C8-754AF7EA9259}"/>
                  </a:ext>
                </a:extLst>
              </p:cNvPr>
              <p:cNvCxnSpPr/>
              <p:nvPr userDrawn="1"/>
            </p:nvCxnSpPr>
            <p:spPr>
              <a:xfrm rot="16200000">
                <a:off x="3490239" y="4902850"/>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hlinkClick r:id="rId10" action="ppaction://hlinksldjump"/>
                <a:extLst>
                  <a:ext uri="{FF2B5EF4-FFF2-40B4-BE49-F238E27FC236}">
                    <a16:creationId xmlns:a16="http://schemas.microsoft.com/office/drawing/2014/main" id="{40345CA0-B997-F88B-F84F-5AAF10837157}"/>
                  </a:ext>
                </a:extLst>
              </p:cNvPr>
              <p:cNvCxnSpPr/>
              <p:nvPr userDrawn="1"/>
            </p:nvCxnSpPr>
            <p:spPr>
              <a:xfrm>
                <a:off x="3484715" y="4965596"/>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6" name="Oval 5">
            <a:hlinkClick r:id="rId11" action="ppaction://hlinksldjump"/>
            <a:extLst>
              <a:ext uri="{FF2B5EF4-FFF2-40B4-BE49-F238E27FC236}">
                <a16:creationId xmlns:a16="http://schemas.microsoft.com/office/drawing/2014/main" id="{5B3B08EB-C6A3-0EC1-1AD4-2BA6B04B1987}"/>
              </a:ext>
            </a:extLst>
          </p:cNvPr>
          <p:cNvSpPr/>
          <p:nvPr/>
        </p:nvSpPr>
        <p:spPr>
          <a:xfrm rot="10800000">
            <a:off x="3835897" y="3907878"/>
            <a:ext cx="354183" cy="354183"/>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9" name="Straight Connector 8">
            <a:hlinkClick r:id="rId11" action="ppaction://hlinksldjump"/>
            <a:extLst>
              <a:ext uri="{FF2B5EF4-FFF2-40B4-BE49-F238E27FC236}">
                <a16:creationId xmlns:a16="http://schemas.microsoft.com/office/drawing/2014/main" id="{58E7D1F4-9514-51D6-CE1C-1C79507D9D4C}"/>
              </a:ext>
            </a:extLst>
          </p:cNvPr>
          <p:cNvCxnSpPr/>
          <p:nvPr/>
        </p:nvCxnSpPr>
        <p:spPr>
          <a:xfrm rot="5400000">
            <a:off x="3996002" y="4073642"/>
            <a:ext cx="49778" cy="5849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hlinkClick r:id="rId11" action="ppaction://hlinksldjump"/>
            <a:extLst>
              <a:ext uri="{FF2B5EF4-FFF2-40B4-BE49-F238E27FC236}">
                <a16:creationId xmlns:a16="http://schemas.microsoft.com/office/drawing/2014/main" id="{2440AAC5-1C8B-EC79-C25A-2FDA497A486F}"/>
              </a:ext>
            </a:extLst>
          </p:cNvPr>
          <p:cNvCxnSpPr/>
          <p:nvPr/>
        </p:nvCxnSpPr>
        <p:spPr>
          <a:xfrm rot="10800000">
            <a:off x="3991647" y="4033871"/>
            <a:ext cx="58489" cy="48722"/>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6FAE286D-BAB7-B89D-235C-018BEF0E73F6}"/>
              </a:ext>
            </a:extLst>
          </p:cNvPr>
          <p:cNvSpPr/>
          <p:nvPr/>
        </p:nvSpPr>
        <p:spPr>
          <a:xfrm>
            <a:off x="1966" y="1"/>
            <a:ext cx="9142034" cy="699658"/>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33" name="Rounded Rectangle 93">
            <a:extLst>
              <a:ext uri="{FF2B5EF4-FFF2-40B4-BE49-F238E27FC236}">
                <a16:creationId xmlns:a16="http://schemas.microsoft.com/office/drawing/2014/main" id="{4F7BB1B8-28ED-9CD7-1584-553D1B195E6C}"/>
              </a:ext>
            </a:extLst>
          </p:cNvPr>
          <p:cNvSpPr/>
          <p:nvPr/>
        </p:nvSpPr>
        <p:spPr>
          <a:xfrm>
            <a:off x="138211" y="121890"/>
            <a:ext cx="7786590"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Verdana"/>
                <a:ea typeface="+mn-ea"/>
                <a:cs typeface="Arial"/>
              </a:rPr>
              <a:t>Start the guide by selecting your role</a:t>
            </a:r>
          </a:p>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chemeClr val="bg1"/>
                </a:solidFill>
                <a:effectLst/>
                <a:uLnTx/>
                <a:uFillTx/>
                <a:latin typeface="Verdana"/>
                <a:ea typeface="+mn-ea"/>
                <a:cs typeface="Arial"/>
              </a:rPr>
              <a:t>(Select an option to guide you to your specific pathway)</a:t>
            </a:r>
          </a:p>
        </p:txBody>
      </p:sp>
      <p:pic>
        <p:nvPicPr>
          <p:cNvPr id="3" name="Picture 8">
            <a:hlinkClick r:id="" action="ppaction://hlinkshowjump?jump=nextslide"/>
            <a:extLst>
              <a:ext uri="{FF2B5EF4-FFF2-40B4-BE49-F238E27FC236}">
                <a16:creationId xmlns:a16="http://schemas.microsoft.com/office/drawing/2014/main" id="{B39F5A15-500E-C6D1-357E-14A895E091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flipH="1">
            <a:off x="8493031" y="170296"/>
            <a:ext cx="375396" cy="375396"/>
          </a:xfrm>
          <a:prstGeom prst="rect">
            <a:avLst/>
          </a:prstGeom>
        </p:spPr>
      </p:pic>
      <p:pic>
        <p:nvPicPr>
          <p:cNvPr id="8" name="Picture 9">
            <a:hlinkClick r:id="" action="ppaction://hlinkshowjump?jump=previousslide"/>
            <a:extLst>
              <a:ext uri="{FF2B5EF4-FFF2-40B4-BE49-F238E27FC236}">
                <a16:creationId xmlns:a16="http://schemas.microsoft.com/office/drawing/2014/main" id="{FF7EF3EE-DA5B-5B53-AC3F-B678A2B612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rot="10800000" flipH="1">
            <a:off x="7992616" y="170294"/>
            <a:ext cx="375396" cy="375396"/>
          </a:xfrm>
          <a:prstGeom prst="rect">
            <a:avLst/>
          </a:prstGeom>
          <a:noFill/>
          <a:ln>
            <a:noFill/>
          </a:ln>
        </p:spPr>
      </p:pic>
    </p:spTree>
    <p:extLst>
      <p:ext uri="{BB962C8B-B14F-4D97-AF65-F5344CB8AC3E}">
        <p14:creationId xmlns:p14="http://schemas.microsoft.com/office/powerpoint/2010/main" val="1082935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0424"/>
            <a:ext cx="8249438" cy="1518557"/>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Training employees on the scanning of 2D barcodes and the use of encoded data</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Informing customers on how to scan barcodes for payment or engagement</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Training staff, suppliers, trading partners and solution providers, depending on the use cases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a:t>
            </a:r>
            <a:r>
              <a:rPr lang="en-US" sz="900" dirty="0">
                <a:solidFill>
                  <a:srgbClr val="002C6C"/>
                </a:solidFill>
                <a:latin typeface="Verdana Pro" panose="020B0604030504040204" pitchFamily="34" charset="0"/>
                <a:cs typeface="Verdana Pro Semibold" panose="020F0502020204030204" pitchFamily="34" charset="0"/>
              </a:rPr>
              <a:t> Read the </a:t>
            </a:r>
            <a:r>
              <a:rPr lang="en-US" sz="900" u="sng" dirty="0">
                <a:solidFill>
                  <a:srgbClr val="008DBD"/>
                </a:solidFill>
                <a:latin typeface="Verdana Pro" panose="020B0604030504040204" pitchFamily="34" charset="0"/>
                <a:cs typeface="Verdana Pro Semibold" panose="020F0502020204030204" pitchFamily="34" charset="0"/>
                <a:hlinkClick r:id="rId3"/>
              </a:rPr>
              <a:t>Retail POS Guide – section 6.5</a:t>
            </a:r>
            <a:r>
              <a:rPr lang="en-US" sz="900" dirty="0">
                <a:solidFill>
                  <a:srgbClr val="002C6C"/>
                </a:solidFill>
                <a:latin typeface="Verdana Pro" panose="020B0604030504040204" pitchFamily="34" charset="0"/>
                <a:cs typeface="Verdana Pro Semibold" panose="020F0502020204030204" pitchFamily="34" charset="0"/>
              </a:rPr>
              <a:t> for examples of types of communication and training. </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0371"/>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50</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6</a:t>
            </a:r>
            <a:r>
              <a:rPr lang="en-US" sz="1400" dirty="0">
                <a:solidFill>
                  <a:srgbClr val="002C6C"/>
                </a:solidFill>
                <a:latin typeface="Verdana Pro" panose="020B0704030504040204" pitchFamily="34" charset="0"/>
              </a:rPr>
              <a:t> – Train</a:t>
            </a:r>
          </a:p>
          <a:p>
            <a:pPr marL="74248" indent="0">
              <a:buNone/>
            </a:pPr>
            <a:r>
              <a:rPr lang="en-US" sz="1400" b="1" dirty="0">
                <a:solidFill>
                  <a:srgbClr val="002C6C"/>
                </a:solidFill>
                <a:latin typeface="Verdana Pro" panose="020B0704030504040204" pitchFamily="34" charset="0"/>
              </a:rPr>
              <a:t>Sub step 6.1</a:t>
            </a:r>
            <a:r>
              <a:rPr lang="en-US" sz="1400" dirty="0">
                <a:solidFill>
                  <a:srgbClr val="002C6C"/>
                </a:solidFill>
                <a:latin typeface="Verdana Pro" panose="020B0704030504040204" pitchFamily="34" charset="0"/>
              </a:rPr>
              <a:t> – Train employees, customers &amp; other partners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4273"/>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Effective communication and training are essential for smooth adoption and </a:t>
            </a:r>
            <a:r>
              <a:rPr lang="en-US" sz="1000" dirty="0" err="1">
                <a:solidFill>
                  <a:srgbClr val="002C6C"/>
                </a:solidFill>
                <a:latin typeface="Verdana Pro" panose="020B0604030504040204" pitchFamily="34" charset="0"/>
                <a:cs typeface="Verdana Pro Semibold" panose="020F0502020204030204" pitchFamily="34" charset="0"/>
              </a:rPr>
              <a:t>maximising</a:t>
            </a:r>
            <a:r>
              <a:rPr lang="en-US" sz="1000" dirty="0">
                <a:solidFill>
                  <a:srgbClr val="002C6C"/>
                </a:solidFill>
                <a:latin typeface="Verdana Pro" panose="020B0604030504040204" pitchFamily="34" charset="0"/>
                <a:cs typeface="Verdana Pro Semibold" panose="020F0502020204030204" pitchFamily="34" charset="0"/>
              </a:rPr>
              <a:t> the benefits of your 2D implementation.</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4273"/>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3520"/>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9668"/>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5162"/>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a:solidFill>
                  <a:srgbClr val="002C6C"/>
                </a:solidFill>
                <a:latin typeface="Verdana Pro" panose="020B0604030504040204" pitchFamily="34" charset="0"/>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Brand Owners</a:t>
            </a:r>
          </a:p>
        </p:txBody>
      </p:sp>
      <p:pic>
        <p:nvPicPr>
          <p:cNvPr id="13" name="Picture 8">
            <a:hlinkClick r:id="" action="ppaction://hlinkshowjump?jump=nextslide"/>
            <a:extLst>
              <a:ext uri="{FF2B5EF4-FFF2-40B4-BE49-F238E27FC236}">
                <a16:creationId xmlns:a16="http://schemas.microsoft.com/office/drawing/2014/main" id="{FC221A6C-10E5-C933-AAF9-33FE24814E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4" name="Picture 9">
            <a:hlinkClick r:id="" action="ppaction://hlinkshowjump?jump=previousslide"/>
            <a:extLst>
              <a:ext uri="{FF2B5EF4-FFF2-40B4-BE49-F238E27FC236}">
                <a16:creationId xmlns:a16="http://schemas.microsoft.com/office/drawing/2014/main" id="{C1210C94-D343-FEBC-BD03-8A47015706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5" name="Graphic 14">
            <a:hlinkClick r:id="rId8" action="ppaction://hlinksldjump"/>
            <a:extLst>
              <a:ext uri="{FF2B5EF4-FFF2-40B4-BE49-F238E27FC236}">
                <a16:creationId xmlns:a16="http://schemas.microsoft.com/office/drawing/2014/main" id="{CB736644-8170-CF42-1239-19488F7F28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F897CAA1-B148-E326-2633-3C3A9ED470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385985"/>
            <a:ext cx="399600" cy="399600"/>
          </a:xfrm>
          <a:prstGeom prst="rect">
            <a:avLst/>
          </a:prstGeom>
        </p:spPr>
      </p:pic>
      <p:pic>
        <p:nvPicPr>
          <p:cNvPr id="12" name="Graphic 11">
            <a:extLst>
              <a:ext uri="{FF2B5EF4-FFF2-40B4-BE49-F238E27FC236}">
                <a16:creationId xmlns:a16="http://schemas.microsoft.com/office/drawing/2014/main" id="{4ED9FE11-2C8D-197A-2606-0EA30DE2A0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3288915"/>
            <a:ext cx="399600" cy="399600"/>
          </a:xfrm>
          <a:prstGeom prst="rect">
            <a:avLst/>
          </a:prstGeom>
        </p:spPr>
      </p:pic>
      <p:pic>
        <p:nvPicPr>
          <p:cNvPr id="16" name="Graphic 15">
            <a:extLst>
              <a:ext uri="{FF2B5EF4-FFF2-40B4-BE49-F238E27FC236}">
                <a16:creationId xmlns:a16="http://schemas.microsoft.com/office/drawing/2014/main" id="{5C07264F-C68F-DA05-0AAB-183748BCAB8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2837450"/>
            <a:ext cx="399600" cy="399600"/>
          </a:xfrm>
          <a:prstGeom prst="rect">
            <a:avLst/>
          </a:prstGeom>
        </p:spPr>
      </p:pic>
      <p:grpSp>
        <p:nvGrpSpPr>
          <p:cNvPr id="19" name="Group 18">
            <a:extLst>
              <a:ext uri="{FF2B5EF4-FFF2-40B4-BE49-F238E27FC236}">
                <a16:creationId xmlns:a16="http://schemas.microsoft.com/office/drawing/2014/main" id="{3FBF9A3B-6B44-21D1-A9AF-12CA4BD756CD}"/>
              </a:ext>
            </a:extLst>
          </p:cNvPr>
          <p:cNvGrpSpPr/>
          <p:nvPr/>
        </p:nvGrpSpPr>
        <p:grpSpPr>
          <a:xfrm>
            <a:off x="-1" y="819151"/>
            <a:ext cx="9144000" cy="414970"/>
            <a:chOff x="-1" y="819151"/>
            <a:chExt cx="9144000" cy="414970"/>
          </a:xfrm>
        </p:grpSpPr>
        <p:sp>
          <p:nvSpPr>
            <p:cNvPr id="20" name="Rectangle 19">
              <a:extLst>
                <a:ext uri="{FF2B5EF4-FFF2-40B4-BE49-F238E27FC236}">
                  <a16:creationId xmlns:a16="http://schemas.microsoft.com/office/drawing/2014/main" id="{2A57EC3F-BB4E-46A1-1A49-A02911449AAB}"/>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0">
              <a:extLst>
                <a:ext uri="{FF2B5EF4-FFF2-40B4-BE49-F238E27FC236}">
                  <a16:creationId xmlns:a16="http://schemas.microsoft.com/office/drawing/2014/main" id="{DF07571B-517E-33AB-DB73-7E2C28BF940D}"/>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92990FDD-019B-1FB0-3870-E8B81F2EDA45}"/>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2">
              <a:extLst>
                <a:ext uri="{FF2B5EF4-FFF2-40B4-BE49-F238E27FC236}">
                  <a16:creationId xmlns:a16="http://schemas.microsoft.com/office/drawing/2014/main" id="{8184E287-363F-F0E2-7477-737C4C5F5135}"/>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24" name="Rounded Rectangle 23">
              <a:extLst>
                <a:ext uri="{FF2B5EF4-FFF2-40B4-BE49-F238E27FC236}">
                  <a16:creationId xmlns:a16="http://schemas.microsoft.com/office/drawing/2014/main" id="{AAB54683-A173-37F6-DE77-443A706D66F0}"/>
                </a:ext>
              </a:extLst>
            </p:cNvPr>
            <p:cNvSpPr/>
            <p:nvPr/>
          </p:nvSpPr>
          <p:spPr>
            <a:xfrm>
              <a:off x="5793539" y="876294"/>
              <a:ext cx="81907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25" name="Rounded Rectangle 24">
              <a:extLst>
                <a:ext uri="{FF2B5EF4-FFF2-40B4-BE49-F238E27FC236}">
                  <a16:creationId xmlns:a16="http://schemas.microsoft.com/office/drawing/2014/main" id="{A1F890CA-BE15-FBA7-900F-4E01B618ACA8}"/>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7AC143"/>
                  </a:solidFill>
                  <a:effectLst/>
                </a:rPr>
                <a:t>Train</a:t>
              </a:r>
              <a:endParaRPr lang="nl-NL" sz="600" b="1" dirty="0">
                <a:solidFill>
                  <a:srgbClr val="7AC143"/>
                </a:solidFill>
              </a:endParaRPr>
            </a:p>
          </p:txBody>
        </p:sp>
        <p:sp>
          <p:nvSpPr>
            <p:cNvPr id="27" name="Rounded Rectangle 26">
              <a:extLst>
                <a:ext uri="{FF2B5EF4-FFF2-40B4-BE49-F238E27FC236}">
                  <a16:creationId xmlns:a16="http://schemas.microsoft.com/office/drawing/2014/main" id="{792CCE3A-3965-400E-3775-9CC5BE6FC47E}"/>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Unlock</a:t>
              </a:r>
              <a:r>
                <a:rPr lang="nl-NL" sz="600" dirty="0">
                  <a:solidFill>
                    <a:schemeClr val="bg1"/>
                  </a:solidFill>
                </a:rPr>
                <a:t> </a:t>
              </a:r>
              <a:r>
                <a:rPr lang="nl-NL" sz="600" dirty="0" err="1">
                  <a:solidFill>
                    <a:schemeClr val="bg1"/>
                  </a:solidFill>
                </a:rPr>
                <a:t>future</a:t>
              </a:r>
              <a:r>
                <a:rPr lang="nl-NL" sz="600" dirty="0">
                  <a:solidFill>
                    <a:schemeClr val="bg1"/>
                  </a:solidFill>
                </a:rPr>
                <a:t> </a:t>
              </a:r>
              <a:r>
                <a:rPr lang="nl-NL" sz="600" dirty="0" err="1">
                  <a:solidFill>
                    <a:schemeClr val="bg1"/>
                  </a:solidFill>
                </a:rPr>
                <a:t>potential</a:t>
              </a:r>
              <a:endParaRPr lang="nl-NL" sz="600" dirty="0">
                <a:solidFill>
                  <a:schemeClr val="bg1"/>
                </a:solidFill>
              </a:endParaRPr>
            </a:p>
          </p:txBody>
        </p:sp>
        <p:sp>
          <p:nvSpPr>
            <p:cNvPr id="28" name="Rounded Rectangle 21">
              <a:extLst>
                <a:ext uri="{FF2B5EF4-FFF2-40B4-BE49-F238E27FC236}">
                  <a16:creationId xmlns:a16="http://schemas.microsoft.com/office/drawing/2014/main" id="{5C1B6B91-C9EE-CA5C-E74B-4AB00B5B6A52}"/>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32A072DC-FDA3-81BE-A5A9-8E7490A27999}"/>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E1899F22-54C8-8722-20FF-53C1609774B9}"/>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C3009CC4-91DC-4A19-F7DB-2EA59B241A3A}"/>
                </a:ext>
              </a:extLst>
            </p:cNvPr>
            <p:cNvCxnSpPr>
              <a:cxnSpLocks/>
              <a:stCxn id="30"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A275FFB4-7B96-47C6-1265-B4556E74BE21}"/>
                </a:ext>
              </a:extLst>
            </p:cNvPr>
            <p:cNvGrpSpPr/>
            <p:nvPr/>
          </p:nvGrpSpPr>
          <p:grpSpPr>
            <a:xfrm>
              <a:off x="2443007" y="888920"/>
              <a:ext cx="617971" cy="275078"/>
              <a:chOff x="2208005" y="888920"/>
              <a:chExt cx="617971" cy="275078"/>
            </a:xfrm>
          </p:grpSpPr>
          <p:sp>
            <p:nvSpPr>
              <p:cNvPr id="47" name="Oval 46">
                <a:extLst>
                  <a:ext uri="{FF2B5EF4-FFF2-40B4-BE49-F238E27FC236}">
                    <a16:creationId xmlns:a16="http://schemas.microsoft.com/office/drawing/2014/main" id="{48AF6128-07A2-C92F-42DE-E4C3D4B94FE0}"/>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48" name="Straight Connector 47">
                <a:extLst>
                  <a:ext uri="{FF2B5EF4-FFF2-40B4-BE49-F238E27FC236}">
                    <a16:creationId xmlns:a16="http://schemas.microsoft.com/office/drawing/2014/main" id="{FE4200EF-F316-1E1B-25CD-0767A6CE4220}"/>
                  </a:ext>
                </a:extLst>
              </p:cNvPr>
              <p:cNvCxnSpPr>
                <a:cxnSpLocks/>
                <a:stCxn id="47"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0C6FB5FD-519E-B071-B7C8-D23DDD986CED}"/>
                </a:ext>
              </a:extLst>
            </p:cNvPr>
            <p:cNvGrpSpPr/>
            <p:nvPr/>
          </p:nvGrpSpPr>
          <p:grpSpPr>
            <a:xfrm>
              <a:off x="7575617" y="888920"/>
              <a:ext cx="568441" cy="275078"/>
              <a:chOff x="3058394" y="888920"/>
              <a:chExt cx="568441" cy="275078"/>
            </a:xfrm>
          </p:grpSpPr>
          <p:sp>
            <p:nvSpPr>
              <p:cNvPr id="45" name="Oval 44">
                <a:extLst>
                  <a:ext uri="{FF2B5EF4-FFF2-40B4-BE49-F238E27FC236}">
                    <a16:creationId xmlns:a16="http://schemas.microsoft.com/office/drawing/2014/main" id="{A8539EB6-86A5-E420-ADCA-840526CEBAF0}"/>
                  </a:ext>
                </a:extLst>
              </p:cNvPr>
              <p:cNvSpPr/>
              <p:nvPr/>
            </p:nvSpPr>
            <p:spPr>
              <a:xfrm>
                <a:off x="3351757"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6" name="Straight Connector 45">
                <a:extLst>
                  <a:ext uri="{FF2B5EF4-FFF2-40B4-BE49-F238E27FC236}">
                    <a16:creationId xmlns:a16="http://schemas.microsoft.com/office/drawing/2014/main" id="{9002C525-88CC-6CFE-F3BF-1679C6E76E17}"/>
                  </a:ext>
                </a:extLst>
              </p:cNvPr>
              <p:cNvCxnSpPr>
                <a:cxnSpLocks/>
                <a:stCxn id="45" idx="2"/>
              </p:cNvCxnSpPr>
              <p:nvPr/>
            </p:nvCxnSpPr>
            <p:spPr>
              <a:xfrm flipH="1">
                <a:off x="3058394" y="1026459"/>
                <a:ext cx="29336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662D2F56-3C17-B7C0-4043-4F3AEBFD81F7}"/>
                </a:ext>
              </a:extLst>
            </p:cNvPr>
            <p:cNvGrpSpPr/>
            <p:nvPr/>
          </p:nvGrpSpPr>
          <p:grpSpPr>
            <a:xfrm>
              <a:off x="6604284" y="888920"/>
              <a:ext cx="611720" cy="275078"/>
              <a:chOff x="2925596" y="888920"/>
              <a:chExt cx="611720" cy="275078"/>
            </a:xfrm>
          </p:grpSpPr>
          <p:sp>
            <p:nvSpPr>
              <p:cNvPr id="43" name="Oval 42">
                <a:extLst>
                  <a:ext uri="{FF2B5EF4-FFF2-40B4-BE49-F238E27FC236}">
                    <a16:creationId xmlns:a16="http://schemas.microsoft.com/office/drawing/2014/main" id="{CD0A5EC9-66D5-7A9E-BE59-CBD6712912BE}"/>
                  </a:ext>
                </a:extLst>
              </p:cNvPr>
              <p:cNvSpPr/>
              <p:nvPr/>
            </p:nvSpPr>
            <p:spPr>
              <a:xfrm>
                <a:off x="3262238"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6</a:t>
                </a:r>
              </a:p>
            </p:txBody>
          </p:sp>
          <p:cxnSp>
            <p:nvCxnSpPr>
              <p:cNvPr id="44" name="Straight Connector 43">
                <a:extLst>
                  <a:ext uri="{FF2B5EF4-FFF2-40B4-BE49-F238E27FC236}">
                    <a16:creationId xmlns:a16="http://schemas.microsoft.com/office/drawing/2014/main" id="{28CAAAB8-477D-1F4F-217C-3213AA7BB9C0}"/>
                  </a:ext>
                </a:extLst>
              </p:cNvPr>
              <p:cNvCxnSpPr>
                <a:cxnSpLocks/>
                <a:stCxn id="43" idx="2"/>
              </p:cNvCxnSpPr>
              <p:nvPr/>
            </p:nvCxnSpPr>
            <p:spPr>
              <a:xfrm flipH="1">
                <a:off x="2925596" y="1026459"/>
                <a:ext cx="336642"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C5052F03-C00D-AC27-C4FE-9B40152453BD}"/>
                </a:ext>
              </a:extLst>
            </p:cNvPr>
            <p:cNvGrpSpPr/>
            <p:nvPr/>
          </p:nvGrpSpPr>
          <p:grpSpPr>
            <a:xfrm>
              <a:off x="5191951" y="888920"/>
              <a:ext cx="558866" cy="275078"/>
              <a:chOff x="2789703" y="888920"/>
              <a:chExt cx="558866" cy="275078"/>
            </a:xfrm>
          </p:grpSpPr>
          <p:sp>
            <p:nvSpPr>
              <p:cNvPr id="39" name="Oval 38">
                <a:extLst>
                  <a:ext uri="{FF2B5EF4-FFF2-40B4-BE49-F238E27FC236}">
                    <a16:creationId xmlns:a16="http://schemas.microsoft.com/office/drawing/2014/main" id="{1E4C9EBD-4CBD-27B9-0465-07316092980A}"/>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2" name="Straight Connector 41">
                <a:extLst>
                  <a:ext uri="{FF2B5EF4-FFF2-40B4-BE49-F238E27FC236}">
                    <a16:creationId xmlns:a16="http://schemas.microsoft.com/office/drawing/2014/main" id="{F921A72B-9871-FD52-9D2D-DD75BB86171F}"/>
                  </a:ext>
                </a:extLst>
              </p:cNvPr>
              <p:cNvCxnSpPr>
                <a:cxnSpLocks/>
                <a:stCxn id="39"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F0593ECD-C959-EFFA-2C1A-C892660B09CA}"/>
                </a:ext>
              </a:extLst>
            </p:cNvPr>
            <p:cNvGrpSpPr/>
            <p:nvPr/>
          </p:nvGrpSpPr>
          <p:grpSpPr>
            <a:xfrm>
              <a:off x="3829873" y="888920"/>
              <a:ext cx="584019" cy="275078"/>
              <a:chOff x="2360901" y="888920"/>
              <a:chExt cx="584019" cy="275078"/>
            </a:xfrm>
          </p:grpSpPr>
          <p:sp>
            <p:nvSpPr>
              <p:cNvPr id="37" name="Oval 36">
                <a:extLst>
                  <a:ext uri="{FF2B5EF4-FFF2-40B4-BE49-F238E27FC236}">
                    <a16:creationId xmlns:a16="http://schemas.microsoft.com/office/drawing/2014/main" id="{44CA3E28-6A0B-8973-4A8D-022E13EF3600}"/>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8" name="Straight Connector 37">
                <a:extLst>
                  <a:ext uri="{FF2B5EF4-FFF2-40B4-BE49-F238E27FC236}">
                    <a16:creationId xmlns:a16="http://schemas.microsoft.com/office/drawing/2014/main" id="{BC4520A3-82D5-4FEE-F073-CC22D2425E99}"/>
                  </a:ext>
                </a:extLst>
              </p:cNvPr>
              <p:cNvCxnSpPr>
                <a:cxnSpLocks/>
                <a:stCxn id="37"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03276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56949"/>
            <a:ext cx="8249438" cy="2141805"/>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Tracking the anticipated impact (e.g., cost savings, revenue growth, consumer loyalty etc.) of 2D implementation</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Tracking actual implementation costs versus budgeted costs</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Calculating the ROI or consumer response to determine if the benefits </a:t>
            </a:r>
            <a:r>
              <a:rPr lang="en-US" sz="900" b="1" dirty="0" err="1">
                <a:solidFill>
                  <a:srgbClr val="002C6C"/>
                </a:solidFill>
                <a:latin typeface="Verdana Pro" panose="020B0604030504040204" pitchFamily="34" charset="0"/>
                <a:cs typeface="Verdana Pro Semibold" panose="020F0502020204030204" pitchFamily="34" charset="0"/>
              </a:rPr>
              <a:t>realised</a:t>
            </a:r>
            <a:r>
              <a:rPr lang="en-US" sz="900" b="1" dirty="0">
                <a:solidFill>
                  <a:srgbClr val="002C6C"/>
                </a:solidFill>
                <a:latin typeface="Verdana Pro" panose="020B0604030504040204" pitchFamily="34" charset="0"/>
                <a:cs typeface="Verdana Pro Semibold" panose="020F0502020204030204" pitchFamily="34" charset="0"/>
              </a:rPr>
              <a:t> are in line with the investments made</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Comparing the collected data against the expectations set in the original business case and benefit logic</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Considering periodic upgrades to maintain and continuously improve performance </a:t>
            </a:r>
          </a:p>
          <a:p>
            <a:pPr marL="73025">
              <a:lnSpc>
                <a:spcPct val="150000"/>
              </a:lnSpc>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51</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7</a:t>
            </a:r>
            <a:r>
              <a:rPr lang="en-US" sz="1400" dirty="0">
                <a:solidFill>
                  <a:srgbClr val="002C6C"/>
                </a:solidFill>
                <a:latin typeface="Verdana Pro" panose="020B0704030504040204" pitchFamily="34" charset="0"/>
              </a:rPr>
              <a:t> – Unlock future potential</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7.1</a:t>
            </a:r>
            <a:r>
              <a:rPr lang="en-US" sz="1400" dirty="0">
                <a:solidFill>
                  <a:srgbClr val="002C6C"/>
                </a:solidFill>
                <a:latin typeface="Verdana Pro" panose="020B0704030504040204" pitchFamily="34" charset="0"/>
              </a:rPr>
              <a:t> – Track results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Once 2D has been implemented, it is advisable to track and </a:t>
            </a:r>
            <a:r>
              <a:rPr lang="en-US" sz="1000" dirty="0" err="1">
                <a:solidFill>
                  <a:srgbClr val="002C6C"/>
                </a:solidFill>
                <a:latin typeface="Verdana Pro" panose="020B0604030504040204" pitchFamily="34" charset="0"/>
                <a:cs typeface="Verdana Pro Semibold" panose="020F0502020204030204" pitchFamily="34" charset="0"/>
              </a:rPr>
              <a:t>optimise</a:t>
            </a:r>
            <a:r>
              <a:rPr lang="en-US" sz="1000" dirty="0">
                <a:solidFill>
                  <a:srgbClr val="002C6C"/>
                </a:solidFill>
                <a:latin typeface="Verdana Pro" panose="020B0604030504040204" pitchFamily="34" charset="0"/>
                <a:cs typeface="Verdana Pro Semibold" panose="020F0502020204030204" pitchFamily="34" charset="0"/>
              </a:rPr>
              <a:t> the results to ensure they align with the expectations outlined in the business case and benefit logic.</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33" name="TextBox 32">
            <a:extLst>
              <a:ext uri="{FF2B5EF4-FFF2-40B4-BE49-F238E27FC236}">
                <a16:creationId xmlns:a16="http://schemas.microsoft.com/office/drawing/2014/main" id="{1ABB47FC-4D10-FC04-71BE-048F0FB60159}"/>
              </a:ext>
            </a:extLst>
          </p:cNvPr>
          <p:cNvSpPr txBox="1"/>
          <p:nvPr/>
        </p:nvSpPr>
        <p:spPr>
          <a:xfrm>
            <a:off x="7239000" y="1336744"/>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pic>
        <p:nvPicPr>
          <p:cNvPr id="16" name="Picture 8">
            <a:hlinkClick r:id="" action="ppaction://hlinkshowjump?jump=nextslide"/>
            <a:extLst>
              <a:ext uri="{FF2B5EF4-FFF2-40B4-BE49-F238E27FC236}">
                <a16:creationId xmlns:a16="http://schemas.microsoft.com/office/drawing/2014/main" id="{D67107A6-39F2-D9F1-545F-9B08266723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928AEEFE-946C-8F7E-C4AA-2B0BBB3C7A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9" name="Graphic 18">
            <a:hlinkClick r:id="rId7" action="ppaction://hlinksldjump"/>
            <a:extLst>
              <a:ext uri="{FF2B5EF4-FFF2-40B4-BE49-F238E27FC236}">
                <a16:creationId xmlns:a16="http://schemas.microsoft.com/office/drawing/2014/main" id="{6EACC442-F0C9-D1AC-655B-52CBA7DABF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CA0B8D2E-C7E0-08E2-755F-2FA7FD34BA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5959" y="2387567"/>
            <a:ext cx="399600" cy="399600"/>
          </a:xfrm>
          <a:prstGeom prst="rect">
            <a:avLst/>
          </a:prstGeom>
        </p:spPr>
      </p:pic>
      <p:pic>
        <p:nvPicPr>
          <p:cNvPr id="21" name="Graphic 20">
            <a:extLst>
              <a:ext uri="{FF2B5EF4-FFF2-40B4-BE49-F238E27FC236}">
                <a16:creationId xmlns:a16="http://schemas.microsoft.com/office/drawing/2014/main" id="{451DE0ED-DAE8-93AC-DA0C-2D14A63B9AB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3237565"/>
            <a:ext cx="399600" cy="399600"/>
          </a:xfrm>
          <a:prstGeom prst="rect">
            <a:avLst/>
          </a:prstGeom>
        </p:spPr>
      </p:pic>
      <p:pic>
        <p:nvPicPr>
          <p:cNvPr id="23" name="Graphic 22">
            <a:extLst>
              <a:ext uri="{FF2B5EF4-FFF2-40B4-BE49-F238E27FC236}">
                <a16:creationId xmlns:a16="http://schemas.microsoft.com/office/drawing/2014/main" id="{D2EA68F2-D1F0-7C60-F2C7-7C44C0F3976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812566"/>
            <a:ext cx="399600" cy="399600"/>
          </a:xfrm>
          <a:prstGeom prst="rect">
            <a:avLst/>
          </a:prstGeom>
        </p:spPr>
      </p:pic>
      <p:pic>
        <p:nvPicPr>
          <p:cNvPr id="24" name="Graphic 23">
            <a:extLst>
              <a:ext uri="{FF2B5EF4-FFF2-40B4-BE49-F238E27FC236}">
                <a16:creationId xmlns:a16="http://schemas.microsoft.com/office/drawing/2014/main" id="{944272BA-ACA0-5339-E9ED-C66F6E89530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3662564"/>
            <a:ext cx="399600" cy="399600"/>
          </a:xfrm>
          <a:prstGeom prst="rect">
            <a:avLst/>
          </a:prstGeom>
        </p:spPr>
      </p:pic>
      <p:pic>
        <p:nvPicPr>
          <p:cNvPr id="25" name="Graphic 24">
            <a:extLst>
              <a:ext uri="{FF2B5EF4-FFF2-40B4-BE49-F238E27FC236}">
                <a16:creationId xmlns:a16="http://schemas.microsoft.com/office/drawing/2014/main" id="{5750DB30-7DBB-4FE7-8010-2D3565A3BC4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35959" y="4087564"/>
            <a:ext cx="399600" cy="399600"/>
          </a:xfrm>
          <a:prstGeom prst="rect">
            <a:avLst/>
          </a:prstGeom>
        </p:spPr>
      </p:pic>
      <p:grpSp>
        <p:nvGrpSpPr>
          <p:cNvPr id="27" name="Group 26">
            <a:extLst>
              <a:ext uri="{FF2B5EF4-FFF2-40B4-BE49-F238E27FC236}">
                <a16:creationId xmlns:a16="http://schemas.microsoft.com/office/drawing/2014/main" id="{6ED4D941-726B-DA56-17C2-68B34110C386}"/>
              </a:ext>
            </a:extLst>
          </p:cNvPr>
          <p:cNvGrpSpPr/>
          <p:nvPr/>
        </p:nvGrpSpPr>
        <p:grpSpPr>
          <a:xfrm>
            <a:off x="-1" y="819151"/>
            <a:ext cx="9144000" cy="414970"/>
            <a:chOff x="-1" y="819151"/>
            <a:chExt cx="9144000" cy="414970"/>
          </a:xfrm>
        </p:grpSpPr>
        <p:sp>
          <p:nvSpPr>
            <p:cNvPr id="28" name="Rectangle 27">
              <a:extLst>
                <a:ext uri="{FF2B5EF4-FFF2-40B4-BE49-F238E27FC236}">
                  <a16:creationId xmlns:a16="http://schemas.microsoft.com/office/drawing/2014/main" id="{EC322F01-26E4-B112-5200-6CF25656F638}"/>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Rounded Rectangle 28">
              <a:extLst>
                <a:ext uri="{FF2B5EF4-FFF2-40B4-BE49-F238E27FC236}">
                  <a16:creationId xmlns:a16="http://schemas.microsoft.com/office/drawing/2014/main" id="{CA934BFE-6351-C896-7025-F29A64423E56}"/>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0" name="Rounded Rectangle 29">
              <a:extLst>
                <a:ext uri="{FF2B5EF4-FFF2-40B4-BE49-F238E27FC236}">
                  <a16:creationId xmlns:a16="http://schemas.microsoft.com/office/drawing/2014/main" id="{A75DCCE2-C98E-FCED-E6FE-599CD497FD28}"/>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1" name="Rounded Rectangle 30">
              <a:extLst>
                <a:ext uri="{FF2B5EF4-FFF2-40B4-BE49-F238E27FC236}">
                  <a16:creationId xmlns:a16="http://schemas.microsoft.com/office/drawing/2014/main" id="{F25C33A6-4842-1E13-4F74-50A8586E4590}"/>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35" name="Rounded Rectangle 34">
              <a:extLst>
                <a:ext uri="{FF2B5EF4-FFF2-40B4-BE49-F238E27FC236}">
                  <a16:creationId xmlns:a16="http://schemas.microsoft.com/office/drawing/2014/main" id="{997201EF-9778-D0BC-18CA-2B4E74671013}"/>
                </a:ext>
              </a:extLst>
            </p:cNvPr>
            <p:cNvSpPr/>
            <p:nvPr/>
          </p:nvSpPr>
          <p:spPr>
            <a:xfrm>
              <a:off x="5793539" y="876294"/>
              <a:ext cx="81907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36" name="Rounded Rectangle 35">
              <a:extLst>
                <a:ext uri="{FF2B5EF4-FFF2-40B4-BE49-F238E27FC236}">
                  <a16:creationId xmlns:a16="http://schemas.microsoft.com/office/drawing/2014/main" id="{34739D0D-A823-7F23-0C5F-CA11FD776F80}"/>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chemeClr val="bg1"/>
                  </a:solidFill>
                  <a:effectLst/>
                </a:rPr>
                <a:t>Train</a:t>
              </a:r>
              <a:endParaRPr lang="nl-NL" sz="600" b="1" dirty="0">
                <a:solidFill>
                  <a:schemeClr val="bg1"/>
                </a:solidFill>
              </a:endParaRPr>
            </a:p>
          </p:txBody>
        </p:sp>
        <p:sp>
          <p:nvSpPr>
            <p:cNvPr id="37" name="Rounded Rectangle 36">
              <a:extLst>
                <a:ext uri="{FF2B5EF4-FFF2-40B4-BE49-F238E27FC236}">
                  <a16:creationId xmlns:a16="http://schemas.microsoft.com/office/drawing/2014/main" id="{A3B1195E-FC3A-FDCB-A286-51DA87F920F5}"/>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7AC143"/>
                  </a:solidFill>
                </a:rPr>
                <a:t>Unlock</a:t>
              </a:r>
              <a:r>
                <a:rPr lang="nl-NL" sz="600" b="1" dirty="0">
                  <a:solidFill>
                    <a:srgbClr val="7AC143"/>
                  </a:solidFill>
                </a:rPr>
                <a:t> </a:t>
              </a:r>
              <a:r>
                <a:rPr lang="nl-NL" sz="600" b="1" dirty="0" err="1">
                  <a:solidFill>
                    <a:srgbClr val="7AC143"/>
                  </a:solidFill>
                </a:rPr>
                <a:t>future</a:t>
              </a:r>
              <a:r>
                <a:rPr lang="nl-NL" sz="600" b="1" dirty="0">
                  <a:solidFill>
                    <a:srgbClr val="7AC143"/>
                  </a:solidFill>
                </a:rPr>
                <a:t> </a:t>
              </a:r>
              <a:r>
                <a:rPr lang="nl-NL" sz="600" b="1" dirty="0" err="1">
                  <a:solidFill>
                    <a:srgbClr val="7AC143"/>
                  </a:solidFill>
                </a:rPr>
                <a:t>potential</a:t>
              </a:r>
              <a:endParaRPr lang="nl-NL" sz="600" b="1" dirty="0">
                <a:solidFill>
                  <a:srgbClr val="7AC143"/>
                </a:solidFill>
              </a:endParaRPr>
            </a:p>
          </p:txBody>
        </p:sp>
        <p:sp>
          <p:nvSpPr>
            <p:cNvPr id="38" name="Rounded Rectangle 21">
              <a:extLst>
                <a:ext uri="{FF2B5EF4-FFF2-40B4-BE49-F238E27FC236}">
                  <a16:creationId xmlns:a16="http://schemas.microsoft.com/office/drawing/2014/main" id="{63C35C25-8E60-3CC5-FB88-80AD23CA1447}"/>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9" name="Oval 38">
              <a:extLst>
                <a:ext uri="{FF2B5EF4-FFF2-40B4-BE49-F238E27FC236}">
                  <a16:creationId xmlns:a16="http://schemas.microsoft.com/office/drawing/2014/main" id="{796CE556-1E88-3251-30A6-D128BEE98B7F}"/>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42" name="Oval 41">
              <a:extLst>
                <a:ext uri="{FF2B5EF4-FFF2-40B4-BE49-F238E27FC236}">
                  <a16:creationId xmlns:a16="http://schemas.microsoft.com/office/drawing/2014/main" id="{10A01197-39C8-30C0-BED8-70BFB5D88C43}"/>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3" name="Straight Connector 42">
              <a:extLst>
                <a:ext uri="{FF2B5EF4-FFF2-40B4-BE49-F238E27FC236}">
                  <a16:creationId xmlns:a16="http://schemas.microsoft.com/office/drawing/2014/main" id="{CE4F8CB0-C47F-2C49-4F4E-8C3BC3BAEC18}"/>
                </a:ext>
              </a:extLst>
            </p:cNvPr>
            <p:cNvCxnSpPr>
              <a:cxnSpLocks/>
              <a:stCxn id="42"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6BA2BC75-C55F-5D7C-AE94-B39B4DBB3273}"/>
                </a:ext>
              </a:extLst>
            </p:cNvPr>
            <p:cNvGrpSpPr/>
            <p:nvPr/>
          </p:nvGrpSpPr>
          <p:grpSpPr>
            <a:xfrm>
              <a:off x="2443007" y="888920"/>
              <a:ext cx="617971" cy="275078"/>
              <a:chOff x="2208005" y="888920"/>
              <a:chExt cx="617971" cy="275078"/>
            </a:xfrm>
          </p:grpSpPr>
          <p:sp>
            <p:nvSpPr>
              <p:cNvPr id="57" name="Oval 56">
                <a:extLst>
                  <a:ext uri="{FF2B5EF4-FFF2-40B4-BE49-F238E27FC236}">
                    <a16:creationId xmlns:a16="http://schemas.microsoft.com/office/drawing/2014/main" id="{E8DE6F91-FCE9-BAFA-191B-730E0C2C734D}"/>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FF7CA5EC-E881-6B50-59D8-B926E533A7C3}"/>
                  </a:ext>
                </a:extLst>
              </p:cNvPr>
              <p:cNvCxnSpPr>
                <a:cxnSpLocks/>
                <a:stCxn id="57"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AEDE5831-67EA-78F3-CFB9-196E7C2AA6B8}"/>
                </a:ext>
              </a:extLst>
            </p:cNvPr>
            <p:cNvGrpSpPr/>
            <p:nvPr/>
          </p:nvGrpSpPr>
          <p:grpSpPr>
            <a:xfrm>
              <a:off x="7575617" y="888920"/>
              <a:ext cx="568441" cy="275078"/>
              <a:chOff x="3058394" y="888920"/>
              <a:chExt cx="568441" cy="275078"/>
            </a:xfrm>
          </p:grpSpPr>
          <p:sp>
            <p:nvSpPr>
              <p:cNvPr id="55" name="Oval 54">
                <a:extLst>
                  <a:ext uri="{FF2B5EF4-FFF2-40B4-BE49-F238E27FC236}">
                    <a16:creationId xmlns:a16="http://schemas.microsoft.com/office/drawing/2014/main" id="{829E455F-AE27-5CEB-F514-9F4130BC51E1}"/>
                  </a:ext>
                </a:extLst>
              </p:cNvPr>
              <p:cNvSpPr/>
              <p:nvPr/>
            </p:nvSpPr>
            <p:spPr>
              <a:xfrm>
                <a:off x="3351757"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56" name="Straight Connector 55">
                <a:extLst>
                  <a:ext uri="{FF2B5EF4-FFF2-40B4-BE49-F238E27FC236}">
                    <a16:creationId xmlns:a16="http://schemas.microsoft.com/office/drawing/2014/main" id="{AAA277FD-9F27-DBD5-1EE7-B990F76BD38F}"/>
                  </a:ext>
                </a:extLst>
              </p:cNvPr>
              <p:cNvCxnSpPr>
                <a:cxnSpLocks/>
                <a:stCxn id="55" idx="2"/>
              </p:cNvCxnSpPr>
              <p:nvPr/>
            </p:nvCxnSpPr>
            <p:spPr>
              <a:xfrm flipH="1">
                <a:off x="3058394" y="1026459"/>
                <a:ext cx="293363"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8FA9B993-0BD9-2B3D-BF22-EA3CDE304A8F}"/>
                </a:ext>
              </a:extLst>
            </p:cNvPr>
            <p:cNvGrpSpPr/>
            <p:nvPr/>
          </p:nvGrpSpPr>
          <p:grpSpPr>
            <a:xfrm>
              <a:off x="6604284" y="888920"/>
              <a:ext cx="611720" cy="275078"/>
              <a:chOff x="2925596" y="888920"/>
              <a:chExt cx="611720" cy="275078"/>
            </a:xfrm>
          </p:grpSpPr>
          <p:sp>
            <p:nvSpPr>
              <p:cNvPr id="53" name="Oval 52">
                <a:extLst>
                  <a:ext uri="{FF2B5EF4-FFF2-40B4-BE49-F238E27FC236}">
                    <a16:creationId xmlns:a16="http://schemas.microsoft.com/office/drawing/2014/main" id="{85472782-BA57-F155-4612-BA029DB4031D}"/>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4" name="Straight Connector 53">
                <a:extLst>
                  <a:ext uri="{FF2B5EF4-FFF2-40B4-BE49-F238E27FC236}">
                    <a16:creationId xmlns:a16="http://schemas.microsoft.com/office/drawing/2014/main" id="{CDC953CF-BB85-FFEF-EF07-3A082FD6120F}"/>
                  </a:ext>
                </a:extLst>
              </p:cNvPr>
              <p:cNvCxnSpPr>
                <a:cxnSpLocks/>
                <a:stCxn id="53"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C0E196C9-E099-2285-9352-694971FF5F74}"/>
                </a:ext>
              </a:extLst>
            </p:cNvPr>
            <p:cNvGrpSpPr/>
            <p:nvPr/>
          </p:nvGrpSpPr>
          <p:grpSpPr>
            <a:xfrm>
              <a:off x="5191951" y="888920"/>
              <a:ext cx="558866" cy="275078"/>
              <a:chOff x="2789703" y="888920"/>
              <a:chExt cx="558866" cy="275078"/>
            </a:xfrm>
          </p:grpSpPr>
          <p:sp>
            <p:nvSpPr>
              <p:cNvPr id="51" name="Oval 50">
                <a:extLst>
                  <a:ext uri="{FF2B5EF4-FFF2-40B4-BE49-F238E27FC236}">
                    <a16:creationId xmlns:a16="http://schemas.microsoft.com/office/drawing/2014/main" id="{A3151A95-FE1E-CAD9-FAB4-82BD332B8FCB}"/>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2" name="Straight Connector 51">
                <a:extLst>
                  <a:ext uri="{FF2B5EF4-FFF2-40B4-BE49-F238E27FC236}">
                    <a16:creationId xmlns:a16="http://schemas.microsoft.com/office/drawing/2014/main" id="{6AD4F7E3-D729-254A-468D-F82D27A8E52E}"/>
                  </a:ext>
                </a:extLst>
              </p:cNvPr>
              <p:cNvCxnSpPr>
                <a:cxnSpLocks/>
                <a:stCxn id="51"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972342F6-ACE6-7F93-43E1-351C9C25E938}"/>
                </a:ext>
              </a:extLst>
            </p:cNvPr>
            <p:cNvGrpSpPr/>
            <p:nvPr/>
          </p:nvGrpSpPr>
          <p:grpSpPr>
            <a:xfrm>
              <a:off x="3829873" y="888920"/>
              <a:ext cx="584019" cy="275078"/>
              <a:chOff x="2360901" y="888920"/>
              <a:chExt cx="584019" cy="275078"/>
            </a:xfrm>
          </p:grpSpPr>
          <p:sp>
            <p:nvSpPr>
              <p:cNvPr id="49" name="Oval 48">
                <a:extLst>
                  <a:ext uri="{FF2B5EF4-FFF2-40B4-BE49-F238E27FC236}">
                    <a16:creationId xmlns:a16="http://schemas.microsoft.com/office/drawing/2014/main" id="{AD816C65-152C-0573-AE46-6EB06ADBB3D7}"/>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0" name="Straight Connector 49">
                <a:extLst>
                  <a:ext uri="{FF2B5EF4-FFF2-40B4-BE49-F238E27FC236}">
                    <a16:creationId xmlns:a16="http://schemas.microsoft.com/office/drawing/2014/main" id="{2B334A20-A025-A871-2C98-3D1E933AF7C3}"/>
                  </a:ext>
                </a:extLst>
              </p:cNvPr>
              <p:cNvCxnSpPr>
                <a:cxnSpLocks/>
                <a:stCxn id="49"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82635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2" y="2472006"/>
            <a:ext cx="8387048" cy="1172309"/>
          </a:xfrm>
          <a:prstGeom prst="rect">
            <a:avLst/>
          </a:prstGeom>
          <a:noFill/>
        </p:spPr>
        <p:txBody>
          <a:bodyPr wrap="square">
            <a:spAutoFit/>
          </a:bodyPr>
          <a:lstStyle/>
          <a:p>
            <a:pPr marL="465138" indent="-4651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Reporting 2D pilots and sharing learnings</a:t>
            </a:r>
          </a:p>
          <a:p>
            <a:pPr marL="541338" indent="-92075"/>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a:t>
            </a:r>
            <a:r>
              <a:rPr lang="en-US" sz="900" dirty="0">
                <a:solidFill>
                  <a:srgbClr val="002C6C"/>
                </a:solidFill>
                <a:latin typeface="Verdana Pro" panose="020B0604030504040204" pitchFamily="34" charset="0"/>
                <a:cs typeface="Verdana Pro Semibold" panose="020F0502020204030204" pitchFamily="34" charset="0"/>
              </a:rPr>
              <a:t> Check the </a:t>
            </a:r>
            <a:r>
              <a:rPr lang="en-US" sz="900" dirty="0">
                <a:solidFill>
                  <a:srgbClr val="002C6C"/>
                </a:solidFill>
                <a:latin typeface="Verdana Pro" panose="020B0604030504040204" pitchFamily="34" charset="0"/>
                <a:cs typeface="Verdana Pro Semibold" panose="020F0502020204030204" pitchFamily="34" charset="0"/>
                <a:hlinkClick r:id="rId3"/>
              </a:rPr>
              <a:t>2D Pilot Toolkit – storytelling template</a:t>
            </a:r>
            <a:r>
              <a:rPr lang="en-US" sz="900" dirty="0">
                <a:solidFill>
                  <a:srgbClr val="002C6C"/>
                </a:solidFill>
                <a:latin typeface="Verdana Pro" panose="020B0604030504040204" pitchFamily="34" charset="0"/>
                <a:cs typeface="Verdana Pro Semibold" panose="020F0502020204030204" pitchFamily="34" charset="0"/>
              </a:rPr>
              <a:t> for all necessary details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There are also other options to share your story through webinars, </a:t>
            </a:r>
            <a:r>
              <a:rPr lang="en-US" sz="900" b="1" dirty="0">
                <a:solidFill>
                  <a:srgbClr val="002C6C"/>
                </a:solidFill>
                <a:latin typeface="Verdana Pro" panose="020B0604030504040204" pitchFamily="34" charset="0"/>
                <a:cs typeface="Verdana Pro Semibold" panose="020F0502020204030204" pitchFamily="34" charset="0"/>
                <a:hlinkClick r:id="rId4"/>
              </a:rPr>
              <a:t>engaging with your local MO</a:t>
            </a:r>
            <a:r>
              <a:rPr lang="en-US" sz="900" b="1" dirty="0">
                <a:solidFill>
                  <a:srgbClr val="002C6C"/>
                </a:solidFill>
                <a:latin typeface="Verdana Pro" panose="020B0604030504040204" pitchFamily="34" charset="0"/>
                <a:cs typeface="Verdana Pro Semibold" panose="020F0502020204030204" pitchFamily="34" charset="0"/>
              </a:rPr>
              <a:t>, videos, etc.</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52</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7</a:t>
            </a:r>
            <a:r>
              <a:rPr lang="en-US" sz="1400" dirty="0">
                <a:solidFill>
                  <a:srgbClr val="002C6C"/>
                </a:solidFill>
                <a:latin typeface="Verdana Pro" panose="020B0704030504040204" pitchFamily="34" charset="0"/>
              </a:rPr>
              <a:t> – Unlock future potential</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7.2</a:t>
            </a:r>
            <a:r>
              <a:rPr lang="en-US" sz="1400" dirty="0">
                <a:solidFill>
                  <a:srgbClr val="002C6C"/>
                </a:solidFill>
                <a:latin typeface="Verdana Pro" panose="020B0704030504040204" pitchFamily="34" charset="0"/>
              </a:rPr>
              <a:t> – Share your 2D story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Share your success story to motivate others and drive wider adoption of 2D barcodes.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6744"/>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pic>
        <p:nvPicPr>
          <p:cNvPr id="15" name="Picture 8">
            <a:hlinkClick r:id="" action="ppaction://hlinkshowjump?jump=nextslide"/>
            <a:extLst>
              <a:ext uri="{FF2B5EF4-FFF2-40B4-BE49-F238E27FC236}">
                <a16:creationId xmlns:a16="http://schemas.microsoft.com/office/drawing/2014/main" id="{22478100-9D0E-AEBE-E2E3-3E10776CAB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00B31FD9-EFF5-F7F0-1A54-D517543AAE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7992616" y="236054"/>
            <a:ext cx="375396" cy="375396"/>
          </a:xfrm>
          <a:prstGeom prst="rect">
            <a:avLst/>
          </a:prstGeom>
          <a:noFill/>
          <a:ln>
            <a:noFill/>
          </a:ln>
        </p:spPr>
      </p:pic>
      <p:pic>
        <p:nvPicPr>
          <p:cNvPr id="18" name="Graphic 17">
            <a:hlinkClick r:id="rId9" action="ppaction://hlinksldjump"/>
            <a:extLst>
              <a:ext uri="{FF2B5EF4-FFF2-40B4-BE49-F238E27FC236}">
                <a16:creationId xmlns:a16="http://schemas.microsoft.com/office/drawing/2014/main" id="{A06FCA0B-5E1B-9911-A756-DD22F02E57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96037" y="237051"/>
            <a:ext cx="374400" cy="374400"/>
          </a:xfrm>
          <a:prstGeom prst="rect">
            <a:avLst/>
          </a:prstGeom>
        </p:spPr>
      </p:pic>
      <p:pic>
        <p:nvPicPr>
          <p:cNvPr id="19" name="Graphic 18">
            <a:extLst>
              <a:ext uri="{FF2B5EF4-FFF2-40B4-BE49-F238E27FC236}">
                <a16:creationId xmlns:a16="http://schemas.microsoft.com/office/drawing/2014/main" id="{059CC1D0-D7E5-EB5F-F28C-140FEBB455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2387567"/>
            <a:ext cx="399600" cy="399600"/>
          </a:xfrm>
          <a:prstGeom prst="rect">
            <a:avLst/>
          </a:prstGeom>
        </p:spPr>
      </p:pic>
      <p:pic>
        <p:nvPicPr>
          <p:cNvPr id="20" name="Graphic 19">
            <a:extLst>
              <a:ext uri="{FF2B5EF4-FFF2-40B4-BE49-F238E27FC236}">
                <a16:creationId xmlns:a16="http://schemas.microsoft.com/office/drawing/2014/main" id="{844EBCB6-C25F-5344-D1DF-9182CF942D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812566"/>
            <a:ext cx="399600" cy="399600"/>
          </a:xfrm>
          <a:prstGeom prst="rect">
            <a:avLst/>
          </a:prstGeom>
        </p:spPr>
      </p:pic>
      <p:grpSp>
        <p:nvGrpSpPr>
          <p:cNvPr id="12" name="Group 11">
            <a:extLst>
              <a:ext uri="{FF2B5EF4-FFF2-40B4-BE49-F238E27FC236}">
                <a16:creationId xmlns:a16="http://schemas.microsoft.com/office/drawing/2014/main" id="{2B7D0FCB-C524-93E7-1C75-43100D4D1BCE}"/>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B02C5A3B-47D2-AA74-E747-1096DE0BC5C8}"/>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0">
              <a:extLst>
                <a:ext uri="{FF2B5EF4-FFF2-40B4-BE49-F238E27FC236}">
                  <a16:creationId xmlns:a16="http://schemas.microsoft.com/office/drawing/2014/main" id="{9E606224-8702-B9EA-ACC5-BB76B5DFB7F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2A5A99E0-2609-6F88-D815-6A49A086B34E}"/>
                </a:ext>
              </a:extLst>
            </p:cNvPr>
            <p:cNvSpPr/>
            <p:nvPr/>
          </p:nvSpPr>
          <p:spPr>
            <a:xfrm>
              <a:off x="1788602"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2">
              <a:extLst>
                <a:ext uri="{FF2B5EF4-FFF2-40B4-BE49-F238E27FC236}">
                  <a16:creationId xmlns:a16="http://schemas.microsoft.com/office/drawing/2014/main" id="{ECF00627-E96B-A8DF-D75A-D6AE49AD0BA4}"/>
                </a:ext>
              </a:extLst>
            </p:cNvPr>
            <p:cNvSpPr/>
            <p:nvPr/>
          </p:nvSpPr>
          <p:spPr>
            <a:xfrm>
              <a:off x="4468655" y="876294"/>
              <a:ext cx="77862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 up business case</a:t>
              </a:r>
            </a:p>
          </p:txBody>
        </p:sp>
        <p:sp>
          <p:nvSpPr>
            <p:cNvPr id="24" name="Rounded Rectangle 23">
              <a:extLst>
                <a:ext uri="{FF2B5EF4-FFF2-40B4-BE49-F238E27FC236}">
                  <a16:creationId xmlns:a16="http://schemas.microsoft.com/office/drawing/2014/main" id="{834293A1-79BF-77AF-0DD9-5C0C86F7A575}"/>
                </a:ext>
              </a:extLst>
            </p:cNvPr>
            <p:cNvSpPr/>
            <p:nvPr/>
          </p:nvSpPr>
          <p:spPr>
            <a:xfrm>
              <a:off x="5793539" y="876294"/>
              <a:ext cx="819071"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data support &amp; systems</a:t>
              </a:r>
            </a:p>
          </p:txBody>
        </p:sp>
        <p:sp>
          <p:nvSpPr>
            <p:cNvPr id="25" name="Rounded Rectangle 24">
              <a:extLst>
                <a:ext uri="{FF2B5EF4-FFF2-40B4-BE49-F238E27FC236}">
                  <a16:creationId xmlns:a16="http://schemas.microsoft.com/office/drawing/2014/main" id="{D05757BD-4841-569D-84D2-12E7754FD2FB}"/>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chemeClr val="bg1"/>
                  </a:solidFill>
                  <a:effectLst/>
                </a:rPr>
                <a:t>Train</a:t>
              </a:r>
              <a:endParaRPr lang="nl-NL" sz="600" b="1" dirty="0">
                <a:solidFill>
                  <a:schemeClr val="bg1"/>
                </a:solidFill>
              </a:endParaRPr>
            </a:p>
          </p:txBody>
        </p:sp>
        <p:sp>
          <p:nvSpPr>
            <p:cNvPr id="27" name="Rounded Rectangle 26">
              <a:extLst>
                <a:ext uri="{FF2B5EF4-FFF2-40B4-BE49-F238E27FC236}">
                  <a16:creationId xmlns:a16="http://schemas.microsoft.com/office/drawing/2014/main" id="{59C50FA3-1950-F3A8-0273-6098F46E11EE}"/>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7AC143"/>
                  </a:solidFill>
                </a:rPr>
                <a:t>Unlock</a:t>
              </a:r>
              <a:r>
                <a:rPr lang="nl-NL" sz="600" b="1" dirty="0">
                  <a:solidFill>
                    <a:srgbClr val="7AC143"/>
                  </a:solidFill>
                </a:rPr>
                <a:t> </a:t>
              </a:r>
              <a:r>
                <a:rPr lang="nl-NL" sz="600" b="1" dirty="0" err="1">
                  <a:solidFill>
                    <a:srgbClr val="7AC143"/>
                  </a:solidFill>
                </a:rPr>
                <a:t>future</a:t>
              </a:r>
              <a:r>
                <a:rPr lang="nl-NL" sz="600" b="1" dirty="0">
                  <a:solidFill>
                    <a:srgbClr val="7AC143"/>
                  </a:solidFill>
                </a:rPr>
                <a:t> </a:t>
              </a:r>
              <a:r>
                <a:rPr lang="nl-NL" sz="600" b="1" dirty="0" err="1">
                  <a:solidFill>
                    <a:srgbClr val="7AC143"/>
                  </a:solidFill>
                </a:rPr>
                <a:t>potential</a:t>
              </a:r>
              <a:endParaRPr lang="nl-NL" sz="600" b="1" dirty="0">
                <a:solidFill>
                  <a:srgbClr val="7AC143"/>
                </a:solidFill>
              </a:endParaRPr>
            </a:p>
          </p:txBody>
        </p:sp>
        <p:sp>
          <p:nvSpPr>
            <p:cNvPr id="28" name="Rounded Rectangle 21">
              <a:extLst>
                <a:ext uri="{FF2B5EF4-FFF2-40B4-BE49-F238E27FC236}">
                  <a16:creationId xmlns:a16="http://schemas.microsoft.com/office/drawing/2014/main" id="{ED469C8A-C224-EA11-7627-31419E254D27}"/>
                </a:ext>
              </a:extLst>
            </p:cNvPr>
            <p:cNvSpPr/>
            <p:nvPr/>
          </p:nvSpPr>
          <p:spPr>
            <a:xfrm>
              <a:off x="3092228"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A3C0104C-89E5-A9E9-23E2-6FC40F5B9937}"/>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0767311A-9CF6-D5C5-53F6-9BB15AF47222}"/>
                </a:ext>
              </a:extLst>
            </p:cNvPr>
            <p:cNvSpPr/>
            <p:nvPr/>
          </p:nvSpPr>
          <p:spPr>
            <a:xfrm>
              <a:off x="1465736"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301EBAF8-B116-483F-3C8C-7EC81D435CB9}"/>
                </a:ext>
              </a:extLst>
            </p:cNvPr>
            <p:cNvCxnSpPr>
              <a:cxnSpLocks/>
              <a:stCxn id="30" idx="2"/>
            </p:cNvCxnSpPr>
            <p:nvPr/>
          </p:nvCxnSpPr>
          <p:spPr>
            <a:xfrm flipH="1">
              <a:off x="1144859" y="1026459"/>
              <a:ext cx="32087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B4A1C2B7-5768-FC29-7591-59FB1F924627}"/>
                </a:ext>
              </a:extLst>
            </p:cNvPr>
            <p:cNvGrpSpPr/>
            <p:nvPr/>
          </p:nvGrpSpPr>
          <p:grpSpPr>
            <a:xfrm>
              <a:off x="2443007" y="888920"/>
              <a:ext cx="617971" cy="275078"/>
              <a:chOff x="2208005" y="888920"/>
              <a:chExt cx="617971" cy="275078"/>
            </a:xfrm>
          </p:grpSpPr>
          <p:sp>
            <p:nvSpPr>
              <p:cNvPr id="55" name="Oval 54">
                <a:extLst>
                  <a:ext uri="{FF2B5EF4-FFF2-40B4-BE49-F238E27FC236}">
                    <a16:creationId xmlns:a16="http://schemas.microsoft.com/office/drawing/2014/main" id="{DEB91F30-01C9-6836-E763-A3A655EF0090}"/>
                  </a:ext>
                </a:extLst>
              </p:cNvPr>
              <p:cNvSpPr/>
              <p:nvPr/>
            </p:nvSpPr>
            <p:spPr>
              <a:xfrm>
                <a:off x="255089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D9DF02C7-A7D9-CBE4-737E-9E5E82331FF8}"/>
                  </a:ext>
                </a:extLst>
              </p:cNvPr>
              <p:cNvCxnSpPr>
                <a:cxnSpLocks/>
                <a:stCxn id="55" idx="2"/>
              </p:cNvCxnSpPr>
              <p:nvPr/>
            </p:nvCxnSpPr>
            <p:spPr>
              <a:xfrm flipH="1">
                <a:off x="2208005"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4785D3C6-1D0A-9851-59C0-358FCB0436FB}"/>
                </a:ext>
              </a:extLst>
            </p:cNvPr>
            <p:cNvGrpSpPr/>
            <p:nvPr/>
          </p:nvGrpSpPr>
          <p:grpSpPr>
            <a:xfrm>
              <a:off x="7575617" y="888920"/>
              <a:ext cx="568441" cy="275078"/>
              <a:chOff x="3058394" y="888920"/>
              <a:chExt cx="568441" cy="275078"/>
            </a:xfrm>
          </p:grpSpPr>
          <p:sp>
            <p:nvSpPr>
              <p:cNvPr id="53" name="Oval 52">
                <a:extLst>
                  <a:ext uri="{FF2B5EF4-FFF2-40B4-BE49-F238E27FC236}">
                    <a16:creationId xmlns:a16="http://schemas.microsoft.com/office/drawing/2014/main" id="{BA07990D-BFD5-1EA3-2628-029D50B45084}"/>
                  </a:ext>
                </a:extLst>
              </p:cNvPr>
              <p:cNvSpPr/>
              <p:nvPr/>
            </p:nvSpPr>
            <p:spPr>
              <a:xfrm>
                <a:off x="3351757"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54" name="Straight Connector 53">
                <a:extLst>
                  <a:ext uri="{FF2B5EF4-FFF2-40B4-BE49-F238E27FC236}">
                    <a16:creationId xmlns:a16="http://schemas.microsoft.com/office/drawing/2014/main" id="{30A9898C-A0F0-F5CB-1BE3-FA17704735C4}"/>
                  </a:ext>
                </a:extLst>
              </p:cNvPr>
              <p:cNvCxnSpPr>
                <a:cxnSpLocks/>
                <a:stCxn id="53" idx="2"/>
              </p:cNvCxnSpPr>
              <p:nvPr/>
            </p:nvCxnSpPr>
            <p:spPr>
              <a:xfrm flipH="1">
                <a:off x="3058394" y="1026459"/>
                <a:ext cx="293363"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BA948080-EAD4-44CF-6ABE-FBFAE6060FC3}"/>
                </a:ext>
              </a:extLst>
            </p:cNvPr>
            <p:cNvGrpSpPr/>
            <p:nvPr/>
          </p:nvGrpSpPr>
          <p:grpSpPr>
            <a:xfrm>
              <a:off x="6604284" y="888920"/>
              <a:ext cx="611720" cy="275078"/>
              <a:chOff x="2925596" y="888920"/>
              <a:chExt cx="611720" cy="275078"/>
            </a:xfrm>
          </p:grpSpPr>
          <p:sp>
            <p:nvSpPr>
              <p:cNvPr id="51" name="Oval 50">
                <a:extLst>
                  <a:ext uri="{FF2B5EF4-FFF2-40B4-BE49-F238E27FC236}">
                    <a16:creationId xmlns:a16="http://schemas.microsoft.com/office/drawing/2014/main" id="{F971F583-E65A-574D-CBF9-0A564BA1144F}"/>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2" name="Straight Connector 51">
                <a:extLst>
                  <a:ext uri="{FF2B5EF4-FFF2-40B4-BE49-F238E27FC236}">
                    <a16:creationId xmlns:a16="http://schemas.microsoft.com/office/drawing/2014/main" id="{7EA114B2-A75E-7099-7E58-35556FA3749D}"/>
                  </a:ext>
                </a:extLst>
              </p:cNvPr>
              <p:cNvCxnSpPr>
                <a:cxnSpLocks/>
                <a:stCxn id="51"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E60B272D-67EB-5406-B2BE-455B6055BA3C}"/>
                </a:ext>
              </a:extLst>
            </p:cNvPr>
            <p:cNvGrpSpPr/>
            <p:nvPr/>
          </p:nvGrpSpPr>
          <p:grpSpPr>
            <a:xfrm>
              <a:off x="5191951" y="888920"/>
              <a:ext cx="558866" cy="275078"/>
              <a:chOff x="2789703" y="888920"/>
              <a:chExt cx="558866" cy="275078"/>
            </a:xfrm>
          </p:grpSpPr>
          <p:sp>
            <p:nvSpPr>
              <p:cNvPr id="49" name="Oval 48">
                <a:extLst>
                  <a:ext uri="{FF2B5EF4-FFF2-40B4-BE49-F238E27FC236}">
                    <a16:creationId xmlns:a16="http://schemas.microsoft.com/office/drawing/2014/main" id="{40532453-3E6A-E0E5-D82D-1A2E704DE851}"/>
                  </a:ext>
                </a:extLst>
              </p:cNvPr>
              <p:cNvSpPr/>
              <p:nvPr/>
            </p:nvSpPr>
            <p:spPr>
              <a:xfrm>
                <a:off x="307349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0" name="Straight Connector 49">
                <a:extLst>
                  <a:ext uri="{FF2B5EF4-FFF2-40B4-BE49-F238E27FC236}">
                    <a16:creationId xmlns:a16="http://schemas.microsoft.com/office/drawing/2014/main" id="{AE2C7E3A-E238-735E-B90C-4FFF4F99A7F6}"/>
                  </a:ext>
                </a:extLst>
              </p:cNvPr>
              <p:cNvCxnSpPr>
                <a:cxnSpLocks/>
                <a:stCxn id="49" idx="2"/>
              </p:cNvCxnSpPr>
              <p:nvPr/>
            </p:nvCxnSpPr>
            <p:spPr>
              <a:xfrm flipH="1">
                <a:off x="2789703"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BD7A196D-3D96-A63D-02B3-AFE5321D1516}"/>
                </a:ext>
              </a:extLst>
            </p:cNvPr>
            <p:cNvGrpSpPr/>
            <p:nvPr/>
          </p:nvGrpSpPr>
          <p:grpSpPr>
            <a:xfrm>
              <a:off x="3829873" y="888920"/>
              <a:ext cx="584019" cy="275078"/>
              <a:chOff x="2360901" y="888920"/>
              <a:chExt cx="584019" cy="275078"/>
            </a:xfrm>
          </p:grpSpPr>
          <p:sp>
            <p:nvSpPr>
              <p:cNvPr id="47" name="Oval 46">
                <a:extLst>
                  <a:ext uri="{FF2B5EF4-FFF2-40B4-BE49-F238E27FC236}">
                    <a16:creationId xmlns:a16="http://schemas.microsoft.com/office/drawing/2014/main" id="{E6B51070-47BC-9F9D-7D73-6AA7C2E99B54}"/>
                  </a:ext>
                </a:extLst>
              </p:cNvPr>
              <p:cNvSpPr/>
              <p:nvPr/>
            </p:nvSpPr>
            <p:spPr>
              <a:xfrm>
                <a:off x="266984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8" name="Straight Connector 47">
                <a:extLst>
                  <a:ext uri="{FF2B5EF4-FFF2-40B4-BE49-F238E27FC236}">
                    <a16:creationId xmlns:a16="http://schemas.microsoft.com/office/drawing/2014/main" id="{E93E21F6-0F4E-EA23-611B-0DB27F8D03B6}"/>
                  </a:ext>
                </a:extLst>
              </p:cNvPr>
              <p:cNvCxnSpPr>
                <a:cxnSpLocks/>
                <a:stCxn id="47" idx="2"/>
              </p:cNvCxnSpPr>
              <p:nvPr/>
            </p:nvCxnSpPr>
            <p:spPr>
              <a:xfrm flipH="1">
                <a:off x="2360901" y="1026459"/>
                <a:ext cx="308941"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44046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18CC637B-9FB3-FD4B-5F63-1444526F73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35959" y="2358223"/>
            <a:ext cx="399600" cy="399600"/>
          </a:xfrm>
          <a:prstGeom prst="rect">
            <a:avLst/>
          </a:prstGeom>
        </p:spPr>
      </p:pic>
      <p:grpSp>
        <p:nvGrpSpPr>
          <p:cNvPr id="57" name="Group 56">
            <a:extLst>
              <a:ext uri="{FF2B5EF4-FFF2-40B4-BE49-F238E27FC236}">
                <a16:creationId xmlns:a16="http://schemas.microsoft.com/office/drawing/2014/main" id="{9BAD2645-0D71-A759-0AA3-972F44502A08}"/>
              </a:ext>
            </a:extLst>
          </p:cNvPr>
          <p:cNvGrpSpPr/>
          <p:nvPr/>
        </p:nvGrpSpPr>
        <p:grpSpPr>
          <a:xfrm>
            <a:off x="451920" y="4019827"/>
            <a:ext cx="8235693" cy="498942"/>
            <a:chOff x="451920" y="3667722"/>
            <a:chExt cx="8235693" cy="498942"/>
          </a:xfrm>
        </p:grpSpPr>
        <p:sp>
          <p:nvSpPr>
            <p:cNvPr id="16" name="Rectangle 15">
              <a:hlinkClick r:id="rId5" action="ppaction://hlinksldjump"/>
              <a:extLst>
                <a:ext uri="{FF2B5EF4-FFF2-40B4-BE49-F238E27FC236}">
                  <a16:creationId xmlns:a16="http://schemas.microsoft.com/office/drawing/2014/main" id="{FA27A586-5158-75D1-FE12-1CEA16200AE7}"/>
                </a:ext>
              </a:extLst>
            </p:cNvPr>
            <p:cNvSpPr/>
            <p:nvPr/>
          </p:nvSpPr>
          <p:spPr>
            <a:xfrm>
              <a:off x="451920" y="3667722"/>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7">
              <a:extLst>
                <a:ext uri="{FF2B5EF4-FFF2-40B4-BE49-F238E27FC236}">
                  <a16:creationId xmlns:a16="http://schemas.microsoft.com/office/drawing/2014/main" id="{4A22C8C3-170A-7710-F2C5-17D7EEE5A735}"/>
                </a:ext>
              </a:extLst>
            </p:cNvPr>
            <p:cNvSpPr/>
            <p:nvPr/>
          </p:nvSpPr>
          <p:spPr>
            <a:xfrm>
              <a:off x="566995" y="3717254"/>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19" name="Group 18">
              <a:extLst>
                <a:ext uri="{FF2B5EF4-FFF2-40B4-BE49-F238E27FC236}">
                  <a16:creationId xmlns:a16="http://schemas.microsoft.com/office/drawing/2014/main" id="{1BAFCD7C-987C-E346-C686-82A8D34BCAEE}"/>
                </a:ext>
              </a:extLst>
            </p:cNvPr>
            <p:cNvGrpSpPr/>
            <p:nvPr/>
          </p:nvGrpSpPr>
          <p:grpSpPr>
            <a:xfrm rot="10800000">
              <a:off x="8086505" y="3740103"/>
              <a:ext cx="354183" cy="354183"/>
              <a:chOff x="9873352" y="6041644"/>
              <a:chExt cx="249100" cy="249100"/>
            </a:xfrm>
          </p:grpSpPr>
          <p:sp>
            <p:nvSpPr>
              <p:cNvPr id="20" name="Oval 19">
                <a:hlinkClick r:id="rId5" action="ppaction://hlinksldjump"/>
                <a:extLst>
                  <a:ext uri="{FF2B5EF4-FFF2-40B4-BE49-F238E27FC236}">
                    <a16:creationId xmlns:a16="http://schemas.microsoft.com/office/drawing/2014/main" id="{353A0DC5-E827-F037-BFEF-42814488AC0B}"/>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21" name="Group 20">
                <a:extLst>
                  <a:ext uri="{FF2B5EF4-FFF2-40B4-BE49-F238E27FC236}">
                    <a16:creationId xmlns:a16="http://schemas.microsoft.com/office/drawing/2014/main" id="{B9943D94-061B-BA3E-D3E3-5B74A4A0BE52}"/>
                  </a:ext>
                </a:extLst>
              </p:cNvPr>
              <p:cNvGrpSpPr/>
              <p:nvPr userDrawn="1"/>
            </p:nvGrpSpPr>
            <p:grpSpPr>
              <a:xfrm>
                <a:off x="9971776" y="6136088"/>
                <a:ext cx="41137" cy="66044"/>
                <a:chOff x="3345327" y="4804129"/>
                <a:chExt cx="74099" cy="118964"/>
              </a:xfrm>
            </p:grpSpPr>
            <p:cxnSp>
              <p:nvCxnSpPr>
                <p:cNvPr id="23" name="Straight Connector 22">
                  <a:hlinkClick r:id="rId5" action="ppaction://hlinksldjump"/>
                  <a:extLst>
                    <a:ext uri="{FF2B5EF4-FFF2-40B4-BE49-F238E27FC236}">
                      <a16:creationId xmlns:a16="http://schemas.microsoft.com/office/drawing/2014/main" id="{709B08BD-D897-17BC-9F20-9461F73FC2B7}"/>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hlinkClick r:id="rId5" action="ppaction://hlinksldjump"/>
                  <a:extLst>
                    <a:ext uri="{FF2B5EF4-FFF2-40B4-BE49-F238E27FC236}">
                      <a16:creationId xmlns:a16="http://schemas.microsoft.com/office/drawing/2014/main" id="{537180D9-5A3E-138D-FDAA-E22ED632B5F6}"/>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5" name="Text Placeholder 3">
              <a:extLst>
                <a:ext uri="{FF2B5EF4-FFF2-40B4-BE49-F238E27FC236}">
                  <a16:creationId xmlns:a16="http://schemas.microsoft.com/office/drawing/2014/main" id="{6A8C789E-2E6D-FCBD-AB24-6C9FCCB5C1FB}"/>
                </a:ext>
              </a:extLst>
            </p:cNvPr>
            <p:cNvSpPr txBox="1">
              <a:spLocks/>
            </p:cNvSpPr>
            <p:nvPr/>
          </p:nvSpPr>
          <p:spPr>
            <a:xfrm>
              <a:off x="566994" y="3736486"/>
              <a:ext cx="5582491"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a:solidFill>
                    <a:srgbClr val="002C6C"/>
                  </a:solidFill>
                  <a:latin typeface="Verdana Pro" panose="020B0704030504040204" pitchFamily="34" charset="0"/>
                </a:rPr>
                <a:t>I am a retailer looking </a:t>
              </a:r>
              <a:r>
                <a:rPr lang="en-US" sz="900">
                  <a:solidFill>
                    <a:srgbClr val="002C6C"/>
                  </a:solidFill>
                  <a:latin typeface="Verdana Pro" panose="020B0704030504040204" pitchFamily="34" charset="0"/>
                </a:rPr>
                <a:t>to </a:t>
              </a:r>
              <a:r>
                <a:rPr lang="en-US" sz="900" b="1">
                  <a:solidFill>
                    <a:srgbClr val="002C6C"/>
                  </a:solidFill>
                  <a:latin typeface="Verdana Pro" panose="020B0704030504040204" pitchFamily="34" charset="0"/>
                </a:rPr>
                <a:t>apply and encode a 2D barcode</a:t>
              </a:r>
              <a:r>
                <a:rPr lang="en-US" sz="900">
                  <a:solidFill>
                    <a:srgbClr val="002C6C"/>
                  </a:solidFill>
                  <a:latin typeface="Verdana Pro" panose="020B0704030504040204" pitchFamily="34" charset="0"/>
                </a:rPr>
                <a:t> </a:t>
              </a:r>
              <a:r>
                <a:rPr lang="en-US" sz="900" b="1">
                  <a:solidFill>
                    <a:srgbClr val="002C6C"/>
                  </a:solidFill>
                  <a:latin typeface="Verdana Pro" panose="020B0704030504040204" pitchFamily="34" charset="0"/>
                </a:rPr>
                <a:t>on</a:t>
              </a:r>
              <a:r>
                <a:rPr lang="en-US" sz="900">
                  <a:solidFill>
                    <a:srgbClr val="002C6C"/>
                  </a:solidFill>
                  <a:latin typeface="Verdana Pro" panose="020B0704030504040204" pitchFamily="34" charset="0"/>
                </a:rPr>
                <a:t> </a:t>
              </a:r>
              <a:r>
                <a:rPr lang="en-US" sz="900" b="1">
                  <a:solidFill>
                    <a:srgbClr val="002C6C"/>
                  </a:solidFill>
                  <a:latin typeface="Verdana Pro" panose="020B0704030504040204" pitchFamily="34" charset="0"/>
                </a:rPr>
                <a:t>white label/private label </a:t>
              </a:r>
              <a:r>
                <a:rPr lang="en-US" sz="900">
                  <a:solidFill>
                    <a:srgbClr val="002C6C"/>
                  </a:solidFill>
                  <a:latin typeface="Verdana Pro" panose="020B0704030504040204" pitchFamily="34" charset="0"/>
                </a:rPr>
                <a:t>products and scan these barcodes at POS</a:t>
              </a:r>
            </a:p>
          </p:txBody>
        </p:sp>
      </p:grpSp>
      <p:sp>
        <p:nvSpPr>
          <p:cNvPr id="41" name="TextBox 40">
            <a:extLst>
              <a:ext uri="{FF2B5EF4-FFF2-40B4-BE49-F238E27FC236}">
                <a16:creationId xmlns:a16="http://schemas.microsoft.com/office/drawing/2014/main" id="{C644CF2E-7BA4-B521-5462-88764CCE1C80}"/>
              </a:ext>
            </a:extLst>
          </p:cNvPr>
          <p:cNvSpPr txBox="1"/>
          <p:nvPr/>
        </p:nvSpPr>
        <p:spPr>
          <a:xfrm>
            <a:off x="444533" y="2403999"/>
            <a:ext cx="8249438" cy="549061"/>
          </a:xfrm>
          <a:prstGeom prst="rect">
            <a:avLst/>
          </a:prstGeom>
          <a:noFill/>
        </p:spPr>
        <p:txBody>
          <a:bodyPr wrap="square">
            <a:spAutoFit/>
          </a:bodyPr>
          <a:lstStyle/>
          <a:p>
            <a:pPr marL="465138" indent="-4651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Following other opportunities that 2D offers</a:t>
            </a:r>
            <a:br>
              <a:rPr lang="en-US" sz="900" b="1" dirty="0">
                <a:solidFill>
                  <a:srgbClr val="002C6C"/>
                </a:solidFill>
                <a:latin typeface="Verdana Pro" panose="020B0604030504040204" pitchFamily="34" charset="0"/>
                <a:cs typeface="Verdana Pro Semibold" panose="020F0502020204030204" pitchFamily="34" charset="0"/>
              </a:rPr>
            </a:b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Make a choice below or visit </a:t>
            </a:r>
            <a:r>
              <a:rPr lang="en-US" sz="900" dirty="0">
                <a:solidFill>
                  <a:srgbClr val="002C6C"/>
                </a:solidFill>
                <a:latin typeface="Verdana Pro" panose="020B0604030504040204" pitchFamily="34" charset="0"/>
                <a:cs typeface="Verdana Pro Semibold" panose="020F0502020204030204" pitchFamily="34" charset="0"/>
                <a:hlinkClick r:id="rId6"/>
              </a:rPr>
              <a:t>the 2D in Retail GS1 landing page </a:t>
            </a:r>
            <a:r>
              <a:rPr lang="en-US" sz="900" dirty="0">
                <a:solidFill>
                  <a:srgbClr val="002C6C"/>
                </a:solidFill>
                <a:latin typeface="Verdana Pro" panose="020B0604030504040204" pitchFamily="34" charset="0"/>
                <a:cs typeface="Verdana Pro Semibold" panose="020F0502020204030204" pitchFamily="34" charset="0"/>
              </a:rPr>
              <a:t>for all the necessary information.</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4755"/>
            <a:ext cx="9144000" cy="736261"/>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53</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7</a:t>
            </a:r>
            <a:r>
              <a:rPr lang="en-US" sz="1400" dirty="0">
                <a:solidFill>
                  <a:srgbClr val="002C6C"/>
                </a:solidFill>
                <a:latin typeface="Verdana Pro" panose="020B0704030504040204" pitchFamily="34" charset="0"/>
              </a:rPr>
              <a:t> – Unlock future potential</a:t>
            </a:r>
          </a:p>
          <a:p>
            <a:pPr marL="74248" indent="0">
              <a:buNone/>
            </a:pPr>
            <a:r>
              <a:rPr lang="en-US" sz="1400" b="1" dirty="0">
                <a:solidFill>
                  <a:srgbClr val="002C6C"/>
                </a:solidFill>
                <a:latin typeface="Verdana Pro" panose="020B0704030504040204" pitchFamily="34" charset="0"/>
              </a:rPr>
              <a:t>Sub step 7.3</a:t>
            </a:r>
            <a:r>
              <a:rPr lang="en-US" sz="1400" dirty="0">
                <a:solidFill>
                  <a:srgbClr val="002C6C"/>
                </a:solidFill>
                <a:latin typeface="Verdana Pro" panose="020B0704030504040204" pitchFamily="34" charset="0"/>
              </a:rPr>
              <a:t> – Determine additional value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8657"/>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rPr>
              <a:t>2D barcodes can enable many more use cases for the retailer, such as inventory management and dynamic price markdown, with high potential benefits. Begin exploring the different use cases and potential for your company.</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8657"/>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067095"/>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4052"/>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9546"/>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54" name="Group 53">
            <a:extLst>
              <a:ext uri="{FF2B5EF4-FFF2-40B4-BE49-F238E27FC236}">
                <a16:creationId xmlns:a16="http://schemas.microsoft.com/office/drawing/2014/main" id="{459547DF-52C5-C568-B636-B49E1C877E74}"/>
              </a:ext>
            </a:extLst>
          </p:cNvPr>
          <p:cNvGrpSpPr/>
          <p:nvPr/>
        </p:nvGrpSpPr>
        <p:grpSpPr>
          <a:xfrm>
            <a:off x="450028" y="2884502"/>
            <a:ext cx="8235693" cy="498942"/>
            <a:chOff x="450028" y="2579695"/>
            <a:chExt cx="8235693" cy="498942"/>
          </a:xfrm>
        </p:grpSpPr>
        <p:sp>
          <p:nvSpPr>
            <p:cNvPr id="7" name="Rectangle 6">
              <a:hlinkClick r:id="rId9" action="ppaction://hlinksldjump"/>
              <a:extLst>
                <a:ext uri="{FF2B5EF4-FFF2-40B4-BE49-F238E27FC236}">
                  <a16:creationId xmlns:a16="http://schemas.microsoft.com/office/drawing/2014/main" id="{F44D426C-1DE5-4141-DB9A-3C38D14AD337}"/>
                </a:ext>
              </a:extLst>
            </p:cNvPr>
            <p:cNvSpPr/>
            <p:nvPr/>
          </p:nvSpPr>
          <p:spPr>
            <a:xfrm>
              <a:off x="450028" y="2579695"/>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angle 33">
              <a:extLst>
                <a:ext uri="{FF2B5EF4-FFF2-40B4-BE49-F238E27FC236}">
                  <a16:creationId xmlns:a16="http://schemas.microsoft.com/office/drawing/2014/main" id="{35E49FD5-3B82-8635-BBCE-962D7780EAB1}"/>
                </a:ext>
              </a:extLst>
            </p:cNvPr>
            <p:cNvSpPr/>
            <p:nvPr/>
          </p:nvSpPr>
          <p:spPr>
            <a:xfrm>
              <a:off x="565103" y="2629227"/>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37" name="Group 36">
              <a:extLst>
                <a:ext uri="{FF2B5EF4-FFF2-40B4-BE49-F238E27FC236}">
                  <a16:creationId xmlns:a16="http://schemas.microsoft.com/office/drawing/2014/main" id="{53E96C37-7500-092B-E178-FFF0B09A505B}"/>
                </a:ext>
              </a:extLst>
            </p:cNvPr>
            <p:cNvGrpSpPr/>
            <p:nvPr/>
          </p:nvGrpSpPr>
          <p:grpSpPr>
            <a:xfrm rot="10800000">
              <a:off x="8084613" y="2652076"/>
              <a:ext cx="354183" cy="354183"/>
              <a:chOff x="9873352" y="6041644"/>
              <a:chExt cx="249100" cy="249100"/>
            </a:xfrm>
          </p:grpSpPr>
          <p:sp>
            <p:nvSpPr>
              <p:cNvPr id="38" name="Oval 37">
                <a:hlinkClick r:id="rId9" action="ppaction://hlinksldjump"/>
                <a:extLst>
                  <a:ext uri="{FF2B5EF4-FFF2-40B4-BE49-F238E27FC236}">
                    <a16:creationId xmlns:a16="http://schemas.microsoft.com/office/drawing/2014/main" id="{3A0AB1FF-C8AC-D591-4449-BD811D5DC725}"/>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39" name="Group 38">
                <a:extLst>
                  <a:ext uri="{FF2B5EF4-FFF2-40B4-BE49-F238E27FC236}">
                    <a16:creationId xmlns:a16="http://schemas.microsoft.com/office/drawing/2014/main" id="{66844794-D340-4DDF-F452-62350D34D994}"/>
                  </a:ext>
                </a:extLst>
              </p:cNvPr>
              <p:cNvGrpSpPr/>
              <p:nvPr userDrawn="1"/>
            </p:nvGrpSpPr>
            <p:grpSpPr>
              <a:xfrm>
                <a:off x="9971776" y="6136088"/>
                <a:ext cx="41137" cy="66044"/>
                <a:chOff x="3345327" y="4804129"/>
                <a:chExt cx="74099" cy="118964"/>
              </a:xfrm>
            </p:grpSpPr>
            <p:cxnSp>
              <p:nvCxnSpPr>
                <p:cNvPr id="42" name="Straight Connector 41">
                  <a:hlinkClick r:id="rId9" action="ppaction://hlinksldjump"/>
                  <a:extLst>
                    <a:ext uri="{FF2B5EF4-FFF2-40B4-BE49-F238E27FC236}">
                      <a16:creationId xmlns:a16="http://schemas.microsoft.com/office/drawing/2014/main" id="{3C87FD11-BECF-2B1A-1AC6-182404550A7B}"/>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hlinkClick r:id="rId9" action="ppaction://hlinksldjump"/>
                  <a:extLst>
                    <a:ext uri="{FF2B5EF4-FFF2-40B4-BE49-F238E27FC236}">
                      <a16:creationId xmlns:a16="http://schemas.microsoft.com/office/drawing/2014/main" id="{97C54AAB-484B-FBBE-2F77-524B50B41753}"/>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1" name="Text Placeholder 3">
              <a:extLst>
                <a:ext uri="{FF2B5EF4-FFF2-40B4-BE49-F238E27FC236}">
                  <a16:creationId xmlns:a16="http://schemas.microsoft.com/office/drawing/2014/main" id="{C264BCCF-AD4E-9B93-D24E-16228A094F2F}"/>
                </a:ext>
              </a:extLst>
            </p:cNvPr>
            <p:cNvSpPr txBox="1">
              <a:spLocks/>
            </p:cNvSpPr>
            <p:nvPr/>
          </p:nvSpPr>
          <p:spPr>
            <a:xfrm>
              <a:off x="565102" y="2648459"/>
              <a:ext cx="5582491"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a:t>
              </a:r>
              <a:r>
                <a:rPr lang="en-US" sz="900" dirty="0">
                  <a:solidFill>
                    <a:srgbClr val="002C6C"/>
                  </a:solidFill>
                  <a:latin typeface="Verdana Pro" panose="020B0704030504040204" pitchFamily="34" charset="0"/>
                </a:rPr>
                <a:t>looking to </a:t>
              </a:r>
              <a:r>
                <a:rPr lang="en-US" sz="900" b="1" dirty="0">
                  <a:solidFill>
                    <a:srgbClr val="002C6C"/>
                  </a:solidFill>
                  <a:latin typeface="Verdana Pro" panose="020B0704030504040204" pitchFamily="34" charset="0"/>
                </a:rPr>
                <a:t>make</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my</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POS-ecosystem ready to scan </a:t>
              </a:r>
              <a:r>
                <a:rPr lang="en-US" sz="900" dirty="0">
                  <a:solidFill>
                    <a:srgbClr val="002C6C"/>
                  </a:solidFill>
                  <a:latin typeface="Verdana Pro" panose="020B0704030504040204" pitchFamily="34" charset="0"/>
                </a:rPr>
                <a:t>and </a:t>
              </a:r>
              <a:br>
                <a:rPr lang="en-US" sz="900" dirty="0">
                  <a:solidFill>
                    <a:srgbClr val="002C6C"/>
                  </a:solidFill>
                  <a:latin typeface="Verdana Pro" panose="020B0704030504040204" pitchFamily="34" charset="0"/>
                </a:rPr>
              </a:br>
              <a:r>
                <a:rPr lang="en-US" sz="900" b="1" dirty="0">
                  <a:solidFill>
                    <a:srgbClr val="002C6C"/>
                  </a:solidFill>
                  <a:latin typeface="Verdana Pro" panose="020B0704030504040204" pitchFamily="34" charset="0"/>
                </a:rPr>
                <a:t>read </a:t>
              </a:r>
              <a:r>
                <a:rPr lang="en-US" sz="900" dirty="0">
                  <a:solidFill>
                    <a:srgbClr val="002C6C"/>
                  </a:solidFill>
                  <a:latin typeface="Verdana Pro" panose="020B0704030504040204" pitchFamily="34" charset="0"/>
                </a:rPr>
                <a:t>2D barcodes</a:t>
              </a:r>
            </a:p>
          </p:txBody>
        </p:sp>
      </p:grpSp>
      <p:grpSp>
        <p:nvGrpSpPr>
          <p:cNvPr id="55" name="Group 54">
            <a:extLst>
              <a:ext uri="{FF2B5EF4-FFF2-40B4-BE49-F238E27FC236}">
                <a16:creationId xmlns:a16="http://schemas.microsoft.com/office/drawing/2014/main" id="{1242BC33-177F-0410-B019-FF067187CDCD}"/>
              </a:ext>
            </a:extLst>
          </p:cNvPr>
          <p:cNvGrpSpPr/>
          <p:nvPr/>
        </p:nvGrpSpPr>
        <p:grpSpPr>
          <a:xfrm>
            <a:off x="451994" y="3452165"/>
            <a:ext cx="8235693" cy="498942"/>
            <a:chOff x="451994" y="3211241"/>
            <a:chExt cx="8235693" cy="498942"/>
          </a:xfrm>
        </p:grpSpPr>
        <p:sp>
          <p:nvSpPr>
            <p:cNvPr id="33" name="Rectangle 32">
              <a:hlinkClick r:id="rId10" action="ppaction://hlinksldjump"/>
              <a:extLst>
                <a:ext uri="{FF2B5EF4-FFF2-40B4-BE49-F238E27FC236}">
                  <a16:creationId xmlns:a16="http://schemas.microsoft.com/office/drawing/2014/main" id="{AD04C6C3-0E3F-073C-7E36-3EBD57D9A7FD}"/>
                </a:ext>
              </a:extLst>
            </p:cNvPr>
            <p:cNvSpPr/>
            <p:nvPr/>
          </p:nvSpPr>
          <p:spPr>
            <a:xfrm>
              <a:off x="451994" y="3211241"/>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ectangle 35">
              <a:extLst>
                <a:ext uri="{FF2B5EF4-FFF2-40B4-BE49-F238E27FC236}">
                  <a16:creationId xmlns:a16="http://schemas.microsoft.com/office/drawing/2014/main" id="{38591E5E-4C99-776B-7F6C-7265874F92E4}"/>
                </a:ext>
              </a:extLst>
            </p:cNvPr>
            <p:cNvSpPr/>
            <p:nvPr/>
          </p:nvSpPr>
          <p:spPr>
            <a:xfrm>
              <a:off x="565103" y="3260773"/>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45" name="Group 44">
              <a:extLst>
                <a:ext uri="{FF2B5EF4-FFF2-40B4-BE49-F238E27FC236}">
                  <a16:creationId xmlns:a16="http://schemas.microsoft.com/office/drawing/2014/main" id="{131AC77A-12E3-A58D-1636-FC0E5AE7E3EC}"/>
                </a:ext>
              </a:extLst>
            </p:cNvPr>
            <p:cNvGrpSpPr/>
            <p:nvPr/>
          </p:nvGrpSpPr>
          <p:grpSpPr>
            <a:xfrm rot="10800000">
              <a:off x="8100594" y="3283622"/>
              <a:ext cx="354183" cy="354183"/>
              <a:chOff x="9873352" y="6041644"/>
              <a:chExt cx="249100" cy="249100"/>
            </a:xfrm>
          </p:grpSpPr>
          <p:sp>
            <p:nvSpPr>
              <p:cNvPr id="46" name="Oval 45">
                <a:hlinkClick r:id="rId10" action="ppaction://hlinksldjump"/>
                <a:extLst>
                  <a:ext uri="{FF2B5EF4-FFF2-40B4-BE49-F238E27FC236}">
                    <a16:creationId xmlns:a16="http://schemas.microsoft.com/office/drawing/2014/main" id="{28B4DC50-2D74-27F5-AA96-808D27DB476D}"/>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47" name="Group 46">
                <a:extLst>
                  <a:ext uri="{FF2B5EF4-FFF2-40B4-BE49-F238E27FC236}">
                    <a16:creationId xmlns:a16="http://schemas.microsoft.com/office/drawing/2014/main" id="{C294394D-1602-B65C-DD38-10BB3F69852C}"/>
                  </a:ext>
                </a:extLst>
              </p:cNvPr>
              <p:cNvGrpSpPr/>
              <p:nvPr userDrawn="1"/>
            </p:nvGrpSpPr>
            <p:grpSpPr>
              <a:xfrm>
                <a:off x="9971776" y="6136088"/>
                <a:ext cx="41137" cy="66044"/>
                <a:chOff x="3345327" y="4804129"/>
                <a:chExt cx="74099" cy="118964"/>
              </a:xfrm>
            </p:grpSpPr>
            <p:cxnSp>
              <p:nvCxnSpPr>
                <p:cNvPr id="48" name="Straight Connector 47">
                  <a:hlinkClick r:id="rId10" action="ppaction://hlinksldjump"/>
                  <a:extLst>
                    <a:ext uri="{FF2B5EF4-FFF2-40B4-BE49-F238E27FC236}">
                      <a16:creationId xmlns:a16="http://schemas.microsoft.com/office/drawing/2014/main" id="{680D5BE3-FAEB-9BF6-C706-155298401411}"/>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hlinkClick r:id="rId10" action="ppaction://hlinksldjump"/>
                  <a:extLst>
                    <a:ext uri="{FF2B5EF4-FFF2-40B4-BE49-F238E27FC236}">
                      <a16:creationId xmlns:a16="http://schemas.microsoft.com/office/drawing/2014/main" id="{A01E2B18-AF5A-2E11-38D4-BC51009BEA97}"/>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2" name="Text Placeholder 3">
              <a:extLst>
                <a:ext uri="{FF2B5EF4-FFF2-40B4-BE49-F238E27FC236}">
                  <a16:creationId xmlns:a16="http://schemas.microsoft.com/office/drawing/2014/main" id="{00D235EC-0C1B-F64D-1D1D-FE7ECBB66557}"/>
                </a:ext>
              </a:extLst>
            </p:cNvPr>
            <p:cNvSpPr txBox="1">
              <a:spLocks/>
            </p:cNvSpPr>
            <p:nvPr/>
          </p:nvSpPr>
          <p:spPr>
            <a:xfrm>
              <a:off x="565102" y="3280006"/>
              <a:ext cx="6218652"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looking </a:t>
              </a:r>
              <a:r>
                <a:rPr lang="en-US" sz="900" dirty="0">
                  <a:solidFill>
                    <a:srgbClr val="002C6C"/>
                  </a:solidFill>
                  <a:latin typeface="Verdana Pro" panose="020B0704030504040204" pitchFamily="34" charset="0"/>
                </a:rPr>
                <a:t>to </a:t>
              </a:r>
              <a:r>
                <a:rPr lang="en-US" sz="900" b="1" dirty="0">
                  <a:solidFill>
                    <a:srgbClr val="002C6C"/>
                  </a:solidFill>
                  <a:latin typeface="Verdana Pro" panose="020B0704030504040204" pitchFamily="34" charset="0"/>
                </a:rPr>
                <a:t>apply and encode a 2D barcode on</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in-store labelling </a:t>
              </a:r>
              <a:r>
                <a:rPr lang="en-US" sz="900" dirty="0">
                  <a:solidFill>
                    <a:srgbClr val="002C6C"/>
                  </a:solidFill>
                  <a:latin typeface="Verdana Pro" panose="020B0704030504040204" pitchFamily="34" charset="0"/>
                </a:rPr>
                <a:t>products and scan these barcodes at POS</a:t>
              </a:r>
            </a:p>
          </p:txBody>
        </p:sp>
      </p:grpSp>
      <p:pic>
        <p:nvPicPr>
          <p:cNvPr id="12" name="Picture 8">
            <a:hlinkClick r:id="" action="ppaction://hlinkshowjump?jump=nextslide"/>
            <a:extLst>
              <a:ext uri="{FF2B5EF4-FFF2-40B4-BE49-F238E27FC236}">
                <a16:creationId xmlns:a16="http://schemas.microsoft.com/office/drawing/2014/main" id="{9160FA5F-BD2D-0C67-0EA0-45A0B65011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46FFEF7C-99E9-B9D5-CBC9-6D75178CE0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rot="10800000" flipH="1">
            <a:off x="7992616" y="236054"/>
            <a:ext cx="375396" cy="375396"/>
          </a:xfrm>
          <a:prstGeom prst="rect">
            <a:avLst/>
          </a:prstGeom>
          <a:noFill/>
          <a:ln>
            <a:noFill/>
          </a:ln>
        </p:spPr>
      </p:pic>
      <p:pic>
        <p:nvPicPr>
          <p:cNvPr id="14" name="Graphic 13">
            <a:hlinkClick r:id="rId9" action="ppaction://hlinksldjump"/>
            <a:extLst>
              <a:ext uri="{FF2B5EF4-FFF2-40B4-BE49-F238E27FC236}">
                <a16:creationId xmlns:a16="http://schemas.microsoft.com/office/drawing/2014/main" id="{A62FF23F-22C1-EE3A-6576-3F080B6AEF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496037" y="237051"/>
            <a:ext cx="374400" cy="374400"/>
          </a:xfrm>
          <a:prstGeom prst="rect">
            <a:avLst/>
          </a:prstGeom>
        </p:spPr>
      </p:pic>
      <p:pic>
        <p:nvPicPr>
          <p:cNvPr id="61" name="Graphic 60">
            <a:hlinkClick r:id="rId15" action="ppaction://hlinksldjump"/>
            <a:extLst>
              <a:ext uri="{FF2B5EF4-FFF2-40B4-BE49-F238E27FC236}">
                <a16:creationId xmlns:a16="http://schemas.microsoft.com/office/drawing/2014/main" id="{6EBC5338-FE93-5A5B-CA5B-A680525F73F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9458" y="236474"/>
            <a:ext cx="374400" cy="374400"/>
          </a:xfrm>
          <a:prstGeom prst="rect">
            <a:avLst/>
          </a:prstGeom>
        </p:spPr>
      </p:pic>
      <p:grpSp>
        <p:nvGrpSpPr>
          <p:cNvPr id="91" name="Group 90">
            <a:extLst>
              <a:ext uri="{FF2B5EF4-FFF2-40B4-BE49-F238E27FC236}">
                <a16:creationId xmlns:a16="http://schemas.microsoft.com/office/drawing/2014/main" id="{97F7B509-6115-00D4-0452-3E089EB72A3F}"/>
              </a:ext>
            </a:extLst>
          </p:cNvPr>
          <p:cNvGrpSpPr/>
          <p:nvPr/>
        </p:nvGrpSpPr>
        <p:grpSpPr>
          <a:xfrm>
            <a:off x="-1" y="819151"/>
            <a:ext cx="9144000" cy="414970"/>
            <a:chOff x="-1" y="819151"/>
            <a:chExt cx="9144000" cy="414970"/>
          </a:xfrm>
        </p:grpSpPr>
        <p:grpSp>
          <p:nvGrpSpPr>
            <p:cNvPr id="27" name="Group 26">
              <a:extLst>
                <a:ext uri="{FF2B5EF4-FFF2-40B4-BE49-F238E27FC236}">
                  <a16:creationId xmlns:a16="http://schemas.microsoft.com/office/drawing/2014/main" id="{0899A859-6B90-D57A-EACC-D05863FA265E}"/>
                </a:ext>
              </a:extLst>
            </p:cNvPr>
            <p:cNvGrpSpPr/>
            <p:nvPr/>
          </p:nvGrpSpPr>
          <p:grpSpPr>
            <a:xfrm>
              <a:off x="-1" y="819151"/>
              <a:ext cx="9144000" cy="414970"/>
              <a:chOff x="-1" y="819151"/>
              <a:chExt cx="9144000" cy="414970"/>
            </a:xfrm>
          </p:grpSpPr>
          <p:sp>
            <p:nvSpPr>
              <p:cNvPr id="28" name="Rectangle 27">
                <a:extLst>
                  <a:ext uri="{FF2B5EF4-FFF2-40B4-BE49-F238E27FC236}">
                    <a16:creationId xmlns:a16="http://schemas.microsoft.com/office/drawing/2014/main" id="{7D45D5D7-EEA2-359C-2BFB-5177BE45820C}"/>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Rounded Rectangle 28">
                <a:extLst>
                  <a:ext uri="{FF2B5EF4-FFF2-40B4-BE49-F238E27FC236}">
                    <a16:creationId xmlns:a16="http://schemas.microsoft.com/office/drawing/2014/main" id="{455C0F5A-987B-AB17-A690-E883ACE25C0A}"/>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0" name="Rounded Rectangle 29">
                <a:extLst>
                  <a:ext uri="{FF2B5EF4-FFF2-40B4-BE49-F238E27FC236}">
                    <a16:creationId xmlns:a16="http://schemas.microsoft.com/office/drawing/2014/main" id="{F20A0BAB-9BAF-9E82-4D94-F6EC9CE69374}"/>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1" name="Rounded Rectangle 30">
                <a:extLst>
                  <a:ext uri="{FF2B5EF4-FFF2-40B4-BE49-F238E27FC236}">
                    <a16:creationId xmlns:a16="http://schemas.microsoft.com/office/drawing/2014/main" id="{1EF9D078-0F6F-1EB1-745E-9D9EC3CFD0CE}"/>
                  </a:ext>
                </a:extLst>
              </p:cNvPr>
              <p:cNvSpPr/>
              <p:nvPr/>
            </p:nvSpPr>
            <p:spPr>
              <a:xfrm>
                <a:off x="4282805" y="876294"/>
                <a:ext cx="1078712"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Determine</a:t>
                </a:r>
                <a:r>
                  <a:rPr lang="nl-NL" sz="600" dirty="0">
                    <a:solidFill>
                      <a:schemeClr val="bg1"/>
                    </a:solidFill>
                  </a:rPr>
                  <a:t> budget &amp; </a:t>
                </a:r>
                <a:r>
                  <a:rPr lang="nl-NL" sz="600" dirty="0" err="1">
                    <a:solidFill>
                      <a:schemeClr val="bg1"/>
                    </a:solidFill>
                  </a:rPr>
                  <a:t>finalise</a:t>
                </a:r>
                <a:r>
                  <a:rPr lang="nl-NL" sz="600" dirty="0">
                    <a:solidFill>
                      <a:schemeClr val="bg1"/>
                    </a:solidFill>
                  </a:rPr>
                  <a:t> project plan</a:t>
                </a:r>
              </a:p>
            </p:txBody>
          </p:sp>
          <p:sp>
            <p:nvSpPr>
              <p:cNvPr id="32" name="Rounded Rectangle 31">
                <a:extLst>
                  <a:ext uri="{FF2B5EF4-FFF2-40B4-BE49-F238E27FC236}">
                    <a16:creationId xmlns:a16="http://schemas.microsoft.com/office/drawing/2014/main" id="{B7A44603-1927-2B30-C18B-416D398728FE}"/>
                  </a:ext>
                </a:extLst>
              </p:cNvPr>
              <p:cNvSpPr/>
              <p:nvPr/>
            </p:nvSpPr>
            <p:spPr>
              <a:xfrm>
                <a:off x="5853011" y="876294"/>
                <a:ext cx="77024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Upgrade &amp; test POS ecosystem</a:t>
                </a:r>
              </a:p>
            </p:txBody>
          </p:sp>
          <p:sp>
            <p:nvSpPr>
              <p:cNvPr id="43" name="Rounded Rectangle 42">
                <a:extLst>
                  <a:ext uri="{FF2B5EF4-FFF2-40B4-BE49-F238E27FC236}">
                    <a16:creationId xmlns:a16="http://schemas.microsoft.com/office/drawing/2014/main" id="{ECECF06E-AA9E-19F6-C5A0-C017C9B3D5D2}"/>
                  </a:ext>
                </a:extLst>
              </p:cNvPr>
              <p:cNvSpPr/>
              <p:nvPr/>
            </p:nvSpPr>
            <p:spPr>
              <a:xfrm>
                <a:off x="725208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Train</a:t>
                </a:r>
                <a:endParaRPr lang="nl-NL" sz="600" dirty="0">
                  <a:solidFill>
                    <a:schemeClr val="bg1"/>
                  </a:solidFill>
                </a:endParaRPr>
              </a:p>
            </p:txBody>
          </p:sp>
          <p:sp>
            <p:nvSpPr>
              <p:cNvPr id="66" name="Rounded Rectangle 21">
                <a:extLst>
                  <a:ext uri="{FF2B5EF4-FFF2-40B4-BE49-F238E27FC236}">
                    <a16:creationId xmlns:a16="http://schemas.microsoft.com/office/drawing/2014/main" id="{19374957-47EC-0B04-95C9-6F2AAA323F26}"/>
                  </a:ext>
                </a:extLst>
              </p:cNvPr>
              <p:cNvSpPr/>
              <p:nvPr/>
            </p:nvSpPr>
            <p:spPr>
              <a:xfrm>
                <a:off x="3025322"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70" name="Oval 69">
                <a:extLst>
                  <a:ext uri="{FF2B5EF4-FFF2-40B4-BE49-F238E27FC236}">
                    <a16:creationId xmlns:a16="http://schemas.microsoft.com/office/drawing/2014/main" id="{64855F26-CFCB-F884-CAE8-B632963F7969}"/>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71" name="Oval 70">
                <a:extLst>
                  <a:ext uri="{FF2B5EF4-FFF2-40B4-BE49-F238E27FC236}">
                    <a16:creationId xmlns:a16="http://schemas.microsoft.com/office/drawing/2014/main" id="{82F36D8C-A469-74ED-2025-CD0555268E19}"/>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73" name="Straight Connector 72">
                <a:extLst>
                  <a:ext uri="{FF2B5EF4-FFF2-40B4-BE49-F238E27FC236}">
                    <a16:creationId xmlns:a16="http://schemas.microsoft.com/office/drawing/2014/main" id="{18939232-EC7A-992A-F579-A23B6551147D}"/>
                  </a:ext>
                </a:extLst>
              </p:cNvPr>
              <p:cNvCxnSpPr>
                <a:cxnSpLocks/>
                <a:stCxn id="71" idx="2"/>
              </p:cNvCxnSpPr>
              <p:nvPr/>
            </p:nvCxnSpPr>
            <p:spPr>
              <a:xfrm flipH="1">
                <a:off x="1135626" y="1026459"/>
                <a:ext cx="263204"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428C16DC-8AD4-234C-CB4A-FB9DD1292002}"/>
                  </a:ext>
                </a:extLst>
              </p:cNvPr>
              <p:cNvGrpSpPr/>
              <p:nvPr/>
            </p:nvGrpSpPr>
            <p:grpSpPr>
              <a:xfrm>
                <a:off x="2376101" y="888920"/>
                <a:ext cx="617971" cy="275078"/>
                <a:chOff x="2141099" y="888920"/>
                <a:chExt cx="617971" cy="275078"/>
              </a:xfrm>
            </p:grpSpPr>
            <p:sp>
              <p:nvSpPr>
                <p:cNvPr id="87" name="Oval 86">
                  <a:extLst>
                    <a:ext uri="{FF2B5EF4-FFF2-40B4-BE49-F238E27FC236}">
                      <a16:creationId xmlns:a16="http://schemas.microsoft.com/office/drawing/2014/main" id="{30F6A9CD-0168-AD59-5771-1BD8312D4D3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88" name="Straight Connector 87">
                  <a:extLst>
                    <a:ext uri="{FF2B5EF4-FFF2-40B4-BE49-F238E27FC236}">
                      <a16:creationId xmlns:a16="http://schemas.microsoft.com/office/drawing/2014/main" id="{BDF17473-C5AA-0002-1700-DAC7E5761A5A}"/>
                    </a:ext>
                  </a:extLst>
                </p:cNvPr>
                <p:cNvCxnSpPr>
                  <a:cxnSpLocks/>
                  <a:stCxn id="87" idx="2"/>
                </p:cNvCxnSpPr>
                <p:nvPr/>
              </p:nvCxnSpPr>
              <p:spPr>
                <a:xfrm flipH="1">
                  <a:off x="2141099" y="1026459"/>
                  <a:ext cx="34289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4637275B-5025-5B9C-094F-850568FED93A}"/>
                  </a:ext>
                </a:extLst>
              </p:cNvPr>
              <p:cNvGrpSpPr/>
              <p:nvPr/>
            </p:nvGrpSpPr>
            <p:grpSpPr>
              <a:xfrm>
                <a:off x="6604284" y="888920"/>
                <a:ext cx="611720" cy="275078"/>
                <a:chOff x="2925596" y="888920"/>
                <a:chExt cx="611720" cy="275078"/>
              </a:xfrm>
            </p:grpSpPr>
            <p:sp>
              <p:nvSpPr>
                <p:cNvPr id="83" name="Oval 82">
                  <a:extLst>
                    <a:ext uri="{FF2B5EF4-FFF2-40B4-BE49-F238E27FC236}">
                      <a16:creationId xmlns:a16="http://schemas.microsoft.com/office/drawing/2014/main" id="{A2A47F82-5BBD-02B1-C72E-BE6AD516BF09}"/>
                    </a:ext>
                  </a:extLst>
                </p:cNvPr>
                <p:cNvSpPr/>
                <p:nvPr/>
              </p:nvSpPr>
              <p:spPr>
                <a:xfrm>
                  <a:off x="3262238"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84" name="Straight Connector 83">
                  <a:extLst>
                    <a:ext uri="{FF2B5EF4-FFF2-40B4-BE49-F238E27FC236}">
                      <a16:creationId xmlns:a16="http://schemas.microsoft.com/office/drawing/2014/main" id="{36CD5B24-F027-B2BF-559D-5C19FE4C3451}"/>
                    </a:ext>
                  </a:extLst>
                </p:cNvPr>
                <p:cNvCxnSpPr>
                  <a:cxnSpLocks/>
                  <a:stCxn id="83" idx="2"/>
                </p:cNvCxnSpPr>
                <p:nvPr/>
              </p:nvCxnSpPr>
              <p:spPr>
                <a:xfrm flipH="1">
                  <a:off x="2925596" y="1026459"/>
                  <a:ext cx="33664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42D961E0-E9BE-B477-87D7-718F749947EE}"/>
                  </a:ext>
                </a:extLst>
              </p:cNvPr>
              <p:cNvGrpSpPr/>
              <p:nvPr/>
            </p:nvGrpSpPr>
            <p:grpSpPr>
              <a:xfrm>
                <a:off x="5251423" y="888920"/>
                <a:ext cx="558866" cy="275078"/>
                <a:chOff x="2849175" y="888920"/>
                <a:chExt cx="558866" cy="275078"/>
              </a:xfrm>
            </p:grpSpPr>
            <p:sp>
              <p:nvSpPr>
                <p:cNvPr id="81" name="Oval 80">
                  <a:extLst>
                    <a:ext uri="{FF2B5EF4-FFF2-40B4-BE49-F238E27FC236}">
                      <a16:creationId xmlns:a16="http://schemas.microsoft.com/office/drawing/2014/main" id="{3F8060FD-A729-DDBE-B9E2-E0684DA6EB65}"/>
                    </a:ext>
                  </a:extLst>
                </p:cNvPr>
                <p:cNvSpPr/>
                <p:nvPr/>
              </p:nvSpPr>
              <p:spPr>
                <a:xfrm>
                  <a:off x="3132963"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82" name="Straight Connector 81">
                  <a:extLst>
                    <a:ext uri="{FF2B5EF4-FFF2-40B4-BE49-F238E27FC236}">
                      <a16:creationId xmlns:a16="http://schemas.microsoft.com/office/drawing/2014/main" id="{740EB0EA-6B32-87D6-EFA5-14F35C65F719}"/>
                    </a:ext>
                  </a:extLst>
                </p:cNvPr>
                <p:cNvCxnSpPr>
                  <a:cxnSpLocks/>
                  <a:stCxn id="81" idx="2"/>
                </p:cNvCxnSpPr>
                <p:nvPr/>
              </p:nvCxnSpPr>
              <p:spPr>
                <a:xfrm flipH="1">
                  <a:off x="2849175" y="1026459"/>
                  <a:ext cx="283788"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a:extLst>
                  <a:ext uri="{FF2B5EF4-FFF2-40B4-BE49-F238E27FC236}">
                    <a16:creationId xmlns:a16="http://schemas.microsoft.com/office/drawing/2014/main" id="{A5A1E54D-2D81-9820-471C-86FB9D4BB958}"/>
                  </a:ext>
                </a:extLst>
              </p:cNvPr>
              <p:cNvGrpSpPr/>
              <p:nvPr/>
            </p:nvGrpSpPr>
            <p:grpSpPr>
              <a:xfrm>
                <a:off x="3672348" y="888920"/>
                <a:ext cx="555694" cy="275078"/>
                <a:chOff x="2203376" y="888920"/>
                <a:chExt cx="555694" cy="275078"/>
              </a:xfrm>
            </p:grpSpPr>
            <p:sp>
              <p:nvSpPr>
                <p:cNvPr id="79" name="Oval 78">
                  <a:extLst>
                    <a:ext uri="{FF2B5EF4-FFF2-40B4-BE49-F238E27FC236}">
                      <a16:creationId xmlns:a16="http://schemas.microsoft.com/office/drawing/2014/main" id="{C2451C40-5F79-943E-48B6-5F71605D4FE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80" name="Straight Connector 79">
                  <a:extLst>
                    <a:ext uri="{FF2B5EF4-FFF2-40B4-BE49-F238E27FC236}">
                      <a16:creationId xmlns:a16="http://schemas.microsoft.com/office/drawing/2014/main" id="{F6B7C75C-605A-ADCA-218F-22960C053528}"/>
                    </a:ext>
                  </a:extLst>
                </p:cNvPr>
                <p:cNvCxnSpPr>
                  <a:cxnSpLocks/>
                  <a:stCxn id="79" idx="2"/>
                </p:cNvCxnSpPr>
                <p:nvPr/>
              </p:nvCxnSpPr>
              <p:spPr>
                <a:xfrm flipH="1">
                  <a:off x="2203376" y="1026459"/>
                  <a:ext cx="28061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62" name="Rounded Rectangle 26">
              <a:extLst>
                <a:ext uri="{FF2B5EF4-FFF2-40B4-BE49-F238E27FC236}">
                  <a16:creationId xmlns:a16="http://schemas.microsoft.com/office/drawing/2014/main" id="{D3D84481-CF05-1D34-A9D3-0CEEDC6A9C27}"/>
                </a:ext>
              </a:extLst>
            </p:cNvPr>
            <p:cNvSpPr/>
            <p:nvPr/>
          </p:nvSpPr>
          <p:spPr>
            <a:xfrm>
              <a:off x="8183924"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err="1">
                  <a:solidFill>
                    <a:srgbClr val="7AC143"/>
                  </a:solidFill>
                </a:rPr>
                <a:t>Unlock</a:t>
              </a:r>
              <a:r>
                <a:rPr lang="nl-NL" sz="600" b="1" dirty="0">
                  <a:solidFill>
                    <a:srgbClr val="7AC143"/>
                  </a:solidFill>
                </a:rPr>
                <a:t> </a:t>
              </a:r>
              <a:r>
                <a:rPr lang="nl-NL" sz="600" b="1" dirty="0" err="1">
                  <a:solidFill>
                    <a:srgbClr val="7AC143"/>
                  </a:solidFill>
                </a:rPr>
                <a:t>future</a:t>
              </a:r>
              <a:r>
                <a:rPr lang="nl-NL" sz="600" b="1" dirty="0">
                  <a:solidFill>
                    <a:srgbClr val="7AC143"/>
                  </a:solidFill>
                </a:rPr>
                <a:t> </a:t>
              </a:r>
              <a:r>
                <a:rPr lang="nl-NL" sz="600" b="1" dirty="0" err="1">
                  <a:solidFill>
                    <a:srgbClr val="7AC143"/>
                  </a:solidFill>
                </a:rPr>
                <a:t>potential</a:t>
              </a:r>
              <a:endParaRPr lang="nl-NL" sz="600" b="1" dirty="0">
                <a:solidFill>
                  <a:srgbClr val="7AC143"/>
                </a:solidFill>
              </a:endParaRPr>
            </a:p>
          </p:txBody>
        </p:sp>
        <p:sp>
          <p:nvSpPr>
            <p:cNvPr id="89" name="Oval 88">
              <a:extLst>
                <a:ext uri="{FF2B5EF4-FFF2-40B4-BE49-F238E27FC236}">
                  <a16:creationId xmlns:a16="http://schemas.microsoft.com/office/drawing/2014/main" id="{2A089DC8-24BE-C350-B1CA-20B13F28D9A0}"/>
                </a:ext>
              </a:extLst>
            </p:cNvPr>
            <p:cNvSpPr/>
            <p:nvPr/>
          </p:nvSpPr>
          <p:spPr>
            <a:xfrm>
              <a:off x="7868980" y="888920"/>
              <a:ext cx="275078" cy="275078"/>
            </a:xfrm>
            <a:prstGeom prst="ellipse">
              <a:avLst/>
            </a:prstGeom>
            <a:solidFill>
              <a:srgbClr val="7AC14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90" name="Straight Connector 89">
              <a:extLst>
                <a:ext uri="{FF2B5EF4-FFF2-40B4-BE49-F238E27FC236}">
                  <a16:creationId xmlns:a16="http://schemas.microsoft.com/office/drawing/2014/main" id="{FE910917-001D-1993-D0FA-5B5AD2EEB8CB}"/>
                </a:ext>
              </a:extLst>
            </p:cNvPr>
            <p:cNvCxnSpPr>
              <a:cxnSpLocks/>
              <a:stCxn id="89" idx="2"/>
            </p:cNvCxnSpPr>
            <p:nvPr/>
          </p:nvCxnSpPr>
          <p:spPr>
            <a:xfrm flipH="1">
              <a:off x="7575617" y="1026459"/>
              <a:ext cx="293363" cy="0"/>
            </a:xfrm>
            <a:prstGeom prst="line">
              <a:avLst/>
            </a:prstGeom>
            <a:noFill/>
            <a:ln w="12700">
              <a:solidFill>
                <a:srgbClr val="7AC14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0302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67CB87-B062-D8AA-438C-AE5269306C98}"/>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54</a:t>
            </a:fld>
            <a:endParaRPr kumimoji="0" lang="en-US" sz="700" b="0" i="0" u="none" strike="noStrike" kern="1200" cap="none" spc="0" normalizeH="0" baseline="0" noProof="0">
              <a:ln>
                <a:noFill/>
              </a:ln>
              <a:solidFill>
                <a:srgbClr val="454545"/>
              </a:solidFill>
              <a:effectLst/>
              <a:uLnTx/>
              <a:uFillTx/>
              <a:latin typeface="Verdana"/>
              <a:ea typeface="+mn-ea"/>
            </a:endParaRPr>
          </a:p>
        </p:txBody>
      </p:sp>
      <p:sp>
        <p:nvSpPr>
          <p:cNvPr id="7" name="Rectangle 6">
            <a:extLst>
              <a:ext uri="{FF2B5EF4-FFF2-40B4-BE49-F238E27FC236}">
                <a16:creationId xmlns:a16="http://schemas.microsoft.com/office/drawing/2014/main" id="{C49D8A7E-3FFB-CC53-CD97-6E1A8A1383FB}"/>
              </a:ext>
            </a:extLst>
          </p:cNvPr>
          <p:cNvSpPr/>
          <p:nvPr/>
        </p:nvSpPr>
        <p:spPr>
          <a:xfrm>
            <a:off x="0" y="0"/>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9" name="Text Placeholder 3">
            <a:extLst>
              <a:ext uri="{FF2B5EF4-FFF2-40B4-BE49-F238E27FC236}">
                <a16:creationId xmlns:a16="http://schemas.microsoft.com/office/drawing/2014/main" id="{D8E41F6C-8E7F-7D1E-2E74-8AF26485C1DB}"/>
              </a:ext>
            </a:extLst>
          </p:cNvPr>
          <p:cNvSpPr txBox="1">
            <a:spLocks/>
          </p:cNvSpPr>
          <p:nvPr/>
        </p:nvSpPr>
        <p:spPr>
          <a:xfrm>
            <a:off x="665561" y="161508"/>
            <a:ext cx="7086962" cy="52286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Clr>
                <a:srgbClr val="F26334"/>
              </a:buClr>
              <a:buNone/>
              <a:defRPr/>
            </a:pPr>
            <a:r>
              <a:rPr kumimoji="0" lang="en-US" sz="1400" b="1" i="0" u="none" strike="noStrike" kern="1200" cap="none" spc="0" normalizeH="0" baseline="0" noProof="0" dirty="0">
                <a:ln>
                  <a:noFill/>
                </a:ln>
                <a:solidFill>
                  <a:srgbClr val="002C6C"/>
                </a:solidFill>
                <a:effectLst/>
                <a:uLnTx/>
                <a:uFillTx/>
                <a:latin typeface="Verdana Pro" panose="020B0704030504040204" pitchFamily="34" charset="0"/>
              </a:rPr>
              <a:t>Overview</a:t>
            </a:r>
            <a:r>
              <a:rPr kumimoji="0" lang="en-US" sz="1400" b="0" i="0" u="none" strike="noStrike" kern="1200" cap="none" spc="0" normalizeH="0" baseline="0" noProof="0" dirty="0">
                <a:ln>
                  <a:noFill/>
                </a:ln>
                <a:solidFill>
                  <a:srgbClr val="002C6C"/>
                </a:solidFill>
                <a:effectLst/>
                <a:uLnTx/>
                <a:uFillTx/>
                <a:latin typeface="Verdana Pro" panose="020B0704030504040204" pitchFamily="34" charset="0"/>
              </a:rPr>
              <a:t> – </a:t>
            </a:r>
            <a:r>
              <a:rPr lang="en-GB" sz="1400" dirty="0">
                <a:solidFill>
                  <a:srgbClr val="002C6C"/>
                </a:solidFill>
                <a:latin typeface="Verdana Pro" panose="020B0704030504040204" pitchFamily="34" charset="0"/>
              </a:rPr>
              <a:t>I am a retailer looking </a:t>
            </a:r>
            <a:r>
              <a:rPr lang="en-US" sz="1400" dirty="0">
                <a:solidFill>
                  <a:srgbClr val="002C6C"/>
                </a:solidFill>
                <a:latin typeface="Verdana Pro" panose="020B0704030504040204" pitchFamily="34" charset="0"/>
              </a:rPr>
              <a:t>to apply and encode a 2D barcode </a:t>
            </a:r>
            <a:br>
              <a:rPr lang="en-US" sz="1400" dirty="0">
                <a:solidFill>
                  <a:srgbClr val="002C6C"/>
                </a:solidFill>
                <a:latin typeface="Verdana Pro" panose="020B0704030504040204" pitchFamily="34" charset="0"/>
              </a:rPr>
            </a:br>
            <a:r>
              <a:rPr lang="en-US" sz="1400" dirty="0">
                <a:solidFill>
                  <a:srgbClr val="002C6C"/>
                </a:solidFill>
                <a:latin typeface="Verdana Pro" panose="020B0704030504040204" pitchFamily="34" charset="0"/>
              </a:rPr>
              <a:t>or in-store labelling products and scan these barcodes at POS</a:t>
            </a:r>
            <a:endParaRPr kumimoji="0" lang="en-US" sz="1400" b="0" i="0" u="none" strike="noStrike" kern="1200" cap="none" spc="0" normalizeH="0" baseline="0" noProof="0" dirty="0">
              <a:ln>
                <a:noFill/>
              </a:ln>
              <a:solidFill>
                <a:srgbClr val="002C6C"/>
              </a:solidFill>
              <a:effectLst/>
              <a:uLnTx/>
              <a:uFillTx/>
              <a:latin typeface="Verdana Pro" panose="020B0704030504040204" pitchFamily="34" charset="0"/>
            </a:endParaRPr>
          </a:p>
        </p:txBody>
      </p:sp>
      <p:sp>
        <p:nvSpPr>
          <p:cNvPr id="46" name="Rounded Rectangle 21">
            <a:extLst>
              <a:ext uri="{FF2B5EF4-FFF2-40B4-BE49-F238E27FC236}">
                <a16:creationId xmlns:a16="http://schemas.microsoft.com/office/drawing/2014/main" id="{08863C27-36FD-CFCE-CB1A-ACF7BE7FC7F2}"/>
              </a:ext>
            </a:extLst>
          </p:cNvPr>
          <p:cNvSpPr/>
          <p:nvPr/>
        </p:nvSpPr>
        <p:spPr>
          <a:xfrm>
            <a:off x="918842" y="1254561"/>
            <a:ext cx="1922876"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rPr>
              <a:t>Discover</a:t>
            </a:r>
          </a:p>
        </p:txBody>
      </p:sp>
      <p:sp>
        <p:nvSpPr>
          <p:cNvPr id="47" name="Rounded Rectangle 21">
            <a:extLst>
              <a:ext uri="{FF2B5EF4-FFF2-40B4-BE49-F238E27FC236}">
                <a16:creationId xmlns:a16="http://schemas.microsoft.com/office/drawing/2014/main" id="{3F2FA4EC-EE21-22F6-000E-9B80AEAA69AB}"/>
              </a:ext>
            </a:extLst>
          </p:cNvPr>
          <p:cNvSpPr/>
          <p:nvPr/>
        </p:nvSpPr>
        <p:spPr>
          <a:xfrm>
            <a:off x="2902176" y="1250338"/>
            <a:ext cx="1900904"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rPr>
              <a:t>Plan &amp; design</a:t>
            </a:r>
          </a:p>
        </p:txBody>
      </p:sp>
      <p:sp>
        <p:nvSpPr>
          <p:cNvPr id="48" name="Rounded Rectangle 21">
            <a:extLst>
              <a:ext uri="{FF2B5EF4-FFF2-40B4-BE49-F238E27FC236}">
                <a16:creationId xmlns:a16="http://schemas.microsoft.com/office/drawing/2014/main" id="{5C37972B-00AE-24A9-539E-88E8A439BBE1}"/>
              </a:ext>
            </a:extLst>
          </p:cNvPr>
          <p:cNvSpPr/>
          <p:nvPr/>
        </p:nvSpPr>
        <p:spPr>
          <a:xfrm>
            <a:off x="4859557" y="1256058"/>
            <a:ext cx="1860198"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rPr>
              <a:t>Implement</a:t>
            </a:r>
          </a:p>
        </p:txBody>
      </p:sp>
      <p:sp>
        <p:nvSpPr>
          <p:cNvPr id="49" name="Rounded Rectangle 21">
            <a:extLst>
              <a:ext uri="{FF2B5EF4-FFF2-40B4-BE49-F238E27FC236}">
                <a16:creationId xmlns:a16="http://schemas.microsoft.com/office/drawing/2014/main" id="{E4B948EF-5815-50DA-5277-238128E02999}"/>
              </a:ext>
            </a:extLst>
          </p:cNvPr>
          <p:cNvSpPr/>
          <p:nvPr/>
        </p:nvSpPr>
        <p:spPr>
          <a:xfrm>
            <a:off x="6776232" y="1261799"/>
            <a:ext cx="1918788"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latin typeface="Verdana Pro" panose="020B0604030504040204" pitchFamily="34" charset="0"/>
              </a:rPr>
              <a:t>Track &amp; expand</a:t>
            </a:r>
          </a:p>
        </p:txBody>
      </p:sp>
      <p:sp>
        <p:nvSpPr>
          <p:cNvPr id="51" name="Rounded Rectangle 21">
            <a:extLst>
              <a:ext uri="{FF2B5EF4-FFF2-40B4-BE49-F238E27FC236}">
                <a16:creationId xmlns:a16="http://schemas.microsoft.com/office/drawing/2014/main" id="{0FAABDA1-061E-B212-880B-CD91A8F7BC90}"/>
              </a:ext>
            </a:extLst>
          </p:cNvPr>
          <p:cNvSpPr/>
          <p:nvPr/>
        </p:nvSpPr>
        <p:spPr>
          <a:xfrm>
            <a:off x="918843" y="1504915"/>
            <a:ext cx="931257"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algn="ctr"/>
            <a:r>
              <a:rPr lang="en-US" sz="700" dirty="0">
                <a:solidFill>
                  <a:schemeClr val="tx1">
                    <a:lumMod val="50000"/>
                  </a:schemeClr>
                </a:solidFill>
              </a:rPr>
              <a:t>1. Set up project</a:t>
            </a:r>
          </a:p>
        </p:txBody>
      </p:sp>
      <p:sp>
        <p:nvSpPr>
          <p:cNvPr id="52" name="Rounded Rectangle 21">
            <a:extLst>
              <a:ext uri="{FF2B5EF4-FFF2-40B4-BE49-F238E27FC236}">
                <a16:creationId xmlns:a16="http://schemas.microsoft.com/office/drawing/2014/main" id="{454E6658-E451-259B-3BA2-DA62F8D9D7B0}"/>
              </a:ext>
            </a:extLst>
          </p:cNvPr>
          <p:cNvSpPr/>
          <p:nvPr/>
        </p:nvSpPr>
        <p:spPr>
          <a:xfrm>
            <a:off x="1905727" y="1504915"/>
            <a:ext cx="931160"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tx1">
                    <a:lumMod val="50000"/>
                  </a:schemeClr>
                </a:solidFill>
              </a:rPr>
              <a:t>2. Evaluate current state</a:t>
            </a:r>
          </a:p>
        </p:txBody>
      </p:sp>
      <p:sp>
        <p:nvSpPr>
          <p:cNvPr id="55" name="Rounded Rectangle 21">
            <a:extLst>
              <a:ext uri="{FF2B5EF4-FFF2-40B4-BE49-F238E27FC236}">
                <a16:creationId xmlns:a16="http://schemas.microsoft.com/office/drawing/2014/main" id="{82852706-CB5D-1303-5CF5-4A70BBD1CF05}"/>
              </a:ext>
            </a:extLst>
          </p:cNvPr>
          <p:cNvSpPr/>
          <p:nvPr/>
        </p:nvSpPr>
        <p:spPr>
          <a:xfrm>
            <a:off x="3875314" y="1504915"/>
            <a:ext cx="931257"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dirty="0">
                <a:solidFill>
                  <a:schemeClr val="tx1">
                    <a:lumMod val="50000"/>
                  </a:schemeClr>
                </a:solidFill>
              </a:rPr>
              <a:t>4. Set up business case</a:t>
            </a:r>
          </a:p>
        </p:txBody>
      </p:sp>
      <p:sp>
        <p:nvSpPr>
          <p:cNvPr id="56" name="Rounded Rectangle 21">
            <a:extLst>
              <a:ext uri="{FF2B5EF4-FFF2-40B4-BE49-F238E27FC236}">
                <a16:creationId xmlns:a16="http://schemas.microsoft.com/office/drawing/2014/main" id="{7E75A978-6867-BB7C-880F-2309B5C41F8F}"/>
              </a:ext>
            </a:extLst>
          </p:cNvPr>
          <p:cNvSpPr/>
          <p:nvPr/>
        </p:nvSpPr>
        <p:spPr>
          <a:xfrm>
            <a:off x="4862198" y="1504915"/>
            <a:ext cx="931160"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lumMod val="50000"/>
                  </a:schemeClr>
                </a:solidFill>
              </a:rPr>
              <a:t>5. Set up barcode &amp; label design changes</a:t>
            </a:r>
          </a:p>
        </p:txBody>
      </p:sp>
      <p:sp>
        <p:nvSpPr>
          <p:cNvPr id="57" name="Rounded Rectangle 21">
            <a:extLst>
              <a:ext uri="{FF2B5EF4-FFF2-40B4-BE49-F238E27FC236}">
                <a16:creationId xmlns:a16="http://schemas.microsoft.com/office/drawing/2014/main" id="{6ADDBA4E-18A6-291C-E684-2F05065987B1}"/>
              </a:ext>
            </a:extLst>
          </p:cNvPr>
          <p:cNvSpPr/>
          <p:nvPr/>
        </p:nvSpPr>
        <p:spPr>
          <a:xfrm>
            <a:off x="5848985" y="1504915"/>
            <a:ext cx="880433"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dirty="0">
                <a:solidFill>
                  <a:schemeClr val="tx1">
                    <a:lumMod val="50000"/>
                  </a:schemeClr>
                </a:solidFill>
                <a:effectLst/>
              </a:rPr>
              <a:t>6. Print, verify &amp; test quality</a:t>
            </a:r>
            <a:endParaRPr lang="nl-NL" sz="700" baseline="30000" dirty="0">
              <a:solidFill>
                <a:schemeClr val="tx1">
                  <a:lumMod val="50000"/>
                </a:schemeClr>
              </a:solidFill>
            </a:endParaRPr>
          </a:p>
        </p:txBody>
      </p:sp>
      <p:sp>
        <p:nvSpPr>
          <p:cNvPr id="58" name="Rounded Rectangle 21">
            <a:extLst>
              <a:ext uri="{FF2B5EF4-FFF2-40B4-BE49-F238E27FC236}">
                <a16:creationId xmlns:a16="http://schemas.microsoft.com/office/drawing/2014/main" id="{FC23879D-AA79-48C5-28EA-798D97C66290}"/>
              </a:ext>
            </a:extLst>
          </p:cNvPr>
          <p:cNvSpPr/>
          <p:nvPr/>
        </p:nvSpPr>
        <p:spPr>
          <a:xfrm>
            <a:off x="6785044" y="1504915"/>
            <a:ext cx="927174"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dirty="0">
                <a:solidFill>
                  <a:schemeClr val="tx1">
                    <a:lumMod val="50000"/>
                  </a:schemeClr>
                </a:solidFill>
              </a:rPr>
              <a:t>7. Roll out</a:t>
            </a:r>
          </a:p>
        </p:txBody>
      </p:sp>
      <p:sp>
        <p:nvSpPr>
          <p:cNvPr id="59" name="Rounded Rectangle 21">
            <a:extLst>
              <a:ext uri="{FF2B5EF4-FFF2-40B4-BE49-F238E27FC236}">
                <a16:creationId xmlns:a16="http://schemas.microsoft.com/office/drawing/2014/main" id="{6D290613-0E34-732F-3EA0-A23782EA25BD}"/>
              </a:ext>
            </a:extLst>
          </p:cNvPr>
          <p:cNvSpPr/>
          <p:nvPr/>
        </p:nvSpPr>
        <p:spPr>
          <a:xfrm>
            <a:off x="7767846" y="1504915"/>
            <a:ext cx="927174"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a:solidFill>
                  <a:schemeClr val="tx1">
                    <a:lumMod val="50000"/>
                  </a:schemeClr>
                </a:solidFill>
              </a:rPr>
              <a:t>8. Track and share results</a:t>
            </a:r>
          </a:p>
        </p:txBody>
      </p:sp>
      <p:sp>
        <p:nvSpPr>
          <p:cNvPr id="25" name="Rounded Rectangle 21">
            <a:hlinkClick r:id="rId2" action="ppaction://hlinksldjump"/>
            <a:extLst>
              <a:ext uri="{FF2B5EF4-FFF2-40B4-BE49-F238E27FC236}">
                <a16:creationId xmlns:a16="http://schemas.microsoft.com/office/drawing/2014/main" id="{5C41CF0D-2081-F544-0F04-7AF1388F8A58}"/>
              </a:ext>
            </a:extLst>
          </p:cNvPr>
          <p:cNvSpPr/>
          <p:nvPr/>
        </p:nvSpPr>
        <p:spPr>
          <a:xfrm>
            <a:off x="918843" y="2003330"/>
            <a:ext cx="931257"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1.1 Define your goals </a:t>
            </a:r>
          </a:p>
          <a:p>
            <a:pPr algn="ctr"/>
            <a:r>
              <a:rPr lang="en-US" sz="600">
                <a:solidFill>
                  <a:schemeClr val="tx2"/>
                </a:solidFill>
              </a:rPr>
              <a:t>and metrics</a:t>
            </a:r>
          </a:p>
        </p:txBody>
      </p:sp>
      <p:sp>
        <p:nvSpPr>
          <p:cNvPr id="26" name="Rounded Rectangle 21">
            <a:hlinkClick r:id="rId3" action="ppaction://hlinksldjump"/>
            <a:extLst>
              <a:ext uri="{FF2B5EF4-FFF2-40B4-BE49-F238E27FC236}">
                <a16:creationId xmlns:a16="http://schemas.microsoft.com/office/drawing/2014/main" id="{21F40F96-5E08-924C-89AB-6C0298E6E418}"/>
              </a:ext>
            </a:extLst>
          </p:cNvPr>
          <p:cNvSpPr/>
          <p:nvPr/>
        </p:nvSpPr>
        <p:spPr>
          <a:xfrm>
            <a:off x="1905727" y="2003330"/>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2.1 Evaluate your processes and systems</a:t>
            </a:r>
          </a:p>
        </p:txBody>
      </p:sp>
      <p:sp>
        <p:nvSpPr>
          <p:cNvPr id="28" name="Rounded Rectangle 21">
            <a:hlinkClick r:id="rId4" action="ppaction://hlinksldjump"/>
            <a:extLst>
              <a:ext uri="{FF2B5EF4-FFF2-40B4-BE49-F238E27FC236}">
                <a16:creationId xmlns:a16="http://schemas.microsoft.com/office/drawing/2014/main" id="{4B854882-1BCF-6816-74C4-D3100F3642AD}"/>
              </a:ext>
            </a:extLst>
          </p:cNvPr>
          <p:cNvSpPr/>
          <p:nvPr/>
        </p:nvSpPr>
        <p:spPr>
          <a:xfrm>
            <a:off x="3875314" y="2003330"/>
            <a:ext cx="931257"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nl-NL" sz="600">
                <a:solidFill>
                  <a:schemeClr val="tx2"/>
                </a:solidFill>
              </a:rPr>
              <a:t>4.1 Perform cost-benefit analysis</a:t>
            </a:r>
            <a:endParaRPr lang="en-US" sz="600">
              <a:solidFill>
                <a:schemeClr val="tx2"/>
              </a:solidFill>
            </a:endParaRPr>
          </a:p>
        </p:txBody>
      </p:sp>
      <p:sp>
        <p:nvSpPr>
          <p:cNvPr id="29" name="Rounded Rectangle 21">
            <a:hlinkClick r:id="rId5" action="ppaction://hlinksldjump"/>
            <a:extLst>
              <a:ext uri="{FF2B5EF4-FFF2-40B4-BE49-F238E27FC236}">
                <a16:creationId xmlns:a16="http://schemas.microsoft.com/office/drawing/2014/main" id="{C5F4BF12-95AB-42AC-41DC-02ABDC74FC79}"/>
              </a:ext>
            </a:extLst>
          </p:cNvPr>
          <p:cNvSpPr/>
          <p:nvPr/>
        </p:nvSpPr>
        <p:spPr>
          <a:xfrm>
            <a:off x="4862198" y="2003908"/>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5.1 Source and organise the data</a:t>
            </a:r>
          </a:p>
        </p:txBody>
      </p:sp>
      <p:sp>
        <p:nvSpPr>
          <p:cNvPr id="30" name="Rounded Rectangle 21">
            <a:hlinkClick r:id="rId6" action="ppaction://hlinksldjump"/>
            <a:extLst>
              <a:ext uri="{FF2B5EF4-FFF2-40B4-BE49-F238E27FC236}">
                <a16:creationId xmlns:a16="http://schemas.microsoft.com/office/drawing/2014/main" id="{F80B5BE1-D678-4AA2-7671-3B3086D29AEE}"/>
              </a:ext>
            </a:extLst>
          </p:cNvPr>
          <p:cNvSpPr/>
          <p:nvPr/>
        </p:nvSpPr>
        <p:spPr>
          <a:xfrm>
            <a:off x="918843" y="2437375"/>
            <a:ext cx="931257"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1.2 Define project plan &amp; implementation type</a:t>
            </a:r>
          </a:p>
        </p:txBody>
      </p:sp>
      <p:sp>
        <p:nvSpPr>
          <p:cNvPr id="31" name="Rounded Rectangle 21">
            <a:hlinkClick r:id="rId7" action="ppaction://hlinksldjump"/>
            <a:extLst>
              <a:ext uri="{FF2B5EF4-FFF2-40B4-BE49-F238E27FC236}">
                <a16:creationId xmlns:a16="http://schemas.microsoft.com/office/drawing/2014/main" id="{7B103B10-3BF0-E8D8-6DE5-E663E7275202}"/>
              </a:ext>
            </a:extLst>
          </p:cNvPr>
          <p:cNvSpPr/>
          <p:nvPr/>
        </p:nvSpPr>
        <p:spPr>
          <a:xfrm>
            <a:off x="2890520" y="2000250"/>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3.1 Select the right data to be encoded</a:t>
            </a:r>
          </a:p>
        </p:txBody>
      </p:sp>
      <p:sp>
        <p:nvSpPr>
          <p:cNvPr id="32" name="Rounded Rectangle 21">
            <a:hlinkClick r:id="rId8" action="ppaction://hlinksldjump"/>
            <a:extLst>
              <a:ext uri="{FF2B5EF4-FFF2-40B4-BE49-F238E27FC236}">
                <a16:creationId xmlns:a16="http://schemas.microsoft.com/office/drawing/2014/main" id="{E2EB88AB-B22B-1F96-FAE9-5127601A91DF}"/>
              </a:ext>
            </a:extLst>
          </p:cNvPr>
          <p:cNvSpPr/>
          <p:nvPr/>
        </p:nvSpPr>
        <p:spPr>
          <a:xfrm>
            <a:off x="2890520" y="2437375"/>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3.2 Choose the right barcode &amp; syntax</a:t>
            </a:r>
          </a:p>
        </p:txBody>
      </p:sp>
      <p:sp>
        <p:nvSpPr>
          <p:cNvPr id="44" name="Rounded Rectangle 21">
            <a:hlinkClick r:id="rId9" action="ppaction://hlinksldjump"/>
            <a:extLst>
              <a:ext uri="{FF2B5EF4-FFF2-40B4-BE49-F238E27FC236}">
                <a16:creationId xmlns:a16="http://schemas.microsoft.com/office/drawing/2014/main" id="{936E41EC-54B3-37F6-ABA0-2CEFD1915AC0}"/>
              </a:ext>
            </a:extLst>
          </p:cNvPr>
          <p:cNvSpPr>
            <a:spLocks/>
          </p:cNvSpPr>
          <p:nvPr/>
        </p:nvSpPr>
        <p:spPr>
          <a:xfrm>
            <a:off x="6785044" y="2003330"/>
            <a:ext cx="927174"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7.1 Coordinate roll-out with stakeholders</a:t>
            </a:r>
          </a:p>
        </p:txBody>
      </p:sp>
      <p:sp>
        <p:nvSpPr>
          <p:cNvPr id="45" name="Rounded Rectangle 21">
            <a:hlinkClick r:id="rId10" action="ppaction://hlinksldjump"/>
            <a:extLst>
              <a:ext uri="{FF2B5EF4-FFF2-40B4-BE49-F238E27FC236}">
                <a16:creationId xmlns:a16="http://schemas.microsoft.com/office/drawing/2014/main" id="{6C8391FC-8B10-87A6-3D5D-9955870792DD}"/>
              </a:ext>
            </a:extLst>
          </p:cNvPr>
          <p:cNvSpPr/>
          <p:nvPr/>
        </p:nvSpPr>
        <p:spPr>
          <a:xfrm>
            <a:off x="1905727" y="2437375"/>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2.2 Evaluate printing capabilities</a:t>
            </a:r>
          </a:p>
        </p:txBody>
      </p:sp>
      <p:sp>
        <p:nvSpPr>
          <p:cNvPr id="60" name="Rounded Rectangle 21">
            <a:hlinkClick r:id="rId11" action="ppaction://hlinksldjump"/>
            <a:extLst>
              <a:ext uri="{FF2B5EF4-FFF2-40B4-BE49-F238E27FC236}">
                <a16:creationId xmlns:a16="http://schemas.microsoft.com/office/drawing/2014/main" id="{8E4FCA7E-2CF2-CC06-8AB3-56EBABF5D4A8}"/>
              </a:ext>
            </a:extLst>
          </p:cNvPr>
          <p:cNvSpPr/>
          <p:nvPr/>
        </p:nvSpPr>
        <p:spPr>
          <a:xfrm>
            <a:off x="918842" y="2865797"/>
            <a:ext cx="931257"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1.3 Set up project team &amp; involve stakeholders</a:t>
            </a:r>
          </a:p>
        </p:txBody>
      </p:sp>
      <p:sp>
        <p:nvSpPr>
          <p:cNvPr id="62" name="Rounded Rectangle 21">
            <a:hlinkClick r:id="rId12" action="ppaction://hlinksldjump"/>
            <a:extLst>
              <a:ext uri="{FF2B5EF4-FFF2-40B4-BE49-F238E27FC236}">
                <a16:creationId xmlns:a16="http://schemas.microsoft.com/office/drawing/2014/main" id="{A3614649-CF35-43AF-FFAB-4FA092025627}"/>
              </a:ext>
            </a:extLst>
          </p:cNvPr>
          <p:cNvSpPr/>
          <p:nvPr/>
        </p:nvSpPr>
        <p:spPr>
          <a:xfrm>
            <a:off x="4862198" y="2433106"/>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5.2 Set up barcode</a:t>
            </a:r>
          </a:p>
        </p:txBody>
      </p:sp>
      <p:sp>
        <p:nvSpPr>
          <p:cNvPr id="64" name="Rounded Rectangle 21">
            <a:hlinkClick r:id="rId13" action="ppaction://hlinksldjump"/>
            <a:extLst>
              <a:ext uri="{FF2B5EF4-FFF2-40B4-BE49-F238E27FC236}">
                <a16:creationId xmlns:a16="http://schemas.microsoft.com/office/drawing/2014/main" id="{6DD604CF-C6BB-693D-1A87-043B9782F86D}"/>
              </a:ext>
            </a:extLst>
          </p:cNvPr>
          <p:cNvSpPr/>
          <p:nvPr/>
        </p:nvSpPr>
        <p:spPr>
          <a:xfrm>
            <a:off x="5848985" y="2437375"/>
            <a:ext cx="880433"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6.2 Verify &amp; test</a:t>
            </a:r>
          </a:p>
        </p:txBody>
      </p:sp>
      <p:sp>
        <p:nvSpPr>
          <p:cNvPr id="65" name="Rounded Rectangle 21">
            <a:hlinkClick r:id="rId14" action="ppaction://hlinksldjump"/>
            <a:extLst>
              <a:ext uri="{FF2B5EF4-FFF2-40B4-BE49-F238E27FC236}">
                <a16:creationId xmlns:a16="http://schemas.microsoft.com/office/drawing/2014/main" id="{C2386955-F3F2-E868-EEAF-3E462E791655}"/>
              </a:ext>
            </a:extLst>
          </p:cNvPr>
          <p:cNvSpPr/>
          <p:nvPr/>
        </p:nvSpPr>
        <p:spPr>
          <a:xfrm>
            <a:off x="6785044" y="2437375"/>
            <a:ext cx="927174"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7.2 Train &amp; raise awareness</a:t>
            </a:r>
          </a:p>
        </p:txBody>
      </p:sp>
      <p:sp>
        <p:nvSpPr>
          <p:cNvPr id="66" name="Rounded Rectangle 21">
            <a:hlinkClick r:id="rId15" action="ppaction://hlinksldjump"/>
            <a:extLst>
              <a:ext uri="{FF2B5EF4-FFF2-40B4-BE49-F238E27FC236}">
                <a16:creationId xmlns:a16="http://schemas.microsoft.com/office/drawing/2014/main" id="{55AC82F6-A0BA-FA83-8228-5DEBD56EBD7B}"/>
              </a:ext>
            </a:extLst>
          </p:cNvPr>
          <p:cNvSpPr/>
          <p:nvPr/>
        </p:nvSpPr>
        <p:spPr>
          <a:xfrm>
            <a:off x="7767847" y="2003330"/>
            <a:ext cx="927174"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8.1 Track value</a:t>
            </a:r>
          </a:p>
        </p:txBody>
      </p:sp>
      <p:sp>
        <p:nvSpPr>
          <p:cNvPr id="67" name="Rounded Rectangle 21">
            <a:hlinkClick r:id="rId16" action="ppaction://hlinksldjump"/>
            <a:extLst>
              <a:ext uri="{FF2B5EF4-FFF2-40B4-BE49-F238E27FC236}">
                <a16:creationId xmlns:a16="http://schemas.microsoft.com/office/drawing/2014/main" id="{32CD787C-8112-2E2D-D16C-4CD5AAD47985}"/>
              </a:ext>
            </a:extLst>
          </p:cNvPr>
          <p:cNvSpPr/>
          <p:nvPr/>
        </p:nvSpPr>
        <p:spPr>
          <a:xfrm>
            <a:off x="7767846" y="2437375"/>
            <a:ext cx="927174"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8.2 Share your 2D story</a:t>
            </a:r>
          </a:p>
        </p:txBody>
      </p:sp>
      <p:sp>
        <p:nvSpPr>
          <p:cNvPr id="63" name="Rounded Rectangle 21">
            <a:hlinkClick r:id="rId17" action="ppaction://hlinksldjump"/>
            <a:extLst>
              <a:ext uri="{FF2B5EF4-FFF2-40B4-BE49-F238E27FC236}">
                <a16:creationId xmlns:a16="http://schemas.microsoft.com/office/drawing/2014/main" id="{E71087C2-661F-35A3-5D03-FE73B37BAEE4}"/>
              </a:ext>
            </a:extLst>
          </p:cNvPr>
          <p:cNvSpPr/>
          <p:nvPr/>
        </p:nvSpPr>
        <p:spPr>
          <a:xfrm>
            <a:off x="2892513" y="3291502"/>
            <a:ext cx="927174"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3.4 Assess printing technology updates</a:t>
            </a:r>
          </a:p>
        </p:txBody>
      </p:sp>
      <p:sp>
        <p:nvSpPr>
          <p:cNvPr id="69" name="Rounded Rectangle 21">
            <a:hlinkClick r:id="rId18" action="ppaction://hlinksldjump"/>
            <a:extLst>
              <a:ext uri="{FF2B5EF4-FFF2-40B4-BE49-F238E27FC236}">
                <a16:creationId xmlns:a16="http://schemas.microsoft.com/office/drawing/2014/main" id="{75E4616F-BA8A-3309-4C3D-F1FFBDE4AD53}"/>
              </a:ext>
            </a:extLst>
          </p:cNvPr>
          <p:cNvSpPr/>
          <p:nvPr/>
        </p:nvSpPr>
        <p:spPr>
          <a:xfrm>
            <a:off x="1905727" y="2865797"/>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2.3 Evaluate regulatory requirements</a:t>
            </a:r>
          </a:p>
        </p:txBody>
      </p:sp>
      <p:sp>
        <p:nvSpPr>
          <p:cNvPr id="71" name="Rounded Rectangle 21">
            <a:hlinkClick r:id="rId19" action="ppaction://hlinksldjump"/>
            <a:extLst>
              <a:ext uri="{FF2B5EF4-FFF2-40B4-BE49-F238E27FC236}">
                <a16:creationId xmlns:a16="http://schemas.microsoft.com/office/drawing/2014/main" id="{5D41CD8B-3782-AF5F-D38A-E5D0C77893A1}"/>
              </a:ext>
            </a:extLst>
          </p:cNvPr>
          <p:cNvSpPr/>
          <p:nvPr/>
        </p:nvSpPr>
        <p:spPr>
          <a:xfrm>
            <a:off x="1905727" y="3291502"/>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2.4 Evaluate existing codes on pack</a:t>
            </a:r>
          </a:p>
        </p:txBody>
      </p:sp>
      <p:sp>
        <p:nvSpPr>
          <p:cNvPr id="10" name="Rounded Rectangle 21">
            <a:hlinkClick r:id="rId20" action="ppaction://hlinksldjump"/>
            <a:extLst>
              <a:ext uri="{FF2B5EF4-FFF2-40B4-BE49-F238E27FC236}">
                <a16:creationId xmlns:a16="http://schemas.microsoft.com/office/drawing/2014/main" id="{0E878DCB-DB25-84C3-9184-61660C9FF397}"/>
              </a:ext>
            </a:extLst>
          </p:cNvPr>
          <p:cNvSpPr/>
          <p:nvPr/>
        </p:nvSpPr>
        <p:spPr>
          <a:xfrm>
            <a:off x="4862198" y="2862304"/>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5.3 Set up access to digital content</a:t>
            </a:r>
          </a:p>
        </p:txBody>
      </p:sp>
      <p:sp>
        <p:nvSpPr>
          <p:cNvPr id="72" name="Rounded Rectangle 21">
            <a:hlinkClick r:id="rId21" action="ppaction://hlinksldjump"/>
            <a:extLst>
              <a:ext uri="{FF2B5EF4-FFF2-40B4-BE49-F238E27FC236}">
                <a16:creationId xmlns:a16="http://schemas.microsoft.com/office/drawing/2014/main" id="{08EEA2A2-76A6-E3D3-261E-7613CB9D186E}"/>
              </a:ext>
            </a:extLst>
          </p:cNvPr>
          <p:cNvSpPr/>
          <p:nvPr/>
        </p:nvSpPr>
        <p:spPr>
          <a:xfrm>
            <a:off x="4862199" y="3291502"/>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5.4 Ensure barcode quality and readability</a:t>
            </a:r>
          </a:p>
        </p:txBody>
      </p:sp>
      <p:sp>
        <p:nvSpPr>
          <p:cNvPr id="73" name="Rounded Rectangle 21">
            <a:hlinkClick r:id="rId22" action="ppaction://hlinksldjump"/>
            <a:extLst>
              <a:ext uri="{FF2B5EF4-FFF2-40B4-BE49-F238E27FC236}">
                <a16:creationId xmlns:a16="http://schemas.microsoft.com/office/drawing/2014/main" id="{14434BDE-9736-A084-7EDF-B8AF3290676F}"/>
              </a:ext>
            </a:extLst>
          </p:cNvPr>
          <p:cNvSpPr/>
          <p:nvPr/>
        </p:nvSpPr>
        <p:spPr>
          <a:xfrm>
            <a:off x="4862198" y="3720700"/>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5.5 Format HRI</a:t>
            </a:r>
          </a:p>
        </p:txBody>
      </p:sp>
      <p:sp>
        <p:nvSpPr>
          <p:cNvPr id="2" name="Rounded Rectangle 21">
            <a:extLst>
              <a:ext uri="{FF2B5EF4-FFF2-40B4-BE49-F238E27FC236}">
                <a16:creationId xmlns:a16="http://schemas.microsoft.com/office/drawing/2014/main" id="{59817E49-0417-8910-A3B8-0DEA9BC85057}"/>
              </a:ext>
            </a:extLst>
          </p:cNvPr>
          <p:cNvSpPr/>
          <p:nvPr/>
        </p:nvSpPr>
        <p:spPr>
          <a:xfrm>
            <a:off x="2892513" y="1504915"/>
            <a:ext cx="927174" cy="443243"/>
          </a:xfrm>
          <a:prstGeom prst="roundRect">
            <a:avLst/>
          </a:prstGeom>
          <a:solidFill>
            <a:schemeClr val="bg1"/>
          </a:solidFill>
          <a:ln>
            <a:solidFill>
              <a:srgbClr val="8DB9C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a:solidFill>
                  <a:schemeClr val="tx1">
                    <a:lumMod val="50000"/>
                  </a:schemeClr>
                </a:solidFill>
              </a:rPr>
              <a:t>3. Design future state</a:t>
            </a:r>
          </a:p>
        </p:txBody>
      </p:sp>
      <p:sp>
        <p:nvSpPr>
          <p:cNvPr id="5" name="Rounded Rectangle 21">
            <a:hlinkClick r:id="rId23" action="ppaction://hlinksldjump"/>
            <a:extLst>
              <a:ext uri="{FF2B5EF4-FFF2-40B4-BE49-F238E27FC236}">
                <a16:creationId xmlns:a16="http://schemas.microsoft.com/office/drawing/2014/main" id="{06D779BF-75D9-ABCD-0E1B-64265AADAA2E}"/>
              </a:ext>
            </a:extLst>
          </p:cNvPr>
          <p:cNvSpPr/>
          <p:nvPr/>
        </p:nvSpPr>
        <p:spPr>
          <a:xfrm>
            <a:off x="5825614" y="2003330"/>
            <a:ext cx="927174"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6.1 Update printing technology</a:t>
            </a:r>
          </a:p>
        </p:txBody>
      </p:sp>
      <p:sp>
        <p:nvSpPr>
          <p:cNvPr id="13" name="Rounded Rectangle 21">
            <a:hlinkClick r:id="rId24" action="ppaction://hlinksldjump"/>
            <a:extLst>
              <a:ext uri="{FF2B5EF4-FFF2-40B4-BE49-F238E27FC236}">
                <a16:creationId xmlns:a16="http://schemas.microsoft.com/office/drawing/2014/main" id="{215D8091-C516-74CE-7D0E-52C98F1C9B6A}"/>
              </a:ext>
            </a:extLst>
          </p:cNvPr>
          <p:cNvSpPr/>
          <p:nvPr/>
        </p:nvSpPr>
        <p:spPr>
          <a:xfrm>
            <a:off x="396241" y="1504915"/>
            <a:ext cx="464579" cy="928191"/>
          </a:xfrm>
          <a:prstGeom prst="roundRect">
            <a:avLst/>
          </a:prstGeom>
          <a:solidFill>
            <a:srgbClr val="25BCB9"/>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ctr"/>
          <a:lstStyle/>
          <a:p>
            <a:pPr algn="ctr"/>
            <a:r>
              <a:rPr lang="en-US" sz="600" dirty="0">
                <a:solidFill>
                  <a:srgbClr val="002C6C"/>
                </a:solidFill>
                <a:latin typeface="Verdana Pro" panose="020B0604030504040204" pitchFamily="34" charset="0"/>
              </a:rPr>
              <a:t>Get ready to scan and read 2D barcodes</a:t>
            </a:r>
          </a:p>
        </p:txBody>
      </p:sp>
      <p:sp>
        <p:nvSpPr>
          <p:cNvPr id="14" name="TextBox 13">
            <a:extLst>
              <a:ext uri="{FF2B5EF4-FFF2-40B4-BE49-F238E27FC236}">
                <a16:creationId xmlns:a16="http://schemas.microsoft.com/office/drawing/2014/main" id="{475C73B2-F4F1-E834-7CEC-8A360D6E9C55}"/>
              </a:ext>
            </a:extLst>
          </p:cNvPr>
          <p:cNvSpPr txBox="1"/>
          <p:nvPr/>
        </p:nvSpPr>
        <p:spPr>
          <a:xfrm>
            <a:off x="396241" y="1213976"/>
            <a:ext cx="501278" cy="276999"/>
          </a:xfrm>
          <a:prstGeom prst="rect">
            <a:avLst/>
          </a:prstGeom>
          <a:noFill/>
        </p:spPr>
        <p:txBody>
          <a:bodyPr wrap="square" lIns="0" rIns="0" rtlCol="0" anchor="ctr">
            <a:spAutoFit/>
          </a:bodyPr>
          <a:lstStyle/>
          <a:p>
            <a:pPr algn="ctr"/>
            <a:r>
              <a:rPr lang="en-US" sz="600" i="1"/>
              <a:t>Prerequisite pathway</a:t>
            </a:r>
          </a:p>
        </p:txBody>
      </p:sp>
      <p:sp>
        <p:nvSpPr>
          <p:cNvPr id="74" name="Rounded Rectangle 21">
            <a:hlinkClick r:id="rId25" action="ppaction://hlinksldjump"/>
            <a:extLst>
              <a:ext uri="{FF2B5EF4-FFF2-40B4-BE49-F238E27FC236}">
                <a16:creationId xmlns:a16="http://schemas.microsoft.com/office/drawing/2014/main" id="{20E9493A-EB70-B1CF-93F0-E58B56111CC3}"/>
              </a:ext>
            </a:extLst>
          </p:cNvPr>
          <p:cNvSpPr/>
          <p:nvPr/>
        </p:nvSpPr>
        <p:spPr>
          <a:xfrm>
            <a:off x="4855659" y="4149897"/>
            <a:ext cx="931160"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5.6 Decide on barcode placement</a:t>
            </a:r>
          </a:p>
        </p:txBody>
      </p:sp>
      <p:sp>
        <p:nvSpPr>
          <p:cNvPr id="11" name="Rounded Rectangle 21">
            <a:hlinkClick r:id="rId26" action="ppaction://hlinksldjump"/>
            <a:extLst>
              <a:ext uri="{FF2B5EF4-FFF2-40B4-BE49-F238E27FC236}">
                <a16:creationId xmlns:a16="http://schemas.microsoft.com/office/drawing/2014/main" id="{833ABB63-06D9-519D-A6B8-0B13F98279F7}"/>
              </a:ext>
            </a:extLst>
          </p:cNvPr>
          <p:cNvSpPr/>
          <p:nvPr/>
        </p:nvSpPr>
        <p:spPr>
          <a:xfrm>
            <a:off x="2892513" y="2865797"/>
            <a:ext cx="927174" cy="389449"/>
          </a:xfrm>
          <a:prstGeom prst="roundRect">
            <a:avLst/>
          </a:prstGeom>
          <a:solidFill>
            <a:srgbClr val="8DB9C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3.3 Design to-be processes, data &amp; IT landscape</a:t>
            </a:r>
          </a:p>
        </p:txBody>
      </p:sp>
      <p:pic>
        <p:nvPicPr>
          <p:cNvPr id="12" name="Picture 8">
            <a:hlinkClick r:id="" action="ppaction://hlinkshowjump?jump=nextslide"/>
            <a:extLst>
              <a:ext uri="{FF2B5EF4-FFF2-40B4-BE49-F238E27FC236}">
                <a16:creationId xmlns:a16="http://schemas.microsoft.com/office/drawing/2014/main" id="{486BA035-1D72-3074-70A9-BC0A9470991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flipH="1">
            <a:off x="8493031" y="236056"/>
            <a:ext cx="375396" cy="375396"/>
          </a:xfrm>
          <a:prstGeom prst="rect">
            <a:avLst/>
          </a:prstGeom>
        </p:spPr>
      </p:pic>
      <p:pic>
        <p:nvPicPr>
          <p:cNvPr id="8" name="Picture 9">
            <a:hlinkClick r:id="rId29" action="ppaction://hlinksldjump"/>
            <a:extLst>
              <a:ext uri="{FF2B5EF4-FFF2-40B4-BE49-F238E27FC236}">
                <a16:creationId xmlns:a16="http://schemas.microsoft.com/office/drawing/2014/main" id="{D58B493E-7A3D-CDCC-348D-0B5ED45BBA0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rot="10800000" flipH="1">
            <a:off x="7992616" y="236054"/>
            <a:ext cx="375396" cy="375396"/>
          </a:xfrm>
          <a:prstGeom prst="rect">
            <a:avLst/>
          </a:prstGeom>
          <a:noFill/>
          <a:ln>
            <a:noFill/>
          </a:ln>
        </p:spPr>
      </p:pic>
      <p:pic>
        <p:nvPicPr>
          <p:cNvPr id="16" name="Graphic 15">
            <a:hlinkClick r:id="rId31" action="ppaction://hlinksldjump"/>
            <a:extLst>
              <a:ext uri="{FF2B5EF4-FFF2-40B4-BE49-F238E27FC236}">
                <a16:creationId xmlns:a16="http://schemas.microsoft.com/office/drawing/2014/main" id="{CB230EA3-E024-DD80-6F56-523DD144ADF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493197" y="236552"/>
            <a:ext cx="374400" cy="374400"/>
          </a:xfrm>
          <a:prstGeom prst="rect">
            <a:avLst/>
          </a:prstGeom>
        </p:spPr>
      </p:pic>
    </p:spTree>
    <p:extLst>
      <p:ext uri="{BB962C8B-B14F-4D97-AF65-F5344CB8AC3E}">
        <p14:creationId xmlns:p14="http://schemas.microsoft.com/office/powerpoint/2010/main" val="2340252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4600623F-A96B-2F04-B519-1E2EB3429AB9}"/>
              </a:ext>
            </a:extLst>
          </p:cNvPr>
          <p:cNvGraphicFramePr>
            <a:graphicFrameLocks noChangeAspect="1"/>
          </p:cNvGraphicFramePr>
          <p:nvPr>
            <p:custDataLst>
              <p:tags r:id="rId1"/>
            </p:custDataLst>
            <p:extLst>
              <p:ext uri="{D42A27DB-BD31-4B8C-83A1-F6EECF244321}">
                <p14:modId xmlns:p14="http://schemas.microsoft.com/office/powerpoint/2010/main" val="1869902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think-cell data - do not delete" hidden="1">
                        <a:extLst>
                          <a:ext uri="{FF2B5EF4-FFF2-40B4-BE49-F238E27FC236}">
                            <a16:creationId xmlns:a16="http://schemas.microsoft.com/office/drawing/2014/main" id="{4600623F-A96B-2F04-B519-1E2EB3429A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a:solidFill>
                  <a:srgbClr val="002A69"/>
                </a:solidFill>
                <a:latin typeface="Verdana Pro" panose="020B0704030504040204" pitchFamily="34" charset="0"/>
              </a:rPr>
              <a:t>Sub step </a:t>
            </a:r>
            <a:r>
              <a:rPr lang="en-US" sz="1400" b="1" dirty="0">
                <a:solidFill>
                  <a:srgbClr val="002A69"/>
                </a:solidFill>
                <a:latin typeface="Verdana Pro" panose="020B0704030504040204" pitchFamily="34" charset="0"/>
              </a:rPr>
              <a:t>1.1 </a:t>
            </a:r>
            <a:r>
              <a:rPr lang="en-US" sz="1400" dirty="0">
                <a:solidFill>
                  <a:srgbClr val="002A69"/>
                </a:solidFill>
                <a:latin typeface="Verdana Pro" panose="020B0704030504040204" pitchFamily="34" charset="0"/>
              </a:rPr>
              <a:t>– Define your goals and metrics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Being clear on your key driver(s), business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goals and metrics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is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vital for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a successful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2D implementation and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to measure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success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once the implementation is complete</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a:t>
            </a:r>
            <a:endParaRPr lang="en-US" sz="1000" dirty="0">
              <a:solidFill>
                <a:srgbClr val="002C6C"/>
              </a:solidFill>
              <a:latin typeface="Verdana Pro" panose="020B0604030504040204" pitchFamily="34" charset="0"/>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 Who -</a:t>
            </a:r>
            <a:r>
              <a:rPr lang="en-US" sz="1400" b="1" dirty="0">
                <a:solidFill>
                  <a:srgbClr val="002C6C"/>
                </a:solidFill>
                <a:latin typeface="Verdana Pro" panose="020B0704030504040204" pitchFamily="34" charset="0"/>
              </a:rPr>
              <a:t> </a:t>
            </a:r>
            <a:endParaRPr lang="en-US" sz="1400" dirty="0">
              <a:solidFill>
                <a:srgbClr val="002C6C"/>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2488053"/>
          </a:xfrm>
          <a:prstGeom prst="rect">
            <a:avLst/>
          </a:prstGeom>
          <a:noFill/>
        </p:spPr>
        <p:txBody>
          <a:bodyPr wrap="square">
            <a:spAutoFit/>
          </a:bodyPr>
          <a:lstStyle/>
          <a:p>
            <a:pPr marL="449263" indent="-449263">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Choosing your key driver(s) or use case(s)</a:t>
            </a:r>
          </a:p>
          <a:p>
            <a:pPr marL="449263" indent="-449263">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6"/>
              </a:rPr>
              <a:t>2D Pilot Toolkit - slide 19-20</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all necessary information and </a:t>
            </a:r>
          </a:p>
          <a:p>
            <a:pPr marL="449263" indent="-449263">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the appendix for an explanation on </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7" action="ppaction://hlinksldjump"/>
              </a:rPr>
              <a:t>key drivers</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and </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8" action="ppaction://hlinksldjump"/>
              </a:rPr>
              <a:t>key KPIs and goals</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a:t>
            </a:r>
          </a:p>
          <a:p>
            <a:pPr marL="449263" indent="-449263">
              <a:buFont typeface="Arial" panose="020B0604020202020204" pitchFamily="34" charset="0"/>
              <a:buChar char="•"/>
            </a:pPr>
            <a:r>
              <a:rPr lang="en-US" sz="900" dirty="0">
                <a:solidFill>
                  <a:schemeClr val="tx2"/>
                </a:solidFill>
                <a:latin typeface="Verdana Pro" panose="020B0604030504040204" pitchFamily="34" charset="0"/>
                <a:sym typeface="Wingdings" panose="05000000000000000000" pitchFamily="2" charset="2"/>
              </a:rPr>
              <a:t> Please refer to the </a:t>
            </a:r>
            <a:r>
              <a:rPr lang="en-US" sz="900" dirty="0">
                <a:solidFill>
                  <a:schemeClr val="tx2"/>
                </a:solidFill>
                <a:latin typeface="Verdana Pro" panose="020B0604030504040204" pitchFamily="34" charset="0"/>
                <a:sym typeface="Wingdings" panose="05000000000000000000" pitchFamily="2" charset="2"/>
                <a:hlinkClick r:id="rId9"/>
              </a:rPr>
              <a:t>Woolworths’ case study</a:t>
            </a:r>
            <a:r>
              <a:rPr lang="en-US" sz="900" dirty="0">
                <a:solidFill>
                  <a:schemeClr val="tx2"/>
                </a:solidFill>
                <a:latin typeface="Verdana Pro" panose="020B0604030504040204" pitchFamily="34" charset="0"/>
                <a:sym typeface="Wingdings" panose="05000000000000000000" pitchFamily="2" charset="2"/>
              </a:rPr>
              <a:t>, </a:t>
            </a:r>
            <a:r>
              <a:rPr lang="en-US" sz="900" dirty="0">
                <a:solidFill>
                  <a:schemeClr val="tx2"/>
                </a:solidFill>
                <a:latin typeface="Verdana Pro" panose="020B0604030504040204" pitchFamily="34" charset="0"/>
                <a:sym typeface="Wingdings" panose="05000000000000000000" pitchFamily="2" charset="2"/>
                <a:hlinkClick r:id="rId10"/>
              </a:rPr>
              <a:t>Parla Deli’s case study</a:t>
            </a:r>
            <a:r>
              <a:rPr lang="en-US" sz="900" dirty="0">
                <a:solidFill>
                  <a:schemeClr val="tx2"/>
                </a:solidFill>
                <a:latin typeface="Verdana Pro" panose="020B0604030504040204" pitchFamily="34" charset="0"/>
                <a:sym typeface="Wingdings" panose="05000000000000000000" pitchFamily="2" charset="2"/>
              </a:rPr>
              <a:t> or</a:t>
            </a:r>
            <a:r>
              <a:rPr lang="en-US" sz="900" dirty="0">
                <a:solidFill>
                  <a:schemeClr val="tx2"/>
                </a:solidFill>
                <a:latin typeface="Verdana Pro" panose="020B0604030504040204" pitchFamily="34" charset="0"/>
              </a:rPr>
              <a:t> visit our </a:t>
            </a:r>
            <a:br>
              <a:rPr lang="en-US" sz="900" dirty="0">
                <a:solidFill>
                  <a:schemeClr val="tx2"/>
                </a:solidFill>
                <a:latin typeface="Verdana Pro" panose="020B0604030504040204" pitchFamily="34" charset="0"/>
              </a:rPr>
            </a:br>
            <a:r>
              <a:rPr lang="en-US" sz="900" u="sng" dirty="0">
                <a:solidFill>
                  <a:srgbClr val="008DBD"/>
                </a:solidFill>
                <a:latin typeface="Verdana Pro" panose="020B0604030504040204" pitchFamily="34" charset="0"/>
                <a:hlinkClick r:id="rId11"/>
              </a:rPr>
              <a:t>Case study library</a:t>
            </a:r>
            <a:r>
              <a:rPr lang="en-US" sz="900" dirty="0">
                <a:solidFill>
                  <a:schemeClr val="tx2"/>
                </a:solidFill>
                <a:latin typeface="Verdana Pro" panose="020B0604030504040204" pitchFamily="34" charset="0"/>
              </a:rPr>
              <a:t> for some examples.</a:t>
            </a:r>
          </a:p>
          <a:p>
            <a:pPr marL="449263" indent="-449263">
              <a:buFont typeface="Arial" panose="020B0604020202020204" pitchFamily="34" charset="0"/>
              <a:buChar char="•"/>
            </a:pPr>
            <a:endPar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endParaRPr>
          </a:p>
          <a:p>
            <a:pPr marL="449263" indent="-449263">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449263" indent="-449263">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Evaluating your estimated budget through a cost logic</a:t>
            </a:r>
          </a:p>
          <a:p>
            <a:pPr marL="449263" indent="-449263">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6">
                  <a:extLst>
                    <a:ext uri="{A12FA001-AC4F-418D-AE19-62706E023703}">
                      <ahyp:hlinkClr xmlns:ahyp="http://schemas.microsoft.com/office/drawing/2018/hyperlinkcolor" val="tx"/>
                    </a:ext>
                  </a:extLst>
                </a:hlinkClick>
              </a:rPr>
              <a:t>2D Pilot Toolkit section - slide 30-33</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chemeClr val="tx2"/>
                </a:solidFill>
                <a:latin typeface="Verdana Pro" panose="020B0604030504040204" pitchFamily="34" charset="0"/>
                <a:cs typeface="Verdana Pro Semibold" panose="020F0502020204030204" pitchFamily="34" charset="0"/>
              </a:rPr>
              <a:t>for all necessary details. </a:t>
            </a:r>
          </a:p>
          <a:p>
            <a:pPr marL="449263" indent="-449263">
              <a:buFont typeface="Arial" panose="020B0604020202020204" pitchFamily="34" charset="0"/>
              <a:buChar char="•"/>
            </a:pPr>
            <a:endParaRPr lang="en-US" sz="900" dirty="0">
              <a:solidFill>
                <a:schemeClr val="tx2"/>
              </a:solidFill>
              <a:latin typeface="Verdana Pro" panose="020B0604030504040204" pitchFamily="34" charset="0"/>
              <a:cs typeface="Verdana Pro Semibold" panose="020F0502020204030204" pitchFamily="34" charset="0"/>
            </a:endParaRPr>
          </a:p>
          <a:p>
            <a:pPr marL="449263" indent="-449263">
              <a:buFont typeface="Arial" panose="020B0604020202020204" pitchFamily="34" charset="0"/>
              <a:buChar char="•"/>
            </a:pPr>
            <a:endParaRPr lang="en-US" sz="900" dirty="0">
              <a:solidFill>
                <a:schemeClr val="tx2"/>
              </a:solidFill>
              <a:latin typeface="Verdana Pro" panose="020B0604030504040204" pitchFamily="34" charset="0"/>
              <a:cs typeface="Verdana Pro Semibold" panose="020F0502020204030204" pitchFamily="34" charset="0"/>
            </a:endParaRPr>
          </a:p>
          <a:p>
            <a:pPr marL="449263" indent="-449263">
              <a:buFont typeface="Arial" panose="020B0604020202020204" pitchFamily="34" charset="0"/>
              <a:buChar char="•"/>
            </a:pPr>
            <a:r>
              <a:rPr lang="en-US" sz="900" b="1" dirty="0">
                <a:solidFill>
                  <a:schemeClr val="tx2"/>
                </a:solidFill>
              </a:rPr>
              <a:t>How 2D implementation could impact the consumer experience (e.g., safety, trust)</a:t>
            </a:r>
          </a:p>
          <a:p>
            <a:pPr marL="449263" indent="-449263">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6"/>
              </a:rPr>
              <a:t>2D Pilot Toolkit - slide 21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all necessary information.</a:t>
            </a:r>
          </a:p>
          <a:p>
            <a:pPr marL="73025"/>
            <a:endParaRPr lang="en-US" sz="900" dirty="0">
              <a:solidFill>
                <a:schemeClr val="tx2"/>
              </a:solidFill>
              <a:latin typeface="Verdana Pro" panose="020B0704030504040204" pitchFamily="34" charset="0"/>
            </a:endParaRPr>
          </a:p>
          <a:p>
            <a:pPr indent="182563"/>
            <a:r>
              <a:rPr lang="en-US" sz="900" b="1" dirty="0">
                <a:solidFill>
                  <a:schemeClr val="tx2"/>
                </a:solidFill>
                <a:latin typeface="Verdana Pro" panose="020B0704030504040204" pitchFamily="34" charset="0"/>
              </a:rPr>
              <a:t>Important</a:t>
            </a:r>
            <a:r>
              <a:rPr lang="en-US" sz="900" dirty="0">
                <a:solidFill>
                  <a:schemeClr val="tx2"/>
                </a:solidFill>
                <a:latin typeface="Verdana Pro" panose="020B0704030504040204" pitchFamily="34" charset="0"/>
              </a:rPr>
              <a:t>: align the interests your internal stakeholders with these goals and metrics.</a:t>
            </a:r>
          </a:p>
          <a:p>
            <a:pPr indent="182563"/>
            <a:endParaRPr lang="en-US" sz="900" dirty="0">
              <a:solidFill>
                <a:schemeClr val="tx2"/>
              </a:solidFill>
              <a:latin typeface="Verdana Pro" panose="020B0604030504040204" pitchFamily="34" charset="0"/>
              <a:sym typeface="Wingdings" panose="05000000000000000000" pitchFamily="2" charset="2"/>
            </a:endParaRPr>
          </a:p>
          <a:p>
            <a:pPr marL="538163" indent="-465138">
              <a:lnSpc>
                <a:spcPct val="150000"/>
              </a:lnSpc>
              <a:buFont typeface="Arial" panose="020B0604020202020204" pitchFamily="34" charset="0"/>
              <a:buChar char="•"/>
            </a:pPr>
            <a:endParaRPr lang="en-US" sz="900" dirty="0">
              <a:solidFill>
                <a:srgbClr val="002A69"/>
              </a:solidFill>
              <a:latin typeface="Verdana Pro" panose="020B0604030504040204" pitchFamily="34" charset="0"/>
              <a:cs typeface="Verdana Pro Semibold" panose="020F050202020403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44197" y="941425"/>
              <a:ext cx="228600" cy="228600"/>
            </a:xfrm>
            <a:prstGeom prst="rect">
              <a:avLst/>
            </a:prstGeom>
          </p:spPr>
        </p:pic>
      </p:grpSp>
      <p:sp>
        <p:nvSpPr>
          <p:cNvPr id="54" name="Oval 53">
            <a:extLst>
              <a:ext uri="{FF2B5EF4-FFF2-40B4-BE49-F238E27FC236}">
                <a16:creationId xmlns:a16="http://schemas.microsoft.com/office/drawing/2014/main" id="{2E7EF50F-0A0A-7372-6949-2477E41A0768}"/>
              </a:ext>
            </a:extLst>
          </p:cNvPr>
          <p:cNvSpPr/>
          <p:nvPr/>
        </p:nvSpPr>
        <p:spPr>
          <a:xfrm>
            <a:off x="430886" y="4424541"/>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6" name="Picture 15">
            <a:hlinkClick r:id="rId7" action="ppaction://hlinksldjump"/>
            <a:extLst>
              <a:ext uri="{FF2B5EF4-FFF2-40B4-BE49-F238E27FC236}">
                <a16:creationId xmlns:a16="http://schemas.microsoft.com/office/drawing/2014/main" id="{565A11C2-1BDB-8084-7DE3-080066DDCBB7}"/>
              </a:ext>
            </a:extLst>
          </p:cNvPr>
          <p:cNvPicPr>
            <a:picLocks noChangeAspect="1"/>
          </p:cNvPicPr>
          <p:nvPr/>
        </p:nvPicPr>
        <p:blipFill>
          <a:blip r:embed="rId14"/>
          <a:stretch>
            <a:fillRect/>
          </a:stretch>
        </p:blipFill>
        <p:spPr>
          <a:xfrm>
            <a:off x="6721862" y="2135102"/>
            <a:ext cx="1972109" cy="1110955"/>
          </a:xfrm>
          <a:prstGeom prst="rect">
            <a:avLst/>
          </a:prstGeom>
          <a:ln>
            <a:solidFill>
              <a:schemeClr val="tx2"/>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388D2E74-D951-D196-8FD0-54CC8238D01D}"/>
              </a:ext>
            </a:extLst>
          </p:cNvPr>
          <p:cNvSpPr txBox="1"/>
          <p:nvPr/>
        </p:nvSpPr>
        <p:spPr>
          <a:xfrm>
            <a:off x="6721861" y="3299851"/>
            <a:ext cx="1972109" cy="184666"/>
          </a:xfrm>
          <a:prstGeom prst="rect">
            <a:avLst/>
          </a:prstGeom>
          <a:noFill/>
        </p:spPr>
        <p:txBody>
          <a:bodyPr wrap="square" rtlCol="0">
            <a:spAutoFit/>
          </a:bodyPr>
          <a:lstStyle/>
          <a:p>
            <a:pPr algn="ctr"/>
            <a:r>
              <a:rPr lang="en-US" sz="600" i="1"/>
              <a:t>Click here for a full explanation per key driver</a:t>
            </a:r>
          </a:p>
        </p:txBody>
      </p:sp>
      <p:sp>
        <p:nvSpPr>
          <p:cNvPr id="21" name="Rectangle 20">
            <a:extLst>
              <a:ext uri="{FF2B5EF4-FFF2-40B4-BE49-F238E27FC236}">
                <a16:creationId xmlns:a16="http://schemas.microsoft.com/office/drawing/2014/main" id="{066B724A-13DC-AE65-46E4-8B02FE97FEAF}"/>
              </a:ext>
            </a:extLst>
          </p:cNvPr>
          <p:cNvSpPr/>
          <p:nvPr/>
        </p:nvSpPr>
        <p:spPr>
          <a:xfrm>
            <a:off x="6718766" y="3587346"/>
            <a:ext cx="1972109" cy="900197"/>
          </a:xfrm>
          <a:prstGeom prst="rect">
            <a:avLst/>
          </a:prstGeom>
          <a:noFill/>
          <a:ln w="12700">
            <a:solidFill>
              <a:srgbClr val="FBB034"/>
            </a:solidFill>
          </a:ln>
          <a:effectLst>
            <a:outerShdw blurRad="50800" dist="38100" dir="2700000" algn="tl" rotWithShape="0">
              <a:srgbClr val="FBB034">
                <a:alpha val="40000"/>
              </a:srgb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73025">
              <a:defRPr/>
            </a:pPr>
            <a:r>
              <a:rPr kumimoji="0" lang="nl-NL" sz="600" b="0" i="1" u="none" strike="noStrike" kern="1200" cap="none" spc="0" normalizeH="0" baseline="0" noProof="0">
                <a:ln>
                  <a:noFill/>
                </a:ln>
                <a:solidFill>
                  <a:srgbClr val="002C6C"/>
                </a:solidFill>
                <a:effectLst/>
                <a:uLnTx/>
                <a:uFillTx/>
                <a:latin typeface="Verdana Pro"/>
              </a:rPr>
              <a:t>Fresh food sector specific: </a:t>
            </a:r>
            <a:r>
              <a:rPr lang="en-US" sz="600" i="1">
                <a:solidFill>
                  <a:srgbClr val="002C6C"/>
                </a:solidFill>
                <a:latin typeface="Verdana Pro"/>
                <a:sym typeface="Wingdings" panose="05000000000000000000" pitchFamily="2" charset="2"/>
              </a:rPr>
              <a:t>Use of</a:t>
            </a:r>
            <a:r>
              <a:rPr kumimoji="0" lang="en-US" sz="600" b="0" i="1" u="none" strike="noStrike" kern="1200" cap="none" spc="0" normalizeH="0" baseline="0" noProof="0">
                <a:ln>
                  <a:noFill/>
                </a:ln>
                <a:solidFill>
                  <a:srgbClr val="002C6C"/>
                </a:solidFill>
                <a:effectLst/>
                <a:uLnTx/>
                <a:uFillTx/>
                <a:latin typeface="Verdana Pro"/>
                <a:sym typeface="Wingdings" panose="05000000000000000000" pitchFamily="2" charset="2"/>
              </a:rPr>
              <a:t> 2D barcodes to in store labelled products (e.g. deli meats, cheeses, pre-cut fruits and vegetables) </a:t>
            </a:r>
            <a:r>
              <a:rPr lang="en-US" sz="600" i="1">
                <a:solidFill>
                  <a:srgbClr val="002C6C"/>
                </a:solidFill>
                <a:latin typeface="Verdana Pro"/>
                <a:sym typeface="Wingdings" panose="05000000000000000000" pitchFamily="2" charset="2"/>
              </a:rPr>
              <a:t>can enable</a:t>
            </a:r>
            <a:r>
              <a:rPr kumimoji="0" lang="en-US" sz="600" b="0" i="1" u="none" strike="noStrike" kern="1200" cap="none" spc="0" normalizeH="0" baseline="0" noProof="0">
                <a:ln>
                  <a:noFill/>
                </a:ln>
                <a:solidFill>
                  <a:srgbClr val="002C6C"/>
                </a:solidFill>
                <a:effectLst/>
                <a:uLnTx/>
                <a:uFillTx/>
                <a:latin typeface="Verdana Pro"/>
                <a:sym typeface="Wingdings" panose="05000000000000000000" pitchFamily="2" charset="2"/>
              </a:rPr>
              <a:t> automatic expiry date tracking, facilitating targeted discounts for products approaching best-before, while maintaining clear product visibility for your customers. </a:t>
            </a:r>
            <a:r>
              <a:rPr lang="nl-NL" sz="600">
                <a:solidFill>
                  <a:schemeClr val="tx2"/>
                </a:solidFill>
                <a:latin typeface="Verdana Pro" panose="020B0604030504040204" pitchFamily="34" charset="0"/>
              </a:rPr>
              <a:t>Click </a:t>
            </a:r>
            <a:r>
              <a:rPr lang="nl-NL" sz="600" u="sng">
                <a:solidFill>
                  <a:srgbClr val="008DBD"/>
                </a:solidFill>
                <a:latin typeface="Verdana Pro" panose="020B0604030504040204" pitchFamily="34" charset="0"/>
                <a:hlinkClick r:id="rId15" action="ppaction://hlinksldjump"/>
              </a:rPr>
              <a:t>here</a:t>
            </a:r>
            <a:r>
              <a:rPr lang="nl-NL" sz="600">
                <a:solidFill>
                  <a:schemeClr val="tx2"/>
                </a:solidFill>
                <a:latin typeface="Verdana Pro" panose="020B0604030504040204" pitchFamily="34" charset="0"/>
              </a:rPr>
              <a:t> for all sector-specific examples. </a:t>
            </a:r>
            <a:endParaRPr kumimoji="0" lang="en-US" sz="600" b="0" i="1" u="none" strike="noStrike" kern="1200" cap="none" spc="0" normalizeH="0" baseline="0" noProof="0">
              <a:ln>
                <a:noFill/>
              </a:ln>
              <a:solidFill>
                <a:srgbClr val="002C6C"/>
              </a:solidFill>
              <a:effectLst/>
              <a:uLnTx/>
              <a:uFillTx/>
              <a:latin typeface="Verdana Pro"/>
              <a:sym typeface="Wingdings" panose="05000000000000000000" pitchFamily="2" charset="2"/>
            </a:endParaRPr>
          </a:p>
        </p:txBody>
      </p:sp>
      <p:pic>
        <p:nvPicPr>
          <p:cNvPr id="23" name="Picture 22" descr="A preview of asset 2296">
            <a:extLst>
              <a:ext uri="{FF2B5EF4-FFF2-40B4-BE49-F238E27FC236}">
                <a16:creationId xmlns:a16="http://schemas.microsoft.com/office/drawing/2014/main" id="{49A71453-2E7C-12AD-1367-E9ED918AC1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62587" y="3886763"/>
            <a:ext cx="301365" cy="3013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6B8FAA7-218E-F0F0-1505-F4C6C54C9EA1}"/>
              </a:ext>
            </a:extLst>
          </p:cNvPr>
          <p:cNvSpPr/>
          <p:nvPr/>
        </p:nvSpPr>
        <p:spPr>
          <a:xfrm>
            <a:off x="430886" y="2486078"/>
            <a:ext cx="273624" cy="646561"/>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8">
            <a:hlinkClick r:id="" action="ppaction://hlinkshowjump?jump=nextslide"/>
            <a:extLst>
              <a:ext uri="{FF2B5EF4-FFF2-40B4-BE49-F238E27FC236}">
                <a16:creationId xmlns:a16="http://schemas.microsoft.com/office/drawing/2014/main" id="{9DF10797-83F8-3A49-A8EC-859563C51FF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flipH="1">
            <a:off x="8493031" y="236056"/>
            <a:ext cx="375396" cy="375396"/>
          </a:xfrm>
          <a:prstGeom prst="rect">
            <a:avLst/>
          </a:prstGeom>
        </p:spPr>
      </p:pic>
      <p:pic>
        <p:nvPicPr>
          <p:cNvPr id="25" name="Picture 9">
            <a:hlinkClick r:id="" action="ppaction://hlinkshowjump?jump=previousslide"/>
            <a:extLst>
              <a:ext uri="{FF2B5EF4-FFF2-40B4-BE49-F238E27FC236}">
                <a16:creationId xmlns:a16="http://schemas.microsoft.com/office/drawing/2014/main" id="{6FCB1BDD-87DA-6472-7E73-665D5DEBE4C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rot="10800000" flipH="1">
            <a:off x="7992616" y="236054"/>
            <a:ext cx="375396" cy="375396"/>
          </a:xfrm>
          <a:prstGeom prst="rect">
            <a:avLst/>
          </a:prstGeom>
          <a:noFill/>
          <a:ln>
            <a:noFill/>
          </a:ln>
        </p:spPr>
      </p:pic>
      <p:pic>
        <p:nvPicPr>
          <p:cNvPr id="27" name="Graphic 26">
            <a:hlinkClick r:id="rId19" action="ppaction://hlinksldjump"/>
            <a:extLst>
              <a:ext uri="{FF2B5EF4-FFF2-40B4-BE49-F238E27FC236}">
                <a16:creationId xmlns:a16="http://schemas.microsoft.com/office/drawing/2014/main" id="{BE605D24-DE01-D341-56B2-3BF35D8A92A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32B0B3FD-63AA-468C-353C-D600BE4AFC7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435959" y="2436994"/>
            <a:ext cx="399600" cy="399600"/>
          </a:xfrm>
          <a:prstGeom prst="rect">
            <a:avLst/>
          </a:prstGeom>
        </p:spPr>
      </p:pic>
      <p:pic>
        <p:nvPicPr>
          <p:cNvPr id="26" name="Graphic 25">
            <a:extLst>
              <a:ext uri="{FF2B5EF4-FFF2-40B4-BE49-F238E27FC236}">
                <a16:creationId xmlns:a16="http://schemas.microsoft.com/office/drawing/2014/main" id="{58FA1F04-418F-09DA-F4B9-778EE901DE9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35959" y="3933048"/>
            <a:ext cx="399600" cy="399600"/>
          </a:xfrm>
          <a:prstGeom prst="rect">
            <a:avLst/>
          </a:prstGeom>
        </p:spPr>
      </p:pic>
      <p:pic>
        <p:nvPicPr>
          <p:cNvPr id="28" name="Graphic 27">
            <a:extLst>
              <a:ext uri="{FF2B5EF4-FFF2-40B4-BE49-F238E27FC236}">
                <a16:creationId xmlns:a16="http://schemas.microsoft.com/office/drawing/2014/main" id="{FFB0787A-1961-ECC2-5B07-A6D55BFBBA6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435959" y="3401264"/>
            <a:ext cx="399600" cy="399600"/>
          </a:xfrm>
          <a:prstGeom prst="rect">
            <a:avLst/>
          </a:prstGeom>
        </p:spPr>
      </p:pic>
      <p:grpSp>
        <p:nvGrpSpPr>
          <p:cNvPr id="71" name="Group 70">
            <a:extLst>
              <a:ext uri="{FF2B5EF4-FFF2-40B4-BE49-F238E27FC236}">
                <a16:creationId xmlns:a16="http://schemas.microsoft.com/office/drawing/2014/main" id="{590F2679-A1D2-3944-1221-C9F6CD13F428}"/>
              </a:ext>
            </a:extLst>
          </p:cNvPr>
          <p:cNvGrpSpPr/>
          <p:nvPr/>
        </p:nvGrpSpPr>
        <p:grpSpPr>
          <a:xfrm>
            <a:off x="-1" y="819151"/>
            <a:ext cx="9144000" cy="414970"/>
            <a:chOff x="-1" y="819151"/>
            <a:chExt cx="9144000" cy="414970"/>
          </a:xfrm>
        </p:grpSpPr>
        <p:sp>
          <p:nvSpPr>
            <p:cNvPr id="73" name="Rectangle 72">
              <a:extLst>
                <a:ext uri="{FF2B5EF4-FFF2-40B4-BE49-F238E27FC236}">
                  <a16:creationId xmlns:a16="http://schemas.microsoft.com/office/drawing/2014/main" id="{10CD69E9-82D0-F4EB-F6AB-57DB8A9A6724}"/>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4" name="Rounded Rectangle 73">
              <a:extLst>
                <a:ext uri="{FF2B5EF4-FFF2-40B4-BE49-F238E27FC236}">
                  <a16:creationId xmlns:a16="http://schemas.microsoft.com/office/drawing/2014/main" id="{4C92CC38-4491-A149-D95A-98037C84FE05}"/>
                </a:ext>
              </a:extLst>
            </p:cNvPr>
            <p:cNvSpPr/>
            <p:nvPr/>
          </p:nvSpPr>
          <p:spPr>
            <a:xfrm>
              <a:off x="744538" y="876294"/>
              <a:ext cx="636496"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8DB9CA"/>
                  </a:solidFill>
                </a:rPr>
                <a:t>Set-up project</a:t>
              </a:r>
            </a:p>
          </p:txBody>
        </p:sp>
        <p:sp>
          <p:nvSpPr>
            <p:cNvPr id="75" name="Rounded Rectangle 21">
              <a:extLst>
                <a:ext uri="{FF2B5EF4-FFF2-40B4-BE49-F238E27FC236}">
                  <a16:creationId xmlns:a16="http://schemas.microsoft.com/office/drawing/2014/main" id="{37097F0C-2B05-34E5-6A27-7FB06CAB2ACE}"/>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76" name="Rounded Rectangle 21">
              <a:extLst>
                <a:ext uri="{FF2B5EF4-FFF2-40B4-BE49-F238E27FC236}">
                  <a16:creationId xmlns:a16="http://schemas.microsoft.com/office/drawing/2014/main" id="{8C937F87-B0A8-3921-5751-7C57742D28E3}"/>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77" name="Rounded Rectangle 76">
              <a:extLst>
                <a:ext uri="{FF2B5EF4-FFF2-40B4-BE49-F238E27FC236}">
                  <a16:creationId xmlns:a16="http://schemas.microsoft.com/office/drawing/2014/main" id="{A19DF072-C614-670E-4470-90F5B883D434}"/>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78" name="Rounded Rectangle 77">
              <a:extLst>
                <a:ext uri="{FF2B5EF4-FFF2-40B4-BE49-F238E27FC236}">
                  <a16:creationId xmlns:a16="http://schemas.microsoft.com/office/drawing/2014/main" id="{36F96188-6D90-56CD-6B21-FE05EF958FCD}"/>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79" name="Rounded Rectangle 21">
              <a:extLst>
                <a:ext uri="{FF2B5EF4-FFF2-40B4-BE49-F238E27FC236}">
                  <a16:creationId xmlns:a16="http://schemas.microsoft.com/office/drawing/2014/main" id="{4E71B0A5-FA3F-592D-7630-F36A0113918F}"/>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80" name="Rounded Rectangle 21">
              <a:extLst>
                <a:ext uri="{FF2B5EF4-FFF2-40B4-BE49-F238E27FC236}">
                  <a16:creationId xmlns:a16="http://schemas.microsoft.com/office/drawing/2014/main" id="{0492BB83-670F-7CBE-25DD-77A24241C5D5}"/>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81" name="Rounded Rectangle 21">
              <a:extLst>
                <a:ext uri="{FF2B5EF4-FFF2-40B4-BE49-F238E27FC236}">
                  <a16:creationId xmlns:a16="http://schemas.microsoft.com/office/drawing/2014/main" id="{93C7168E-D3E4-DDB4-5A7F-27C98423EC2E}"/>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82" name="Oval 81">
              <a:extLst>
                <a:ext uri="{FF2B5EF4-FFF2-40B4-BE49-F238E27FC236}">
                  <a16:creationId xmlns:a16="http://schemas.microsoft.com/office/drawing/2014/main" id="{85632511-906A-9E86-121F-0C8AD343DF57}"/>
                </a:ext>
              </a:extLst>
            </p:cNvPr>
            <p:cNvSpPr/>
            <p:nvPr/>
          </p:nvSpPr>
          <p:spPr>
            <a:xfrm>
              <a:off x="412821" y="888920"/>
              <a:ext cx="275078" cy="275078"/>
            </a:xfrm>
            <a:prstGeom prst="ellipse">
              <a:avLst/>
            </a:prstGeom>
            <a:solidFill>
              <a:srgbClr val="8DB9CA"/>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83" name="Oval 82">
              <a:extLst>
                <a:ext uri="{FF2B5EF4-FFF2-40B4-BE49-F238E27FC236}">
                  <a16:creationId xmlns:a16="http://schemas.microsoft.com/office/drawing/2014/main" id="{E0406AA8-7891-F13C-FB97-C2E0A55A3EFF}"/>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84" name="Straight Connector 83">
              <a:extLst>
                <a:ext uri="{FF2B5EF4-FFF2-40B4-BE49-F238E27FC236}">
                  <a16:creationId xmlns:a16="http://schemas.microsoft.com/office/drawing/2014/main" id="{987B8F47-204A-5917-5B60-853192C117E5}"/>
                </a:ext>
              </a:extLst>
            </p:cNvPr>
            <p:cNvCxnSpPr>
              <a:stCxn id="83" idx="2"/>
            </p:cNvCxnSpPr>
            <p:nvPr/>
          </p:nvCxnSpPr>
          <p:spPr>
            <a:xfrm flipH="1">
              <a:off x="1156771"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E22BB732-1CFA-FCE9-99CC-9F29E15093F2}"/>
                </a:ext>
              </a:extLst>
            </p:cNvPr>
            <p:cNvGrpSpPr/>
            <p:nvPr/>
          </p:nvGrpSpPr>
          <p:grpSpPr>
            <a:xfrm>
              <a:off x="2241933" y="888920"/>
              <a:ext cx="517137" cy="275078"/>
              <a:chOff x="2241933" y="888920"/>
              <a:chExt cx="517137" cy="275078"/>
            </a:xfrm>
          </p:grpSpPr>
          <p:sp>
            <p:nvSpPr>
              <p:cNvPr id="101" name="Oval 100">
                <a:extLst>
                  <a:ext uri="{FF2B5EF4-FFF2-40B4-BE49-F238E27FC236}">
                    <a16:creationId xmlns:a16="http://schemas.microsoft.com/office/drawing/2014/main" id="{DCFD1A09-7BE1-DE7A-A375-D3565172619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102" name="Straight Connector 101">
                <a:extLst>
                  <a:ext uri="{FF2B5EF4-FFF2-40B4-BE49-F238E27FC236}">
                    <a16:creationId xmlns:a16="http://schemas.microsoft.com/office/drawing/2014/main" id="{B8505BF9-9687-B6EC-643E-3976732B66FF}"/>
                  </a:ext>
                </a:extLst>
              </p:cNvPr>
              <p:cNvCxnSpPr>
                <a:stCxn id="101"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6" name="Group 85">
              <a:extLst>
                <a:ext uri="{FF2B5EF4-FFF2-40B4-BE49-F238E27FC236}">
                  <a16:creationId xmlns:a16="http://schemas.microsoft.com/office/drawing/2014/main" id="{0C9D3BA1-8868-7F39-D496-392AE09BDDD5}"/>
                </a:ext>
              </a:extLst>
            </p:cNvPr>
            <p:cNvGrpSpPr/>
            <p:nvPr/>
          </p:nvGrpSpPr>
          <p:grpSpPr>
            <a:xfrm>
              <a:off x="7700790" y="888920"/>
              <a:ext cx="449198" cy="275078"/>
              <a:chOff x="2309872" y="888920"/>
              <a:chExt cx="449198" cy="275078"/>
            </a:xfrm>
          </p:grpSpPr>
          <p:sp>
            <p:nvSpPr>
              <p:cNvPr id="99" name="Oval 98">
                <a:extLst>
                  <a:ext uri="{FF2B5EF4-FFF2-40B4-BE49-F238E27FC236}">
                    <a16:creationId xmlns:a16="http://schemas.microsoft.com/office/drawing/2014/main" id="{E66E5A36-A537-4B74-678E-854265B1727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100" name="Straight Connector 99">
                <a:extLst>
                  <a:ext uri="{FF2B5EF4-FFF2-40B4-BE49-F238E27FC236}">
                    <a16:creationId xmlns:a16="http://schemas.microsoft.com/office/drawing/2014/main" id="{5EA58B4C-73E0-329D-9A82-15395A80FF88}"/>
                  </a:ext>
                </a:extLst>
              </p:cNvPr>
              <p:cNvCxnSpPr>
                <a:cxnSpLocks/>
                <a:stCxn id="99"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Group 86">
              <a:extLst>
                <a:ext uri="{FF2B5EF4-FFF2-40B4-BE49-F238E27FC236}">
                  <a16:creationId xmlns:a16="http://schemas.microsoft.com/office/drawing/2014/main" id="{A5435625-432F-B0DE-656A-BFD94E2966FC}"/>
                </a:ext>
              </a:extLst>
            </p:cNvPr>
            <p:cNvGrpSpPr/>
            <p:nvPr/>
          </p:nvGrpSpPr>
          <p:grpSpPr>
            <a:xfrm>
              <a:off x="6863508" y="888920"/>
              <a:ext cx="412785" cy="275078"/>
              <a:chOff x="2346285" y="888920"/>
              <a:chExt cx="412785" cy="275078"/>
            </a:xfrm>
          </p:grpSpPr>
          <p:sp>
            <p:nvSpPr>
              <p:cNvPr id="97" name="Oval 96">
                <a:extLst>
                  <a:ext uri="{FF2B5EF4-FFF2-40B4-BE49-F238E27FC236}">
                    <a16:creationId xmlns:a16="http://schemas.microsoft.com/office/drawing/2014/main" id="{80CA6035-5828-6D96-550D-D34C387A7B8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98" name="Straight Connector 97">
                <a:extLst>
                  <a:ext uri="{FF2B5EF4-FFF2-40B4-BE49-F238E27FC236}">
                    <a16:creationId xmlns:a16="http://schemas.microsoft.com/office/drawing/2014/main" id="{E6A112B4-121B-9CC7-AB4B-AD18953BB840}"/>
                  </a:ext>
                </a:extLst>
              </p:cNvPr>
              <p:cNvCxnSpPr>
                <a:cxnSpLocks/>
                <a:stCxn id="97"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C90301C0-29ED-5A1A-3D2E-DFAA177346AC}"/>
                </a:ext>
              </a:extLst>
            </p:cNvPr>
            <p:cNvGrpSpPr/>
            <p:nvPr/>
          </p:nvGrpSpPr>
          <p:grpSpPr>
            <a:xfrm>
              <a:off x="5690212" y="888920"/>
              <a:ext cx="417664" cy="275078"/>
              <a:chOff x="2341406" y="888920"/>
              <a:chExt cx="417664" cy="275078"/>
            </a:xfrm>
          </p:grpSpPr>
          <p:sp>
            <p:nvSpPr>
              <p:cNvPr id="95" name="Oval 94">
                <a:extLst>
                  <a:ext uri="{FF2B5EF4-FFF2-40B4-BE49-F238E27FC236}">
                    <a16:creationId xmlns:a16="http://schemas.microsoft.com/office/drawing/2014/main" id="{FBA56792-D80D-5D9E-962A-581F8BE065C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96" name="Straight Connector 95">
                <a:extLst>
                  <a:ext uri="{FF2B5EF4-FFF2-40B4-BE49-F238E27FC236}">
                    <a16:creationId xmlns:a16="http://schemas.microsoft.com/office/drawing/2014/main" id="{A55015AF-2144-B16A-025D-C941EAB9324C}"/>
                  </a:ext>
                </a:extLst>
              </p:cNvPr>
              <p:cNvCxnSpPr>
                <a:cxnSpLocks/>
                <a:stCxn id="95"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Group 88">
              <a:extLst>
                <a:ext uri="{FF2B5EF4-FFF2-40B4-BE49-F238E27FC236}">
                  <a16:creationId xmlns:a16="http://schemas.microsoft.com/office/drawing/2014/main" id="{C3A8B038-44BE-F8B6-FFB2-696449831C7D}"/>
                </a:ext>
              </a:extLst>
            </p:cNvPr>
            <p:cNvGrpSpPr/>
            <p:nvPr/>
          </p:nvGrpSpPr>
          <p:grpSpPr>
            <a:xfrm>
              <a:off x="4411504" y="888920"/>
              <a:ext cx="438181" cy="275078"/>
              <a:chOff x="2320889" y="888920"/>
              <a:chExt cx="438181" cy="275078"/>
            </a:xfrm>
          </p:grpSpPr>
          <p:sp>
            <p:nvSpPr>
              <p:cNvPr id="93" name="Oval 92">
                <a:extLst>
                  <a:ext uri="{FF2B5EF4-FFF2-40B4-BE49-F238E27FC236}">
                    <a16:creationId xmlns:a16="http://schemas.microsoft.com/office/drawing/2014/main" id="{77EEBBC4-9C95-1C03-4D35-C6E31BCC6FB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94" name="Straight Connector 93">
                <a:extLst>
                  <a:ext uri="{FF2B5EF4-FFF2-40B4-BE49-F238E27FC236}">
                    <a16:creationId xmlns:a16="http://schemas.microsoft.com/office/drawing/2014/main" id="{72F9E33E-A26D-AC4E-9D6D-965832850192}"/>
                  </a:ext>
                </a:extLst>
              </p:cNvPr>
              <p:cNvCxnSpPr>
                <a:cxnSpLocks/>
                <a:stCxn id="93"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8AB9D6FC-326A-E30D-A7C4-20AB6BA87113}"/>
                </a:ext>
              </a:extLst>
            </p:cNvPr>
            <p:cNvGrpSpPr/>
            <p:nvPr/>
          </p:nvGrpSpPr>
          <p:grpSpPr>
            <a:xfrm>
              <a:off x="3403904" y="888920"/>
              <a:ext cx="405130" cy="275078"/>
              <a:chOff x="2353940" y="888920"/>
              <a:chExt cx="405130" cy="275078"/>
            </a:xfrm>
          </p:grpSpPr>
          <p:sp>
            <p:nvSpPr>
              <p:cNvPr id="91" name="Oval 90">
                <a:extLst>
                  <a:ext uri="{FF2B5EF4-FFF2-40B4-BE49-F238E27FC236}">
                    <a16:creationId xmlns:a16="http://schemas.microsoft.com/office/drawing/2014/main" id="{0C8B7A60-EBB9-D6EC-33F6-7D3A9288256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92" name="Straight Connector 91">
                <a:extLst>
                  <a:ext uri="{FF2B5EF4-FFF2-40B4-BE49-F238E27FC236}">
                    <a16:creationId xmlns:a16="http://schemas.microsoft.com/office/drawing/2014/main" id="{C3244953-2B0A-4925-687F-287961CE5027}"/>
                  </a:ext>
                </a:extLst>
              </p:cNvPr>
              <p:cNvCxnSpPr>
                <a:cxnSpLocks/>
                <a:stCxn id="91"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68816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1864806"/>
          </a:xfrm>
          <a:prstGeom prst="rect">
            <a:avLst/>
          </a:prstGeom>
          <a:noFill/>
        </p:spPr>
        <p:txBody>
          <a:bodyPr wrap="square" lIns="91440" tIns="45720" rIns="91440" bIns="45720" anchor="t">
            <a:spAutoFit/>
          </a:bodyPr>
          <a:lstStyle/>
          <a:p>
            <a:pPr marL="464820" indent="-464820">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project plan</a:t>
            </a:r>
            <a:endParaRPr lang="en-US" dirty="0"/>
          </a:p>
          <a:p>
            <a:pPr marL="464820" indent="-464820">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4820" indent="-464820">
              <a:lnSpc>
                <a:spcPct val="150000"/>
              </a:lnSpc>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Choosing an implementation type (e.g. proof of concept, pilot, full implementation)</a:t>
            </a:r>
          </a:p>
          <a:p>
            <a:pPr marL="464820" indent="-464820">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4820" indent="-464820">
              <a:lnSpc>
                <a:spcPct val="150000"/>
              </a:lnSpc>
              <a:buFont typeface="Arial" panose="020B0604020202020204" pitchFamily="34" charset="0"/>
              <a:buChar char="•"/>
            </a:pPr>
            <a:r>
              <a:rPr lang="en-US" sz="900" b="1" dirty="0">
                <a:solidFill>
                  <a:srgbClr val="002C6C"/>
                </a:solidFill>
                <a:latin typeface="Verdana Pro"/>
                <a:cs typeface="Verdana Pro Semibold" panose="020F0502020204030204" pitchFamily="34" charset="0"/>
              </a:rPr>
              <a:t>Scoping your implementation in phases, starting with an initial number of stores and/or product(s) and categories before scaling deployment</a:t>
            </a:r>
          </a:p>
          <a:p>
            <a:pPr marL="73025"/>
            <a:endParaRPr lang="en-US" sz="900" dirty="0">
              <a:solidFill>
                <a:srgbClr val="002C6C"/>
              </a:solidFill>
              <a:latin typeface="Verdana Pro" panose="020B0704030504040204" pitchFamily="34" charset="0"/>
            </a:endParaRPr>
          </a:p>
          <a:p>
            <a:pPr marL="171450" indent="-171450">
              <a:lnSpc>
                <a:spcPct val="150000"/>
              </a:lnSpc>
              <a:buFont typeface="Wingdings" panose="05000000000000000000" pitchFamily="2" charset="2"/>
              <a:buChar char="à"/>
            </a:pPr>
            <a:r>
              <a:rPr lang="en-US" sz="900" dirty="0">
                <a:solidFill>
                  <a:srgbClr val="002C6C"/>
                </a:solidFill>
                <a:latin typeface="Verdana Pro" panose="020B060403050404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hlinkClick r:id="rId3"/>
              </a:rPr>
              <a:t>2D Pilot Toolkit - slide 35-45</a:t>
            </a:r>
            <a:r>
              <a:rPr lang="en-US" sz="900" dirty="0">
                <a:solidFill>
                  <a:srgbClr val="008DBD"/>
                </a:solidFill>
                <a:latin typeface="Verdana Pro" panose="020B0604030504040204" pitchFamily="34" charset="0"/>
              </a:rPr>
              <a:t> </a:t>
            </a:r>
            <a:r>
              <a:rPr lang="en-US" sz="900" dirty="0">
                <a:solidFill>
                  <a:srgbClr val="002C6C"/>
                </a:solidFill>
                <a:latin typeface="Verdana Pro" panose="020B0604030504040204" pitchFamily="34" charset="0"/>
              </a:rPr>
              <a:t>section for more information about scoping.</a:t>
            </a:r>
          </a:p>
          <a:p>
            <a:pPr marL="73025">
              <a:lnSpc>
                <a:spcPct val="150000"/>
              </a:lnSpc>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dirty="0">
                <a:solidFill>
                  <a:srgbClr val="002A69"/>
                </a:solidFill>
                <a:latin typeface="Verdana Pro" panose="020B0704030504040204" pitchFamily="34" charset="0"/>
              </a:rPr>
              <a:t>Sub step 1.2 </a:t>
            </a:r>
            <a:r>
              <a:rPr lang="en-US" sz="1400" dirty="0">
                <a:solidFill>
                  <a:srgbClr val="002A69"/>
                </a:solidFill>
                <a:latin typeface="Verdana Pro" panose="020B0704030504040204" pitchFamily="34" charset="0"/>
              </a:rPr>
              <a:t>– Define project plan and implementation type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The 2D roll-out process is important to execute well. It is key to start with the right scope and Set up and use the results to decide on further deployment.</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sp>
        <p:nvSpPr>
          <p:cNvPr id="14" name="Rectangle 13">
            <a:extLst>
              <a:ext uri="{FF2B5EF4-FFF2-40B4-BE49-F238E27FC236}">
                <a16:creationId xmlns:a16="http://schemas.microsoft.com/office/drawing/2014/main" id="{90BA94F4-9A03-B8C8-7482-EDB002A275D0}"/>
              </a:ext>
            </a:extLst>
          </p:cNvPr>
          <p:cNvSpPr/>
          <p:nvPr/>
        </p:nvSpPr>
        <p:spPr>
          <a:xfrm>
            <a:off x="430886" y="4238760"/>
            <a:ext cx="8249438" cy="344513"/>
          </a:xfrm>
          <a:prstGeom prst="rect">
            <a:avLst/>
          </a:prstGeom>
          <a:noFill/>
          <a:ln w="12700">
            <a:solidFill>
              <a:srgbClr val="FBB034"/>
            </a:solidFill>
          </a:ln>
          <a:effectLst>
            <a:outerShdw blurRad="50800" dist="38100" dir="2700000" algn="tl" rotWithShape="0">
              <a:srgbClr val="FBB034">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73025" marR="0" lvl="0" algn="l" defTabSz="685800" rtl="0" eaLnBrk="1" fontAlgn="auto" latinLnBrk="0" hangingPunct="1">
              <a:lnSpc>
                <a:spcPct val="100000"/>
              </a:lnSpc>
              <a:spcBef>
                <a:spcPts val="0"/>
              </a:spcBef>
              <a:spcAft>
                <a:spcPts val="0"/>
              </a:spcAft>
              <a:buClrTx/>
              <a:buSzTx/>
              <a:tabLst/>
              <a:defRPr/>
            </a:pPr>
            <a:endParaRPr kumimoji="0" lang="nl-NL" sz="700" b="0" i="1" u="none" strike="noStrike" kern="1200" cap="none" spc="0" normalizeH="0" baseline="0" noProof="0" dirty="0">
              <a:ln>
                <a:noFill/>
              </a:ln>
              <a:solidFill>
                <a:srgbClr val="002C6C"/>
              </a:solidFill>
              <a:effectLst/>
              <a:uLnTx/>
              <a:uFillTx/>
              <a:latin typeface="Verdana Pro" panose="020B0604030504040204" pitchFamily="34" charset="0"/>
              <a:ea typeface="+mn-ea"/>
              <a:cs typeface="+mn-cs"/>
            </a:endParaRPr>
          </a:p>
          <a:p>
            <a:pPr marL="415925" lvl="1">
              <a:defRPr/>
            </a:pPr>
            <a:r>
              <a:rPr kumimoji="0" lang="nl-NL" sz="700" b="0" i="1" u="none" strike="noStrike" kern="1200" cap="none" spc="0" normalizeH="0" baseline="0" noProof="0">
                <a:ln>
                  <a:noFill/>
                </a:ln>
                <a:solidFill>
                  <a:srgbClr val="002C6C"/>
                </a:solidFill>
                <a:effectLst/>
                <a:uLnTx/>
                <a:uFillTx/>
                <a:latin typeface="Verdana Pro" panose="020B0604030504040204" pitchFamily="34" charset="0"/>
                <a:ea typeface="+mn-ea"/>
                <a:cs typeface="+mn-cs"/>
              </a:rPr>
              <a:t>Fresh food sector specific: </a:t>
            </a:r>
            <a:r>
              <a:rPr kumimoji="0" lang="en-US" sz="700" b="0" i="1" u="none" strike="noStrike" kern="1200" cap="none" spc="0" normalizeH="0" baseline="0" noProof="0">
                <a:ln>
                  <a:noFill/>
                </a:ln>
                <a:solidFill>
                  <a:srgbClr val="002C6C"/>
                </a:solidFill>
                <a:effectLst/>
                <a:uLnTx/>
                <a:uFillTx/>
                <a:latin typeface="Verdana Pro" panose="020B0604030504040204" pitchFamily="34" charset="0"/>
                <a:ea typeface="+mn-ea"/>
                <a:cs typeface="+mn-cs"/>
              </a:rPr>
              <a:t>refer to </a:t>
            </a:r>
            <a:r>
              <a:rPr kumimoji="0" lang="en-US" sz="700" b="0" i="1" u="none" strike="noStrike" kern="1200" cap="none" spc="0" normalizeH="0" baseline="0" noProof="0">
                <a:ln>
                  <a:noFill/>
                </a:ln>
                <a:solidFill>
                  <a:srgbClr val="002C6C"/>
                </a:solidFill>
                <a:effectLst/>
                <a:uLnTx/>
                <a:uFillTx/>
                <a:latin typeface="Verdana Pro" panose="020B0604030504040204" pitchFamily="34" charset="0"/>
                <a:ea typeface="+mn-ea"/>
                <a:cs typeface="+mn-cs"/>
                <a:hlinkClick r:id="rId6"/>
              </a:rPr>
              <a:t>Woolworths’ case study </a:t>
            </a:r>
            <a:r>
              <a:rPr kumimoji="0" lang="en-US" sz="700" b="0" i="1" u="none" strike="noStrike" kern="1200" cap="none" spc="0" normalizeH="0" baseline="0" noProof="0">
                <a:ln>
                  <a:noFill/>
                </a:ln>
                <a:solidFill>
                  <a:srgbClr val="002C6C"/>
                </a:solidFill>
                <a:effectLst/>
                <a:uLnTx/>
                <a:uFillTx/>
                <a:latin typeface="Verdana Pro" panose="020B0604030504040204" pitchFamily="34" charset="0"/>
                <a:ea typeface="+mn-ea"/>
                <a:cs typeface="+mn-cs"/>
              </a:rPr>
              <a:t>for an example of scoping a pilot and scaling up for in store labelling to improve inventory management, expiry date management and allow consumer engagement through sharing traceability information. </a:t>
            </a:r>
            <a:r>
              <a:rPr lang="nl-NL" sz="700">
                <a:solidFill>
                  <a:schemeClr val="tx2"/>
                </a:solidFill>
                <a:latin typeface="Verdana Pro" panose="020B0604030504040204" pitchFamily="34" charset="0"/>
              </a:rPr>
              <a:t>Click </a:t>
            </a:r>
            <a:r>
              <a:rPr lang="nl-NL" sz="700" u="sng">
                <a:solidFill>
                  <a:srgbClr val="008DBD"/>
                </a:solidFill>
                <a:latin typeface="Verdana Pro" panose="020B0604030504040204" pitchFamily="34" charset="0"/>
                <a:hlinkClick r:id="rId7" action="ppaction://hlinksldjump"/>
              </a:rPr>
              <a:t>here</a:t>
            </a:r>
            <a:r>
              <a:rPr lang="nl-NL" sz="700">
                <a:solidFill>
                  <a:schemeClr val="tx2"/>
                </a:solidFill>
                <a:latin typeface="Verdana Pro" panose="020B0604030504040204" pitchFamily="34" charset="0"/>
              </a:rPr>
              <a:t> for all sector-specific examples.</a:t>
            </a:r>
            <a:r>
              <a:rPr kumimoji="0" lang="en-US" sz="700" b="0" i="1" u="none" strike="noStrike" kern="1200" cap="none" spc="0" normalizeH="0" baseline="0" noProof="0">
                <a:ln>
                  <a:noFill/>
                </a:ln>
                <a:solidFill>
                  <a:srgbClr val="002C6C"/>
                </a:solidFill>
                <a:effectLst/>
                <a:uLnTx/>
                <a:uFillTx/>
                <a:latin typeface="Verdana Pro" panose="020B0604030504040204" pitchFamily="34" charset="0"/>
                <a:ea typeface="+mn-ea"/>
                <a:cs typeface="+mn-cs"/>
              </a:rPr>
              <a:t> </a:t>
            </a:r>
          </a:p>
          <a:p>
            <a:pPr marL="415925" lvl="1">
              <a:defRPr/>
            </a:pPr>
            <a:endParaRPr kumimoji="0" lang="en-US" sz="7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mn-cs"/>
            </a:endParaRPr>
          </a:p>
        </p:txBody>
      </p:sp>
      <p:pic>
        <p:nvPicPr>
          <p:cNvPr id="15" name="Picture 14" descr="A preview of asset 2296">
            <a:extLst>
              <a:ext uri="{FF2B5EF4-FFF2-40B4-BE49-F238E27FC236}">
                <a16:creationId xmlns:a16="http://schemas.microsoft.com/office/drawing/2014/main" id="{71FBF06C-2C1D-9D2F-9963-423492FC5D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600" y="4300909"/>
            <a:ext cx="220213" cy="220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hlinkClick r:id="" action="ppaction://hlinkshowjump?jump=nextslide"/>
            <a:extLst>
              <a:ext uri="{FF2B5EF4-FFF2-40B4-BE49-F238E27FC236}">
                <a16:creationId xmlns:a16="http://schemas.microsoft.com/office/drawing/2014/main" id="{9881E54F-9A03-855F-8668-1DB13A6C3D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4832158B-0211-D52F-3E2B-F02F7A63AF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8" name="Graphic 17">
            <a:hlinkClick r:id="rId11" action="ppaction://hlinksldjump"/>
            <a:extLst>
              <a:ext uri="{FF2B5EF4-FFF2-40B4-BE49-F238E27FC236}">
                <a16:creationId xmlns:a16="http://schemas.microsoft.com/office/drawing/2014/main" id="{05A9DAF6-25A9-1403-FDA3-F36600D26C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60CAB6BB-40D3-6AAA-EF86-23179BB9259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406104"/>
            <a:ext cx="399600" cy="399600"/>
          </a:xfrm>
          <a:prstGeom prst="rect">
            <a:avLst/>
          </a:prstGeom>
        </p:spPr>
      </p:pic>
      <p:pic>
        <p:nvPicPr>
          <p:cNvPr id="12" name="Graphic 11">
            <a:extLst>
              <a:ext uri="{FF2B5EF4-FFF2-40B4-BE49-F238E27FC236}">
                <a16:creationId xmlns:a16="http://schemas.microsoft.com/office/drawing/2014/main" id="{309BE3FC-16BC-3DA3-3B2F-8DE379EAEF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3327569"/>
            <a:ext cx="399600" cy="399600"/>
          </a:xfrm>
          <a:prstGeom prst="rect">
            <a:avLst/>
          </a:prstGeom>
        </p:spPr>
      </p:pic>
      <p:pic>
        <p:nvPicPr>
          <p:cNvPr id="19" name="Graphic 18">
            <a:extLst>
              <a:ext uri="{FF2B5EF4-FFF2-40B4-BE49-F238E27FC236}">
                <a16:creationId xmlns:a16="http://schemas.microsoft.com/office/drawing/2014/main" id="{33ED7101-C0F0-5924-4FFA-88C6B8DEB29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35959" y="2851390"/>
            <a:ext cx="399600" cy="399600"/>
          </a:xfrm>
          <a:prstGeom prst="rect">
            <a:avLst/>
          </a:prstGeom>
        </p:spPr>
      </p:pic>
      <p:grpSp>
        <p:nvGrpSpPr>
          <p:cNvPr id="20" name="Group 19">
            <a:extLst>
              <a:ext uri="{FF2B5EF4-FFF2-40B4-BE49-F238E27FC236}">
                <a16:creationId xmlns:a16="http://schemas.microsoft.com/office/drawing/2014/main" id="{CDA75456-8EFF-8EF9-7D8B-0EB3B663944F}"/>
              </a:ext>
            </a:extLst>
          </p:cNvPr>
          <p:cNvGrpSpPr/>
          <p:nvPr/>
        </p:nvGrpSpPr>
        <p:grpSpPr>
          <a:xfrm>
            <a:off x="-1" y="819151"/>
            <a:ext cx="9144000" cy="414970"/>
            <a:chOff x="-1" y="819151"/>
            <a:chExt cx="9144000" cy="414970"/>
          </a:xfrm>
        </p:grpSpPr>
        <p:sp>
          <p:nvSpPr>
            <p:cNvPr id="21" name="Rectangle 20">
              <a:extLst>
                <a:ext uri="{FF2B5EF4-FFF2-40B4-BE49-F238E27FC236}">
                  <a16:creationId xmlns:a16="http://schemas.microsoft.com/office/drawing/2014/main" id="{94DB9570-9626-B140-CB0C-7C04FEA90A2D}"/>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Rounded Rectangle 21">
              <a:extLst>
                <a:ext uri="{FF2B5EF4-FFF2-40B4-BE49-F238E27FC236}">
                  <a16:creationId xmlns:a16="http://schemas.microsoft.com/office/drawing/2014/main" id="{EC9A87C8-F033-6678-883E-039091AC77B3}"/>
                </a:ext>
              </a:extLst>
            </p:cNvPr>
            <p:cNvSpPr/>
            <p:nvPr/>
          </p:nvSpPr>
          <p:spPr>
            <a:xfrm>
              <a:off x="744538" y="876294"/>
              <a:ext cx="636496"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8DB9CA"/>
                  </a:solidFill>
                </a:rPr>
                <a:t>Set-up project</a:t>
              </a:r>
            </a:p>
          </p:txBody>
        </p:sp>
        <p:sp>
          <p:nvSpPr>
            <p:cNvPr id="23" name="Rounded Rectangle 21">
              <a:extLst>
                <a:ext uri="{FF2B5EF4-FFF2-40B4-BE49-F238E27FC236}">
                  <a16:creationId xmlns:a16="http://schemas.microsoft.com/office/drawing/2014/main" id="{A4BC1878-FACA-8F19-6600-805634F12459}"/>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4" name="Rounded Rectangle 21">
              <a:extLst>
                <a:ext uri="{FF2B5EF4-FFF2-40B4-BE49-F238E27FC236}">
                  <a16:creationId xmlns:a16="http://schemas.microsoft.com/office/drawing/2014/main" id="{AA57D9A6-D808-893A-9697-5B873038A0E1}"/>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5" name="Rounded Rectangle 24">
              <a:extLst>
                <a:ext uri="{FF2B5EF4-FFF2-40B4-BE49-F238E27FC236}">
                  <a16:creationId xmlns:a16="http://schemas.microsoft.com/office/drawing/2014/main" id="{96054624-8847-A37A-187B-C520D73C7530}"/>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6" name="Rounded Rectangle 25">
              <a:extLst>
                <a:ext uri="{FF2B5EF4-FFF2-40B4-BE49-F238E27FC236}">
                  <a16:creationId xmlns:a16="http://schemas.microsoft.com/office/drawing/2014/main" id="{28332771-80FB-94C5-D097-B84B03F3EC67}"/>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1">
              <a:extLst>
                <a:ext uri="{FF2B5EF4-FFF2-40B4-BE49-F238E27FC236}">
                  <a16:creationId xmlns:a16="http://schemas.microsoft.com/office/drawing/2014/main" id="{BB42A3E6-216A-059B-EA57-F31DBAAF0E71}"/>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8" name="Rounded Rectangle 21">
              <a:extLst>
                <a:ext uri="{FF2B5EF4-FFF2-40B4-BE49-F238E27FC236}">
                  <a16:creationId xmlns:a16="http://schemas.microsoft.com/office/drawing/2014/main" id="{BE8DD1E7-F61E-CFB4-E538-A1FEE7C55224}"/>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9" name="Rounded Rectangle 21">
              <a:extLst>
                <a:ext uri="{FF2B5EF4-FFF2-40B4-BE49-F238E27FC236}">
                  <a16:creationId xmlns:a16="http://schemas.microsoft.com/office/drawing/2014/main" id="{653D7E77-2453-ECC9-5773-6EFE391A3E31}"/>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0" name="Oval 29">
              <a:extLst>
                <a:ext uri="{FF2B5EF4-FFF2-40B4-BE49-F238E27FC236}">
                  <a16:creationId xmlns:a16="http://schemas.microsoft.com/office/drawing/2014/main" id="{F3BC9CDE-F4E2-7B09-8152-A70B86DA60C1}"/>
                </a:ext>
              </a:extLst>
            </p:cNvPr>
            <p:cNvSpPr/>
            <p:nvPr/>
          </p:nvSpPr>
          <p:spPr>
            <a:xfrm>
              <a:off x="412821" y="888920"/>
              <a:ext cx="275078" cy="275078"/>
            </a:xfrm>
            <a:prstGeom prst="ellipse">
              <a:avLst/>
            </a:prstGeom>
            <a:solidFill>
              <a:srgbClr val="8DB9CA"/>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1" name="Oval 30">
              <a:extLst>
                <a:ext uri="{FF2B5EF4-FFF2-40B4-BE49-F238E27FC236}">
                  <a16:creationId xmlns:a16="http://schemas.microsoft.com/office/drawing/2014/main" id="{4280B308-C3C3-A58E-4CEE-EDF1B86E968C}"/>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2" name="Straight Connector 31">
              <a:extLst>
                <a:ext uri="{FF2B5EF4-FFF2-40B4-BE49-F238E27FC236}">
                  <a16:creationId xmlns:a16="http://schemas.microsoft.com/office/drawing/2014/main" id="{C74ACB50-3AE2-B382-D037-29E1480C63BD}"/>
                </a:ext>
              </a:extLst>
            </p:cNvPr>
            <p:cNvCxnSpPr>
              <a:stCxn id="31" idx="2"/>
            </p:cNvCxnSpPr>
            <p:nvPr/>
          </p:nvCxnSpPr>
          <p:spPr>
            <a:xfrm flipH="1">
              <a:off x="1156771"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A4B20ED9-F4FC-1307-D4F4-ABED4E97DDD7}"/>
                </a:ext>
              </a:extLst>
            </p:cNvPr>
            <p:cNvGrpSpPr/>
            <p:nvPr/>
          </p:nvGrpSpPr>
          <p:grpSpPr>
            <a:xfrm>
              <a:off x="2241933" y="888920"/>
              <a:ext cx="517137" cy="275078"/>
              <a:chOff x="2241933" y="888920"/>
              <a:chExt cx="517137" cy="275078"/>
            </a:xfrm>
          </p:grpSpPr>
          <p:sp>
            <p:nvSpPr>
              <p:cNvPr id="53" name="Oval 52">
                <a:extLst>
                  <a:ext uri="{FF2B5EF4-FFF2-40B4-BE49-F238E27FC236}">
                    <a16:creationId xmlns:a16="http://schemas.microsoft.com/office/drawing/2014/main" id="{7D45BB55-5C39-65D7-FC51-7F943134C9E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4" name="Straight Connector 53">
                <a:extLst>
                  <a:ext uri="{FF2B5EF4-FFF2-40B4-BE49-F238E27FC236}">
                    <a16:creationId xmlns:a16="http://schemas.microsoft.com/office/drawing/2014/main" id="{D391F8D2-F6D8-23A7-79DD-17CE80FEFCBE}"/>
                  </a:ext>
                </a:extLst>
              </p:cNvPr>
              <p:cNvCxnSpPr>
                <a:stCxn id="53"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6F562130-4017-3D99-B678-1D8615CDC28B}"/>
                </a:ext>
              </a:extLst>
            </p:cNvPr>
            <p:cNvGrpSpPr/>
            <p:nvPr/>
          </p:nvGrpSpPr>
          <p:grpSpPr>
            <a:xfrm>
              <a:off x="7700790" y="888920"/>
              <a:ext cx="449198" cy="275078"/>
              <a:chOff x="2309872" y="888920"/>
              <a:chExt cx="449198" cy="275078"/>
            </a:xfrm>
          </p:grpSpPr>
          <p:sp>
            <p:nvSpPr>
              <p:cNvPr id="51" name="Oval 50">
                <a:extLst>
                  <a:ext uri="{FF2B5EF4-FFF2-40B4-BE49-F238E27FC236}">
                    <a16:creationId xmlns:a16="http://schemas.microsoft.com/office/drawing/2014/main" id="{B7374FAA-8690-3A0A-DE7C-A06F60807FA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2" name="Straight Connector 51">
                <a:extLst>
                  <a:ext uri="{FF2B5EF4-FFF2-40B4-BE49-F238E27FC236}">
                    <a16:creationId xmlns:a16="http://schemas.microsoft.com/office/drawing/2014/main" id="{D72D84ED-EC1D-7E73-4C9F-2AB6E000BC97}"/>
                  </a:ext>
                </a:extLst>
              </p:cNvPr>
              <p:cNvCxnSpPr>
                <a:cxnSpLocks/>
                <a:stCxn id="51"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DC659F9E-8181-EC48-EAFF-0897E9636F8E}"/>
                </a:ext>
              </a:extLst>
            </p:cNvPr>
            <p:cNvGrpSpPr/>
            <p:nvPr/>
          </p:nvGrpSpPr>
          <p:grpSpPr>
            <a:xfrm>
              <a:off x="6863508" y="888920"/>
              <a:ext cx="412785" cy="275078"/>
              <a:chOff x="2346285" y="888920"/>
              <a:chExt cx="412785" cy="275078"/>
            </a:xfrm>
          </p:grpSpPr>
          <p:sp>
            <p:nvSpPr>
              <p:cNvPr id="47" name="Oval 46">
                <a:extLst>
                  <a:ext uri="{FF2B5EF4-FFF2-40B4-BE49-F238E27FC236}">
                    <a16:creationId xmlns:a16="http://schemas.microsoft.com/office/drawing/2014/main" id="{36D86606-6D50-588E-6178-9417FA8E0B0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8" name="Straight Connector 47">
                <a:extLst>
                  <a:ext uri="{FF2B5EF4-FFF2-40B4-BE49-F238E27FC236}">
                    <a16:creationId xmlns:a16="http://schemas.microsoft.com/office/drawing/2014/main" id="{349490C8-9FF0-A6BD-92CD-72452D0C412C}"/>
                  </a:ext>
                </a:extLst>
              </p:cNvPr>
              <p:cNvCxnSpPr>
                <a:cxnSpLocks/>
                <a:stCxn id="47"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5D8EF365-1750-BD11-F052-E84C77598883}"/>
                </a:ext>
              </a:extLst>
            </p:cNvPr>
            <p:cNvGrpSpPr/>
            <p:nvPr/>
          </p:nvGrpSpPr>
          <p:grpSpPr>
            <a:xfrm>
              <a:off x="5690212" y="888920"/>
              <a:ext cx="417664" cy="275078"/>
              <a:chOff x="2341406" y="888920"/>
              <a:chExt cx="417664" cy="275078"/>
            </a:xfrm>
          </p:grpSpPr>
          <p:sp>
            <p:nvSpPr>
              <p:cNvPr id="45" name="Oval 44">
                <a:extLst>
                  <a:ext uri="{FF2B5EF4-FFF2-40B4-BE49-F238E27FC236}">
                    <a16:creationId xmlns:a16="http://schemas.microsoft.com/office/drawing/2014/main" id="{5BDDBDD0-E71E-6077-9B72-CD8E00833E1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6" name="Straight Connector 45">
                <a:extLst>
                  <a:ext uri="{FF2B5EF4-FFF2-40B4-BE49-F238E27FC236}">
                    <a16:creationId xmlns:a16="http://schemas.microsoft.com/office/drawing/2014/main" id="{BD237A8E-4714-4CEC-D6BF-1D731474DF2F}"/>
                  </a:ext>
                </a:extLst>
              </p:cNvPr>
              <p:cNvCxnSpPr>
                <a:cxnSpLocks/>
                <a:stCxn id="45"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6948CD62-CAB1-0C9A-B7C1-CD15D3FC91DE}"/>
                </a:ext>
              </a:extLst>
            </p:cNvPr>
            <p:cNvGrpSpPr/>
            <p:nvPr/>
          </p:nvGrpSpPr>
          <p:grpSpPr>
            <a:xfrm>
              <a:off x="4411504" y="888920"/>
              <a:ext cx="438181" cy="275078"/>
              <a:chOff x="2320889" y="888920"/>
              <a:chExt cx="438181" cy="275078"/>
            </a:xfrm>
          </p:grpSpPr>
          <p:sp>
            <p:nvSpPr>
              <p:cNvPr id="43" name="Oval 42">
                <a:extLst>
                  <a:ext uri="{FF2B5EF4-FFF2-40B4-BE49-F238E27FC236}">
                    <a16:creationId xmlns:a16="http://schemas.microsoft.com/office/drawing/2014/main" id="{9E9892D3-9999-70FC-2516-27B67CF08C9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4" name="Straight Connector 43">
                <a:extLst>
                  <a:ext uri="{FF2B5EF4-FFF2-40B4-BE49-F238E27FC236}">
                    <a16:creationId xmlns:a16="http://schemas.microsoft.com/office/drawing/2014/main" id="{397E7876-E94E-1A54-811B-24E857350FBF}"/>
                  </a:ext>
                </a:extLst>
              </p:cNvPr>
              <p:cNvCxnSpPr>
                <a:cxnSpLocks/>
                <a:stCxn id="43"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07D76472-4FBC-AC19-E719-99BDA45D36E0}"/>
                </a:ext>
              </a:extLst>
            </p:cNvPr>
            <p:cNvGrpSpPr/>
            <p:nvPr/>
          </p:nvGrpSpPr>
          <p:grpSpPr>
            <a:xfrm>
              <a:off x="3403904" y="888920"/>
              <a:ext cx="405130" cy="275078"/>
              <a:chOff x="2353940" y="888920"/>
              <a:chExt cx="405130" cy="275078"/>
            </a:xfrm>
          </p:grpSpPr>
          <p:sp>
            <p:nvSpPr>
              <p:cNvPr id="39" name="Oval 38">
                <a:extLst>
                  <a:ext uri="{FF2B5EF4-FFF2-40B4-BE49-F238E27FC236}">
                    <a16:creationId xmlns:a16="http://schemas.microsoft.com/office/drawing/2014/main" id="{0642F7FA-6B23-ACAE-470A-839D77F872A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2" name="Straight Connector 41">
                <a:extLst>
                  <a:ext uri="{FF2B5EF4-FFF2-40B4-BE49-F238E27FC236}">
                    <a16:creationId xmlns:a16="http://schemas.microsoft.com/office/drawing/2014/main" id="{35E9C4BC-BFC6-57C6-75C7-4DD8E4E7F23F}"/>
                  </a:ext>
                </a:extLst>
              </p:cNvPr>
              <p:cNvCxnSpPr>
                <a:cxnSpLocks/>
                <a:stCxn id="39"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165022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1795556"/>
          </a:xfrm>
          <a:prstGeom prst="rect">
            <a:avLst/>
          </a:prstGeom>
          <a:noFill/>
        </p:spPr>
        <p:txBody>
          <a:bodyPr wrap="square">
            <a:spAutoFit/>
          </a:bodyPr>
          <a:lstStyle/>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core project team</a:t>
            </a:r>
          </a:p>
          <a:p>
            <a:pPr marL="465138" indent="-465138">
              <a:lnSpc>
                <a:spcPct val="150000"/>
              </a:lnSpc>
            </a:pPr>
            <a:r>
              <a:rPr lang="en-US" sz="900" b="1" dirty="0">
                <a:solidFill>
                  <a:srgbClr val="002C6C"/>
                </a:solidFill>
                <a:latin typeface="Verdana Pro" panose="020B0604030504040204" pitchFamily="34" charset="0"/>
                <a:cs typeface="Verdana Pro Semibold" panose="020F0502020204030204" pitchFamily="34" charset="0"/>
              </a:rPr>
              <a:t> </a:t>
            </a:r>
          </a:p>
          <a:p>
            <a:pPr marL="465138" indent="-4651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3" action="ppaction://hlinksldjump"/>
              </a:rPr>
              <a:t>internal</a:t>
            </a:r>
            <a:r>
              <a:rPr lang="en-US" sz="900" b="1" dirty="0">
                <a:solidFill>
                  <a:srgbClr val="002C6C"/>
                </a:solidFill>
                <a:latin typeface="Verdana Pro" panose="020B0604030504040204" pitchFamily="34" charset="0"/>
                <a:cs typeface="Verdana Pro Semibold" panose="020F0502020204030204" pitchFamily="34" charset="0"/>
              </a:rPr>
              <a:t> stakeholders </a:t>
            </a:r>
          </a:p>
          <a:p>
            <a:pPr marL="465138" indent="-465138">
              <a:buFont typeface="Arial" panose="020B0604020202020204" pitchFamily="34" charset="0"/>
              <a:buChar char="•"/>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4"/>
              </a:rPr>
              <a:t>Retail POS Guide – section 6.3</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all necessary details. </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Involving </a:t>
            </a:r>
            <a:r>
              <a:rPr lang="en-US" sz="900" b="1" dirty="0">
                <a:solidFill>
                  <a:srgbClr val="002C6C"/>
                </a:solidFill>
                <a:latin typeface="Verdana Pro" panose="020B0604030504040204" pitchFamily="34" charset="0"/>
                <a:cs typeface="Verdana Pro Semibold" panose="020F0502020204030204" pitchFamily="34" charset="0"/>
                <a:hlinkClick r:id="rId5" action="ppaction://hlinksldjump"/>
              </a:rPr>
              <a:t>external</a:t>
            </a:r>
            <a:r>
              <a:rPr lang="en-US" sz="900" b="1" dirty="0">
                <a:solidFill>
                  <a:srgbClr val="002C6C"/>
                </a:solidFill>
                <a:latin typeface="Verdana Pro" panose="020B0604030504040204" pitchFamily="34" charset="0"/>
                <a:cs typeface="Verdana Pro Semibold" panose="020F0502020204030204" pitchFamily="34" charset="0"/>
              </a:rPr>
              <a:t> stakeholders</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indent="-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panose="020B0604030504040204" pitchFamily="34" charset="0"/>
                <a:cs typeface="Verdana Pro Semibold" panose="020F0502020204030204" pitchFamily="34" charset="0"/>
              </a:rPr>
              <a:t>the </a:t>
            </a:r>
            <a:r>
              <a:rPr lang="en-US" sz="900" u="sng" dirty="0">
                <a:solidFill>
                  <a:srgbClr val="008DBD"/>
                </a:solidFill>
                <a:latin typeface="Verdana Pro" panose="020B0604030504040204" pitchFamily="34" charset="0"/>
                <a:cs typeface="Verdana Pro Semibold" panose="020F0502020204030204" pitchFamily="34" charset="0"/>
                <a:hlinkClick r:id="rId6"/>
              </a:rPr>
              <a:t>2D Pilot Toolkit - slide 47-49</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more information about identifying the right stakeholders.  </a:t>
            </a:r>
          </a:p>
          <a:p>
            <a:pPr marL="538163" indent="-465138">
              <a:lnSpc>
                <a:spcPct val="150000"/>
              </a:lnSpc>
              <a:buFont typeface="Arial" panose="020B0604020202020204" pitchFamily="34" charset="0"/>
              <a:buChar char="•"/>
            </a:pPr>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dirty="0">
                <a:solidFill>
                  <a:srgbClr val="002A69"/>
                </a:solidFill>
                <a:latin typeface="Verdana Pro" panose="020B0704030504040204" pitchFamily="34" charset="0"/>
              </a:rPr>
              <a:t>Sub step 1.3 </a:t>
            </a:r>
            <a:r>
              <a:rPr lang="en-US" sz="1400" dirty="0">
                <a:solidFill>
                  <a:srgbClr val="002A69"/>
                </a:solidFill>
                <a:latin typeface="Verdana Pro" panose="020B0704030504040204" pitchFamily="34" charset="0"/>
              </a:rPr>
              <a:t>– Set up project team &amp; involve stakeholders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25983"/>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 </a:t>
            </a:r>
            <a:r>
              <a:rPr lang="en-US" sz="1100" dirty="0">
                <a:solidFill>
                  <a:srgbClr val="002C6C"/>
                </a:solidFill>
                <a:latin typeface="Verdana Pro" panose="020B0604030504040204" pitchFamily="34" charset="0"/>
                <a:cs typeface="Verdana Pro Semibold" panose="020F0502020204030204" pitchFamily="34" charset="0"/>
              </a:rPr>
              <a:t>- </a:t>
            </a:r>
            <a:r>
              <a:rPr lang="en-US" sz="1000" dirty="0">
                <a:solidFill>
                  <a:srgbClr val="002C6C"/>
                </a:solidFill>
                <a:latin typeface="Verdana Pro" panose="020B0604030504040204" pitchFamily="34" charset="0"/>
                <a:cs typeface="Verdana Pro Semibold" panose="020F0502020204030204" pitchFamily="34" charset="0"/>
              </a:rPr>
              <a:t>Based on your business objectives, determine which internal and external stakeholders to involve.</a:t>
            </a:r>
            <a:endParaRPr lang="en-US" sz="1100" dirty="0">
              <a:solidFill>
                <a:srgbClr val="002C6C"/>
              </a:solidFill>
              <a:latin typeface="Verdana Pro" panose="020B0604030504040204" pitchFamily="34" charset="0"/>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561692"/>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pic>
        <p:nvPicPr>
          <p:cNvPr id="14" name="Picture 8">
            <a:hlinkClick r:id="" action="ppaction://hlinkshowjump?jump=nextslide"/>
            <a:extLst>
              <a:ext uri="{FF2B5EF4-FFF2-40B4-BE49-F238E27FC236}">
                <a16:creationId xmlns:a16="http://schemas.microsoft.com/office/drawing/2014/main" id="{86848A20-279F-3BD6-13B8-23071A7ED5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57EF489A-A918-1E7B-2485-A6ACCC8370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6" name="Graphic 15">
            <a:hlinkClick r:id="rId11" action="ppaction://hlinksldjump"/>
            <a:extLst>
              <a:ext uri="{FF2B5EF4-FFF2-40B4-BE49-F238E27FC236}">
                <a16:creationId xmlns:a16="http://schemas.microsoft.com/office/drawing/2014/main" id="{0EFA22E6-A926-8122-D732-B035B166D2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1" name="Graphic 10">
            <a:extLst>
              <a:ext uri="{FF2B5EF4-FFF2-40B4-BE49-F238E27FC236}">
                <a16:creationId xmlns:a16="http://schemas.microsoft.com/office/drawing/2014/main" id="{F4A54C02-100C-378E-41A2-8C83DBB5930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406104"/>
            <a:ext cx="399600" cy="399600"/>
          </a:xfrm>
          <a:prstGeom prst="rect">
            <a:avLst/>
          </a:prstGeom>
        </p:spPr>
      </p:pic>
      <p:pic>
        <p:nvPicPr>
          <p:cNvPr id="12" name="Graphic 11">
            <a:extLst>
              <a:ext uri="{FF2B5EF4-FFF2-40B4-BE49-F238E27FC236}">
                <a16:creationId xmlns:a16="http://schemas.microsoft.com/office/drawing/2014/main" id="{B1434C50-48F4-62C7-F025-FEDE3A0421A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3327569"/>
            <a:ext cx="399600" cy="399600"/>
          </a:xfrm>
          <a:prstGeom prst="rect">
            <a:avLst/>
          </a:prstGeom>
        </p:spPr>
      </p:pic>
      <p:pic>
        <p:nvPicPr>
          <p:cNvPr id="18" name="Graphic 17">
            <a:extLst>
              <a:ext uri="{FF2B5EF4-FFF2-40B4-BE49-F238E27FC236}">
                <a16:creationId xmlns:a16="http://schemas.microsoft.com/office/drawing/2014/main" id="{983F1F02-5D03-4BBD-5435-3B9E52FE6A9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35959" y="2851390"/>
            <a:ext cx="399600" cy="399600"/>
          </a:xfrm>
          <a:prstGeom prst="rect">
            <a:avLst/>
          </a:prstGeom>
        </p:spPr>
      </p:pic>
      <p:grpSp>
        <p:nvGrpSpPr>
          <p:cNvPr id="19" name="Group 18">
            <a:extLst>
              <a:ext uri="{FF2B5EF4-FFF2-40B4-BE49-F238E27FC236}">
                <a16:creationId xmlns:a16="http://schemas.microsoft.com/office/drawing/2014/main" id="{6C748625-B738-A6C2-72A5-1C14BC3A3501}"/>
              </a:ext>
            </a:extLst>
          </p:cNvPr>
          <p:cNvGrpSpPr/>
          <p:nvPr/>
        </p:nvGrpSpPr>
        <p:grpSpPr>
          <a:xfrm>
            <a:off x="-1" y="819151"/>
            <a:ext cx="9144000" cy="414970"/>
            <a:chOff x="-1" y="819151"/>
            <a:chExt cx="9144000" cy="414970"/>
          </a:xfrm>
        </p:grpSpPr>
        <p:sp>
          <p:nvSpPr>
            <p:cNvPr id="20" name="Rectangle 19">
              <a:extLst>
                <a:ext uri="{FF2B5EF4-FFF2-40B4-BE49-F238E27FC236}">
                  <a16:creationId xmlns:a16="http://schemas.microsoft.com/office/drawing/2014/main" id="{B3B6DDD0-E20B-9D13-8BAB-F35D727F1DBB}"/>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0">
              <a:extLst>
                <a:ext uri="{FF2B5EF4-FFF2-40B4-BE49-F238E27FC236}">
                  <a16:creationId xmlns:a16="http://schemas.microsoft.com/office/drawing/2014/main" id="{59DE9B3C-A6EB-EE4B-334D-9A80F8136312}"/>
                </a:ext>
              </a:extLst>
            </p:cNvPr>
            <p:cNvSpPr/>
            <p:nvPr/>
          </p:nvSpPr>
          <p:spPr>
            <a:xfrm>
              <a:off x="744538" y="876294"/>
              <a:ext cx="636496"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8DB9CA"/>
                  </a:solidFill>
                </a:rPr>
                <a:t>Set-up project</a:t>
              </a:r>
            </a:p>
          </p:txBody>
        </p:sp>
        <p:sp>
          <p:nvSpPr>
            <p:cNvPr id="22" name="Rounded Rectangle 21">
              <a:extLst>
                <a:ext uri="{FF2B5EF4-FFF2-40B4-BE49-F238E27FC236}">
                  <a16:creationId xmlns:a16="http://schemas.microsoft.com/office/drawing/2014/main" id="{186D2E78-CAD3-7EF1-0DE8-E93B10AC292C}"/>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1">
              <a:extLst>
                <a:ext uri="{FF2B5EF4-FFF2-40B4-BE49-F238E27FC236}">
                  <a16:creationId xmlns:a16="http://schemas.microsoft.com/office/drawing/2014/main" id="{B05D94B8-98D6-2E0C-A7CD-125FA7EAAC32}"/>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77D0E46B-0F10-EA31-B2AF-05212053621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5" name="Rounded Rectangle 24">
              <a:extLst>
                <a:ext uri="{FF2B5EF4-FFF2-40B4-BE49-F238E27FC236}">
                  <a16:creationId xmlns:a16="http://schemas.microsoft.com/office/drawing/2014/main" id="{56CBF4B1-21C7-A546-390A-2CDF02641520}"/>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6" name="Rounded Rectangle 21">
              <a:extLst>
                <a:ext uri="{FF2B5EF4-FFF2-40B4-BE49-F238E27FC236}">
                  <a16:creationId xmlns:a16="http://schemas.microsoft.com/office/drawing/2014/main" id="{AB3E6823-D570-1036-F5AE-FE99BCAEB18F}"/>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7" name="Rounded Rectangle 21">
              <a:extLst>
                <a:ext uri="{FF2B5EF4-FFF2-40B4-BE49-F238E27FC236}">
                  <a16:creationId xmlns:a16="http://schemas.microsoft.com/office/drawing/2014/main" id="{B2E84E95-6CE7-C5CD-3797-EDB0D92A6157}"/>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960A205B-194A-9FBB-7225-CA4607E42504}"/>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D7EA03E8-D5C7-5D4E-435F-1C88A398857B}"/>
                </a:ext>
              </a:extLst>
            </p:cNvPr>
            <p:cNvSpPr/>
            <p:nvPr/>
          </p:nvSpPr>
          <p:spPr>
            <a:xfrm>
              <a:off x="412821" y="888920"/>
              <a:ext cx="275078" cy="275078"/>
            </a:xfrm>
            <a:prstGeom prst="ellipse">
              <a:avLst/>
            </a:prstGeom>
            <a:solidFill>
              <a:srgbClr val="8DB9CA"/>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0" name="Oval 29">
              <a:extLst>
                <a:ext uri="{FF2B5EF4-FFF2-40B4-BE49-F238E27FC236}">
                  <a16:creationId xmlns:a16="http://schemas.microsoft.com/office/drawing/2014/main" id="{9FE3BE4F-4B0D-79E3-D27E-78715E8E7E1D}"/>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B7F83084-524F-6BC2-B58E-D4AE349AE87A}"/>
                </a:ext>
              </a:extLst>
            </p:cNvPr>
            <p:cNvCxnSpPr>
              <a:stCxn id="30" idx="2"/>
            </p:cNvCxnSpPr>
            <p:nvPr/>
          </p:nvCxnSpPr>
          <p:spPr>
            <a:xfrm flipH="1">
              <a:off x="1156771"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BBAFE406-46BA-3127-71F4-E7F5E99825F1}"/>
                </a:ext>
              </a:extLst>
            </p:cNvPr>
            <p:cNvGrpSpPr/>
            <p:nvPr/>
          </p:nvGrpSpPr>
          <p:grpSpPr>
            <a:xfrm>
              <a:off x="2241933" y="888920"/>
              <a:ext cx="517137" cy="275078"/>
              <a:chOff x="2241933" y="888920"/>
              <a:chExt cx="517137" cy="275078"/>
            </a:xfrm>
          </p:grpSpPr>
          <p:sp>
            <p:nvSpPr>
              <p:cNvPr id="56" name="Oval 55">
                <a:extLst>
                  <a:ext uri="{FF2B5EF4-FFF2-40B4-BE49-F238E27FC236}">
                    <a16:creationId xmlns:a16="http://schemas.microsoft.com/office/drawing/2014/main" id="{C13A95A2-37A3-0A15-24A7-EF3305B520B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93CA987A-36AD-D80A-86C9-72A982439E48}"/>
                  </a:ext>
                </a:extLst>
              </p:cNvPr>
              <p:cNvCxnSpPr>
                <a:stCxn id="56"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5DA5E95-8570-D2D3-EE46-4965235DACE7}"/>
                </a:ext>
              </a:extLst>
            </p:cNvPr>
            <p:cNvGrpSpPr/>
            <p:nvPr/>
          </p:nvGrpSpPr>
          <p:grpSpPr>
            <a:xfrm>
              <a:off x="7700790" y="888920"/>
              <a:ext cx="449198" cy="275078"/>
              <a:chOff x="2309872" y="888920"/>
              <a:chExt cx="449198" cy="275078"/>
            </a:xfrm>
          </p:grpSpPr>
          <p:sp>
            <p:nvSpPr>
              <p:cNvPr id="48" name="Oval 47">
                <a:extLst>
                  <a:ext uri="{FF2B5EF4-FFF2-40B4-BE49-F238E27FC236}">
                    <a16:creationId xmlns:a16="http://schemas.microsoft.com/office/drawing/2014/main" id="{C55BFEA8-1C37-EF49-9933-4702811CFE9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5" name="Straight Connector 54">
                <a:extLst>
                  <a:ext uri="{FF2B5EF4-FFF2-40B4-BE49-F238E27FC236}">
                    <a16:creationId xmlns:a16="http://schemas.microsoft.com/office/drawing/2014/main" id="{9A33FE26-B11B-7D90-FAC1-842B56BAEA6A}"/>
                  </a:ext>
                </a:extLst>
              </p:cNvPr>
              <p:cNvCxnSpPr>
                <a:cxnSpLocks/>
                <a:stCxn id="4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89270295-8A6C-7734-F4BA-8048E5153F91}"/>
                </a:ext>
              </a:extLst>
            </p:cNvPr>
            <p:cNvGrpSpPr/>
            <p:nvPr/>
          </p:nvGrpSpPr>
          <p:grpSpPr>
            <a:xfrm>
              <a:off x="6863508" y="888920"/>
              <a:ext cx="412785" cy="275078"/>
              <a:chOff x="2346285" y="888920"/>
              <a:chExt cx="412785" cy="275078"/>
            </a:xfrm>
          </p:grpSpPr>
          <p:sp>
            <p:nvSpPr>
              <p:cNvPr id="46" name="Oval 45">
                <a:extLst>
                  <a:ext uri="{FF2B5EF4-FFF2-40B4-BE49-F238E27FC236}">
                    <a16:creationId xmlns:a16="http://schemas.microsoft.com/office/drawing/2014/main" id="{F314020E-F0DD-6448-CFF1-748028A83C3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7" name="Straight Connector 46">
                <a:extLst>
                  <a:ext uri="{FF2B5EF4-FFF2-40B4-BE49-F238E27FC236}">
                    <a16:creationId xmlns:a16="http://schemas.microsoft.com/office/drawing/2014/main" id="{C7287CED-C396-C760-CC46-979C17087233}"/>
                  </a:ext>
                </a:extLst>
              </p:cNvPr>
              <p:cNvCxnSpPr>
                <a:cxnSpLocks/>
                <a:stCxn id="46"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2A1A5C60-09D7-15AF-8EA0-8A16D91E50A5}"/>
                </a:ext>
              </a:extLst>
            </p:cNvPr>
            <p:cNvGrpSpPr/>
            <p:nvPr/>
          </p:nvGrpSpPr>
          <p:grpSpPr>
            <a:xfrm>
              <a:off x="5690212" y="888920"/>
              <a:ext cx="417664" cy="275078"/>
              <a:chOff x="2341406" y="888920"/>
              <a:chExt cx="417664" cy="275078"/>
            </a:xfrm>
          </p:grpSpPr>
          <p:sp>
            <p:nvSpPr>
              <p:cNvPr id="44" name="Oval 43">
                <a:extLst>
                  <a:ext uri="{FF2B5EF4-FFF2-40B4-BE49-F238E27FC236}">
                    <a16:creationId xmlns:a16="http://schemas.microsoft.com/office/drawing/2014/main" id="{D801AE90-E3AF-27EE-A880-076EC633168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5" name="Straight Connector 44">
                <a:extLst>
                  <a:ext uri="{FF2B5EF4-FFF2-40B4-BE49-F238E27FC236}">
                    <a16:creationId xmlns:a16="http://schemas.microsoft.com/office/drawing/2014/main" id="{B5FB39C2-27B8-B2CF-EDBF-2CDB0C9EF209}"/>
                  </a:ext>
                </a:extLst>
              </p:cNvPr>
              <p:cNvCxnSpPr>
                <a:cxnSpLocks/>
                <a:stCxn id="44"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47DBB5F6-7CF0-080E-D783-016B5D369532}"/>
                </a:ext>
              </a:extLst>
            </p:cNvPr>
            <p:cNvGrpSpPr/>
            <p:nvPr/>
          </p:nvGrpSpPr>
          <p:grpSpPr>
            <a:xfrm>
              <a:off x="4411504" y="888920"/>
              <a:ext cx="438181" cy="275078"/>
              <a:chOff x="2320889" y="888920"/>
              <a:chExt cx="438181" cy="275078"/>
            </a:xfrm>
          </p:grpSpPr>
          <p:sp>
            <p:nvSpPr>
              <p:cNvPr id="42" name="Oval 41">
                <a:extLst>
                  <a:ext uri="{FF2B5EF4-FFF2-40B4-BE49-F238E27FC236}">
                    <a16:creationId xmlns:a16="http://schemas.microsoft.com/office/drawing/2014/main" id="{23EE7C3E-5E99-D115-345C-AF4267E42DC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3" name="Straight Connector 42">
                <a:extLst>
                  <a:ext uri="{FF2B5EF4-FFF2-40B4-BE49-F238E27FC236}">
                    <a16:creationId xmlns:a16="http://schemas.microsoft.com/office/drawing/2014/main" id="{9CAE248E-988F-9CC6-5941-C747771B8959}"/>
                  </a:ext>
                </a:extLst>
              </p:cNvPr>
              <p:cNvCxnSpPr>
                <a:cxnSpLocks/>
                <a:stCxn id="42"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F600A876-6650-B6F9-5755-3BD9EDEE8D29}"/>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8651F093-8F09-05DD-E71F-69736482E1E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224490D3-485F-AF37-3AB7-38F4708C7502}"/>
                  </a:ext>
                </a:extLst>
              </p:cNvPr>
              <p:cNvCxnSpPr>
                <a:cxnSpLocks/>
                <a:stCxn id="3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430527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58</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2.1</a:t>
            </a:r>
            <a:r>
              <a:rPr lang="en-US" sz="1400" dirty="0">
                <a:solidFill>
                  <a:srgbClr val="002C6C"/>
                </a:solidFill>
                <a:latin typeface="Verdana Pro" panose="020B0704030504040204" pitchFamily="34" charset="0"/>
              </a:rPr>
              <a:t> – Evaluate your processes and systems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latin typeface="Verdana Pro" panose="020B0604030504040204" pitchFamily="34" charset="0"/>
                <a:cs typeface="Verdana Pro Semibold" panose="020F0502020204030204" pitchFamily="34" charset="0"/>
              </a:rPr>
              <a:t>Why</a:t>
            </a:r>
            <a:r>
              <a:rPr lang="en-US" sz="1100" dirty="0">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rPr>
              <a:t>Evaluating current processes and systems is essential to effectively bridge the gap between the current and the future state.</a:t>
            </a:r>
            <a:endParaRPr lang="en-US" sz="1000" dirty="0">
              <a:latin typeface="Verdana Pro" panose="020B0604030504040204" pitchFamily="34" charset="0"/>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5960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32" name="TextBox 31">
            <a:extLst>
              <a:ext uri="{FF2B5EF4-FFF2-40B4-BE49-F238E27FC236}">
                <a16:creationId xmlns:a16="http://schemas.microsoft.com/office/drawing/2014/main" id="{D970A3F9-175E-B4C0-191D-6EEFD65917E6}"/>
              </a:ext>
            </a:extLst>
          </p:cNvPr>
          <p:cNvSpPr txBox="1"/>
          <p:nvPr/>
        </p:nvSpPr>
        <p:spPr>
          <a:xfrm>
            <a:off x="867247" y="2569642"/>
            <a:ext cx="7967906" cy="272062"/>
          </a:xfrm>
          <a:prstGeom prst="rect">
            <a:avLst/>
          </a:prstGeom>
          <a:noFill/>
        </p:spPr>
        <p:txBody>
          <a:bodyPr wrap="square">
            <a:spAutoFit/>
          </a:bodyPr>
          <a:lstStyle/>
          <a:p>
            <a:pPr>
              <a:lnSpc>
                <a:spcPct val="150000"/>
              </a:lnSpc>
            </a:pPr>
            <a:r>
              <a:rPr lang="en-US" sz="900" b="1" dirty="0">
                <a:solidFill>
                  <a:srgbClr val="002C6C"/>
                </a:solidFill>
                <a:latin typeface="Verdana Pro" panose="020B0604030504040204" pitchFamily="34" charset="0"/>
              </a:rPr>
              <a:t>Evaluating possible as-is store processes that could be impacted (e.g., how fresh produce and deli products are labelled)</a:t>
            </a:r>
          </a:p>
        </p:txBody>
      </p:sp>
      <p:sp>
        <p:nvSpPr>
          <p:cNvPr id="29" name="TextBox 28">
            <a:extLst>
              <a:ext uri="{FF2B5EF4-FFF2-40B4-BE49-F238E27FC236}">
                <a16:creationId xmlns:a16="http://schemas.microsoft.com/office/drawing/2014/main" id="{B6E8E0B4-8FCF-DDA6-9D1E-8C96F40F74D0}"/>
              </a:ext>
            </a:extLst>
          </p:cNvPr>
          <p:cNvSpPr txBox="1"/>
          <p:nvPr/>
        </p:nvSpPr>
        <p:spPr>
          <a:xfrm>
            <a:off x="867247" y="3059465"/>
            <a:ext cx="7967906" cy="272062"/>
          </a:xfrm>
          <a:prstGeom prst="rect">
            <a:avLst/>
          </a:prstGeom>
          <a:noFill/>
        </p:spPr>
        <p:txBody>
          <a:bodyPr wrap="square">
            <a:spAutoFit/>
          </a:bodyPr>
          <a:lstStyle/>
          <a:p>
            <a:pPr>
              <a:lnSpc>
                <a:spcPct val="150000"/>
              </a:lnSpc>
              <a:buClr>
                <a:schemeClr val="bg1"/>
              </a:buClr>
            </a:pPr>
            <a:r>
              <a:rPr lang="en-US" sz="900" b="1" dirty="0">
                <a:solidFill>
                  <a:srgbClr val="002C6C"/>
                </a:solidFill>
                <a:latin typeface="Verdana Pro" panose="020B0604030504040204" pitchFamily="34" charset="0"/>
                <a:cs typeface="Verdana Pro Semibold" panose="020F0502020204030204" pitchFamily="34" charset="0"/>
              </a:rPr>
              <a:t>Evaluating the as-is data model and infrastructure</a:t>
            </a:r>
            <a:endParaRPr lang="en-US" sz="900" b="1" dirty="0">
              <a:solidFill>
                <a:srgbClr val="002C6C"/>
              </a:solidFill>
              <a:latin typeface="Verdana Pro" panose="020B0604030504040204" pitchFamily="34" charset="0"/>
            </a:endParaRPr>
          </a:p>
        </p:txBody>
      </p:sp>
      <p:sp>
        <p:nvSpPr>
          <p:cNvPr id="25" name="TextBox 24">
            <a:extLst>
              <a:ext uri="{FF2B5EF4-FFF2-40B4-BE49-F238E27FC236}">
                <a16:creationId xmlns:a16="http://schemas.microsoft.com/office/drawing/2014/main" id="{F0F3EEAF-8713-A73C-F5BD-547ADC7A8A6B}"/>
              </a:ext>
            </a:extLst>
          </p:cNvPr>
          <p:cNvSpPr txBox="1"/>
          <p:nvPr/>
        </p:nvSpPr>
        <p:spPr>
          <a:xfrm>
            <a:off x="867247" y="3549289"/>
            <a:ext cx="7967906" cy="272062"/>
          </a:xfrm>
          <a:prstGeom prst="rect">
            <a:avLst/>
          </a:prstGeom>
          <a:noFill/>
        </p:spPr>
        <p:txBody>
          <a:bodyPr wrap="square">
            <a:spAutoFit/>
          </a:bodyPr>
          <a:lstStyle/>
          <a:p>
            <a:pPr>
              <a:lnSpc>
                <a:spcPct val="150000"/>
              </a:lnSpc>
              <a:buClr>
                <a:schemeClr val="bg1"/>
              </a:buClr>
            </a:pPr>
            <a:r>
              <a:rPr lang="en-US" sz="900" b="1" dirty="0">
                <a:solidFill>
                  <a:srgbClr val="002C6C"/>
                </a:solidFill>
                <a:latin typeface="Verdana Pro" panose="020B0604030504040204" pitchFamily="34" charset="0"/>
                <a:cs typeface="Verdana Pro Semibold" panose="020F0502020204030204" pitchFamily="34" charset="0"/>
              </a:rPr>
              <a:t>Evaluating as-is IT infrastructure (e.g., how scales work, what they can print) and web (e.g., website, internal apps)</a:t>
            </a:r>
            <a:endParaRPr lang="en-US" sz="900" b="1" dirty="0">
              <a:solidFill>
                <a:srgbClr val="002C6C"/>
              </a:solidFill>
              <a:latin typeface="Verdana Pro" panose="020B0604030504040204" pitchFamily="34" charset="0"/>
            </a:endParaRPr>
          </a:p>
        </p:txBody>
      </p:sp>
      <p:sp>
        <p:nvSpPr>
          <p:cNvPr id="20" name="TextBox 19">
            <a:extLst>
              <a:ext uri="{FF2B5EF4-FFF2-40B4-BE49-F238E27FC236}">
                <a16:creationId xmlns:a16="http://schemas.microsoft.com/office/drawing/2014/main" id="{CD344B8F-4982-9EA7-4091-1309C24F3FD4}"/>
              </a:ext>
            </a:extLst>
          </p:cNvPr>
          <p:cNvSpPr txBox="1"/>
          <p:nvPr/>
        </p:nvSpPr>
        <p:spPr>
          <a:xfrm>
            <a:off x="430886" y="4074120"/>
            <a:ext cx="8263085" cy="230832"/>
          </a:xfrm>
          <a:prstGeom prst="rect">
            <a:avLst/>
          </a:prstGeom>
          <a:noFill/>
        </p:spPr>
        <p:txBody>
          <a:bodyPr wrap="square">
            <a:spAutoFit/>
          </a:bodyPr>
          <a:lstStyle/>
          <a:p>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a:t>
            </a:r>
            <a:r>
              <a:rPr lang="en-US" sz="900" dirty="0">
                <a:solidFill>
                  <a:srgbClr val="002C6C"/>
                </a:solidFill>
                <a:latin typeface="Verdana Pro" panose="020B0604030504040204" pitchFamily="34" charset="0"/>
                <a:cs typeface="Verdana Pro Semibold" panose="020F0502020204030204" pitchFamily="34" charset="0"/>
              </a:rPr>
              <a:t>the </a:t>
            </a:r>
            <a:r>
              <a:rPr lang="en-US" sz="900" u="sng" dirty="0">
                <a:solidFill>
                  <a:srgbClr val="008DBD"/>
                </a:solidFill>
                <a:latin typeface="Verdana Pro" panose="020B0604030504040204" pitchFamily="34" charset="0"/>
                <a:cs typeface="Verdana Pro Semibold" panose="020F0502020204030204" pitchFamily="34" charset="0"/>
                <a:hlinkClick r:id="rId5"/>
              </a:rPr>
              <a:t>2D Pilot Toolkit - slide 42-46</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rgbClr val="002C6C"/>
                </a:solidFill>
                <a:latin typeface="Verdana Pro" panose="020B0604030504040204" pitchFamily="34" charset="0"/>
                <a:cs typeface="Verdana Pro Semibold" panose="020F0502020204030204" pitchFamily="34" charset="0"/>
              </a:rPr>
              <a:t>for more information about processes affected during 2D implementation. </a:t>
            </a:r>
            <a:endParaRPr lang="en-GB" sz="900" dirty="0"/>
          </a:p>
        </p:txBody>
      </p:sp>
      <p:pic>
        <p:nvPicPr>
          <p:cNvPr id="14" name="Picture 8">
            <a:hlinkClick r:id="" action="ppaction://hlinkshowjump?jump=nextslide"/>
            <a:extLst>
              <a:ext uri="{FF2B5EF4-FFF2-40B4-BE49-F238E27FC236}">
                <a16:creationId xmlns:a16="http://schemas.microsoft.com/office/drawing/2014/main" id="{B39BF6A9-EDD4-A02A-27AB-3D4704C637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27A8DE78-E12F-1FC0-E3B3-482C5CE771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6" name="Graphic 15">
            <a:hlinkClick r:id="rId8" action="ppaction://hlinksldjump"/>
            <a:extLst>
              <a:ext uri="{FF2B5EF4-FFF2-40B4-BE49-F238E27FC236}">
                <a16:creationId xmlns:a16="http://schemas.microsoft.com/office/drawing/2014/main" id="{88BF1B84-90E7-C89B-404A-BD6414278F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8B022E29-1AC3-C38B-F078-F78ECE809D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542028"/>
            <a:ext cx="399600" cy="399600"/>
          </a:xfrm>
          <a:prstGeom prst="rect">
            <a:avLst/>
          </a:prstGeom>
        </p:spPr>
      </p:pic>
      <p:pic>
        <p:nvPicPr>
          <p:cNvPr id="13" name="Graphic 12">
            <a:extLst>
              <a:ext uri="{FF2B5EF4-FFF2-40B4-BE49-F238E27FC236}">
                <a16:creationId xmlns:a16="http://schemas.microsoft.com/office/drawing/2014/main" id="{270DC981-B29A-7099-AF27-0DA90CF829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3463493"/>
            <a:ext cx="399600" cy="399600"/>
          </a:xfrm>
          <a:prstGeom prst="rect">
            <a:avLst/>
          </a:prstGeom>
        </p:spPr>
      </p:pic>
      <p:pic>
        <p:nvPicPr>
          <p:cNvPr id="36" name="Graphic 35">
            <a:extLst>
              <a:ext uri="{FF2B5EF4-FFF2-40B4-BE49-F238E27FC236}">
                <a16:creationId xmlns:a16="http://schemas.microsoft.com/office/drawing/2014/main" id="{525037A2-9AC4-07EE-E039-556E1417137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2987314"/>
            <a:ext cx="399600" cy="399600"/>
          </a:xfrm>
          <a:prstGeom prst="rect">
            <a:avLst/>
          </a:prstGeom>
        </p:spPr>
      </p:pic>
      <p:grpSp>
        <p:nvGrpSpPr>
          <p:cNvPr id="18" name="Group 17">
            <a:extLst>
              <a:ext uri="{FF2B5EF4-FFF2-40B4-BE49-F238E27FC236}">
                <a16:creationId xmlns:a16="http://schemas.microsoft.com/office/drawing/2014/main" id="{400FBB8D-A93D-B25F-F67C-1E2884AE3161}"/>
              </a:ext>
            </a:extLst>
          </p:cNvPr>
          <p:cNvGrpSpPr/>
          <p:nvPr/>
        </p:nvGrpSpPr>
        <p:grpSpPr>
          <a:xfrm>
            <a:off x="-1" y="819151"/>
            <a:ext cx="9144000" cy="414970"/>
            <a:chOff x="-1" y="819151"/>
            <a:chExt cx="9144000" cy="414970"/>
          </a:xfrm>
        </p:grpSpPr>
        <p:sp>
          <p:nvSpPr>
            <p:cNvPr id="19" name="Rectangle 18">
              <a:extLst>
                <a:ext uri="{FF2B5EF4-FFF2-40B4-BE49-F238E27FC236}">
                  <a16:creationId xmlns:a16="http://schemas.microsoft.com/office/drawing/2014/main" id="{30D395F6-2BC1-44FD-4192-84CCE42888A4}"/>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1">
              <a:extLst>
                <a:ext uri="{FF2B5EF4-FFF2-40B4-BE49-F238E27FC236}">
                  <a16:creationId xmlns:a16="http://schemas.microsoft.com/office/drawing/2014/main" id="{9CE6D9EE-A8E2-2402-28B5-DD68BC9BFE2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128AECCF-869F-5115-2303-FF475727C381}"/>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8DB9CA"/>
                  </a:solidFill>
                </a:rPr>
                <a:t>Evaluate current state</a:t>
              </a:r>
            </a:p>
          </p:txBody>
        </p:sp>
        <p:sp>
          <p:nvSpPr>
            <p:cNvPr id="23" name="Rounded Rectangle 22">
              <a:extLst>
                <a:ext uri="{FF2B5EF4-FFF2-40B4-BE49-F238E27FC236}">
                  <a16:creationId xmlns:a16="http://schemas.microsoft.com/office/drawing/2014/main" id="{D2756F1D-8693-234E-40F4-FAA755CBC6B1}"/>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80557D8A-8B2E-688D-503C-7324DB5A841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6" name="Rounded Rectangle 25">
              <a:extLst>
                <a:ext uri="{FF2B5EF4-FFF2-40B4-BE49-F238E27FC236}">
                  <a16:creationId xmlns:a16="http://schemas.microsoft.com/office/drawing/2014/main" id="{AA4F480F-CEDD-01F4-A37C-049C4D928310}"/>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1">
              <a:extLst>
                <a:ext uri="{FF2B5EF4-FFF2-40B4-BE49-F238E27FC236}">
                  <a16:creationId xmlns:a16="http://schemas.microsoft.com/office/drawing/2014/main" id="{717B9ECD-7F1F-1030-11CE-BE3420BAF851}"/>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8" name="Rounded Rectangle 21">
              <a:extLst>
                <a:ext uri="{FF2B5EF4-FFF2-40B4-BE49-F238E27FC236}">
                  <a16:creationId xmlns:a16="http://schemas.microsoft.com/office/drawing/2014/main" id="{1ABC36E3-2729-5972-A86E-7F1770FAFD5C}"/>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0" name="Rounded Rectangle 21">
              <a:extLst>
                <a:ext uri="{FF2B5EF4-FFF2-40B4-BE49-F238E27FC236}">
                  <a16:creationId xmlns:a16="http://schemas.microsoft.com/office/drawing/2014/main" id="{AAD1BBD1-8725-387E-D8E1-9FE2DFAD1C63}"/>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1" name="Oval 30">
              <a:extLst>
                <a:ext uri="{FF2B5EF4-FFF2-40B4-BE49-F238E27FC236}">
                  <a16:creationId xmlns:a16="http://schemas.microsoft.com/office/drawing/2014/main" id="{00E0C0B7-D57E-15C7-7750-CCED9AFC76A0}"/>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3" name="Oval 32">
              <a:extLst>
                <a:ext uri="{FF2B5EF4-FFF2-40B4-BE49-F238E27FC236}">
                  <a16:creationId xmlns:a16="http://schemas.microsoft.com/office/drawing/2014/main" id="{E09F813E-96A1-CC55-76B6-37D2F89E7A9E}"/>
                </a:ext>
              </a:extLst>
            </p:cNvPr>
            <p:cNvSpPr/>
            <p:nvPr/>
          </p:nvSpPr>
          <p:spPr>
            <a:xfrm>
              <a:off x="1398830"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4" name="Straight Connector 33">
              <a:extLst>
                <a:ext uri="{FF2B5EF4-FFF2-40B4-BE49-F238E27FC236}">
                  <a16:creationId xmlns:a16="http://schemas.microsoft.com/office/drawing/2014/main" id="{0249CCB8-A5E8-DC49-DA86-5D7A4F2EFAE0}"/>
                </a:ext>
              </a:extLst>
            </p:cNvPr>
            <p:cNvCxnSpPr>
              <a:stCxn id="33" idx="2"/>
            </p:cNvCxnSpPr>
            <p:nvPr/>
          </p:nvCxnSpPr>
          <p:spPr>
            <a:xfrm flipH="1">
              <a:off x="1156771"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C845982E-AFD7-E62B-CA84-CC59E82BBC5C}"/>
                </a:ext>
              </a:extLst>
            </p:cNvPr>
            <p:cNvGrpSpPr/>
            <p:nvPr/>
          </p:nvGrpSpPr>
          <p:grpSpPr>
            <a:xfrm>
              <a:off x="2241933" y="888920"/>
              <a:ext cx="517137" cy="275078"/>
              <a:chOff x="2241933" y="888920"/>
              <a:chExt cx="517137" cy="275078"/>
            </a:xfrm>
          </p:grpSpPr>
          <p:sp>
            <p:nvSpPr>
              <p:cNvPr id="60" name="Oval 59">
                <a:extLst>
                  <a:ext uri="{FF2B5EF4-FFF2-40B4-BE49-F238E27FC236}">
                    <a16:creationId xmlns:a16="http://schemas.microsoft.com/office/drawing/2014/main" id="{0AA19FB7-6BB5-C30D-27D3-0FE486A89B9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4" name="Straight Connector 63">
                <a:extLst>
                  <a:ext uri="{FF2B5EF4-FFF2-40B4-BE49-F238E27FC236}">
                    <a16:creationId xmlns:a16="http://schemas.microsoft.com/office/drawing/2014/main" id="{9872602D-ADE5-0B98-E148-8B71E4849541}"/>
                  </a:ext>
                </a:extLst>
              </p:cNvPr>
              <p:cNvCxnSpPr>
                <a:stCxn id="60"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0702E79B-1340-F901-FD52-EA87338548DE}"/>
                </a:ext>
              </a:extLst>
            </p:cNvPr>
            <p:cNvGrpSpPr/>
            <p:nvPr/>
          </p:nvGrpSpPr>
          <p:grpSpPr>
            <a:xfrm>
              <a:off x="7700790" y="888920"/>
              <a:ext cx="449198" cy="275078"/>
              <a:chOff x="2309872" y="888920"/>
              <a:chExt cx="449198" cy="275078"/>
            </a:xfrm>
          </p:grpSpPr>
          <p:sp>
            <p:nvSpPr>
              <p:cNvPr id="58" name="Oval 57">
                <a:extLst>
                  <a:ext uri="{FF2B5EF4-FFF2-40B4-BE49-F238E27FC236}">
                    <a16:creationId xmlns:a16="http://schemas.microsoft.com/office/drawing/2014/main" id="{02020170-3A48-A661-650D-92EA85A82CF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9" name="Straight Connector 58">
                <a:extLst>
                  <a:ext uri="{FF2B5EF4-FFF2-40B4-BE49-F238E27FC236}">
                    <a16:creationId xmlns:a16="http://schemas.microsoft.com/office/drawing/2014/main" id="{70E8C902-6342-5FC7-E403-631059C98F19}"/>
                  </a:ext>
                </a:extLst>
              </p:cNvPr>
              <p:cNvCxnSpPr>
                <a:cxnSpLocks/>
                <a:stCxn id="5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AFDFB099-DE4D-4C8E-C5F1-6F4094E3E6AE}"/>
                </a:ext>
              </a:extLst>
            </p:cNvPr>
            <p:cNvGrpSpPr/>
            <p:nvPr/>
          </p:nvGrpSpPr>
          <p:grpSpPr>
            <a:xfrm>
              <a:off x="6863508" y="888920"/>
              <a:ext cx="412785" cy="275078"/>
              <a:chOff x="2346285" y="888920"/>
              <a:chExt cx="412785" cy="275078"/>
            </a:xfrm>
          </p:grpSpPr>
          <p:sp>
            <p:nvSpPr>
              <p:cNvPr id="55" name="Oval 54">
                <a:extLst>
                  <a:ext uri="{FF2B5EF4-FFF2-40B4-BE49-F238E27FC236}">
                    <a16:creationId xmlns:a16="http://schemas.microsoft.com/office/drawing/2014/main" id="{1FAE9B14-1634-0C64-5F7F-2EFF489C820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EA5C8BB4-2736-84C5-2838-71F2EA614A0B}"/>
                  </a:ext>
                </a:extLst>
              </p:cNvPr>
              <p:cNvCxnSpPr>
                <a:cxnSpLocks/>
                <a:stCxn id="55"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0556A8ED-381F-EEF9-FF85-3AC1986D4EFF}"/>
                </a:ext>
              </a:extLst>
            </p:cNvPr>
            <p:cNvGrpSpPr/>
            <p:nvPr/>
          </p:nvGrpSpPr>
          <p:grpSpPr>
            <a:xfrm>
              <a:off x="5690212" y="888920"/>
              <a:ext cx="417664" cy="275078"/>
              <a:chOff x="2341406" y="888920"/>
              <a:chExt cx="417664" cy="275078"/>
            </a:xfrm>
          </p:grpSpPr>
          <p:sp>
            <p:nvSpPr>
              <p:cNvPr id="47" name="Oval 46">
                <a:extLst>
                  <a:ext uri="{FF2B5EF4-FFF2-40B4-BE49-F238E27FC236}">
                    <a16:creationId xmlns:a16="http://schemas.microsoft.com/office/drawing/2014/main" id="{0A72F59E-A2C7-58FB-88D7-AFCCA20A691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8" name="Straight Connector 47">
                <a:extLst>
                  <a:ext uri="{FF2B5EF4-FFF2-40B4-BE49-F238E27FC236}">
                    <a16:creationId xmlns:a16="http://schemas.microsoft.com/office/drawing/2014/main" id="{5FB53BF0-3908-E873-CCBD-9B76C456D255}"/>
                  </a:ext>
                </a:extLst>
              </p:cNvPr>
              <p:cNvCxnSpPr>
                <a:cxnSpLocks/>
                <a:stCxn id="47"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0E17063C-0F56-E1E0-8E4A-AFB3EBC6B39E}"/>
                </a:ext>
              </a:extLst>
            </p:cNvPr>
            <p:cNvGrpSpPr/>
            <p:nvPr/>
          </p:nvGrpSpPr>
          <p:grpSpPr>
            <a:xfrm>
              <a:off x="4411504" y="888920"/>
              <a:ext cx="438181" cy="275078"/>
              <a:chOff x="2320889" y="888920"/>
              <a:chExt cx="438181" cy="275078"/>
            </a:xfrm>
          </p:grpSpPr>
          <p:sp>
            <p:nvSpPr>
              <p:cNvPr id="45" name="Oval 44">
                <a:extLst>
                  <a:ext uri="{FF2B5EF4-FFF2-40B4-BE49-F238E27FC236}">
                    <a16:creationId xmlns:a16="http://schemas.microsoft.com/office/drawing/2014/main" id="{313B6ADD-28F0-9736-178B-B8DDB984B90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6" name="Straight Connector 45">
                <a:extLst>
                  <a:ext uri="{FF2B5EF4-FFF2-40B4-BE49-F238E27FC236}">
                    <a16:creationId xmlns:a16="http://schemas.microsoft.com/office/drawing/2014/main" id="{F2C64C39-D74E-80FF-9A42-1FED00CF68B2}"/>
                  </a:ext>
                </a:extLst>
              </p:cNvPr>
              <p:cNvCxnSpPr>
                <a:cxnSpLocks/>
                <a:stCxn id="45"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696F7DC1-B20E-7E2B-FCFD-5CA9B8B242E9}"/>
                </a:ext>
              </a:extLst>
            </p:cNvPr>
            <p:cNvGrpSpPr/>
            <p:nvPr/>
          </p:nvGrpSpPr>
          <p:grpSpPr>
            <a:xfrm>
              <a:off x="3403904" y="888920"/>
              <a:ext cx="405130" cy="275078"/>
              <a:chOff x="2353940" y="888920"/>
              <a:chExt cx="405130" cy="275078"/>
            </a:xfrm>
          </p:grpSpPr>
          <p:sp>
            <p:nvSpPr>
              <p:cNvPr id="43" name="Oval 42">
                <a:extLst>
                  <a:ext uri="{FF2B5EF4-FFF2-40B4-BE49-F238E27FC236}">
                    <a16:creationId xmlns:a16="http://schemas.microsoft.com/office/drawing/2014/main" id="{C2120FF0-46F9-030A-8CDE-AF4FE07F0FE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4" name="Straight Connector 43">
                <a:extLst>
                  <a:ext uri="{FF2B5EF4-FFF2-40B4-BE49-F238E27FC236}">
                    <a16:creationId xmlns:a16="http://schemas.microsoft.com/office/drawing/2014/main" id="{6B195569-AC1F-4ADD-EFD7-DA88352963C5}"/>
                  </a:ext>
                </a:extLst>
              </p:cNvPr>
              <p:cNvCxnSpPr>
                <a:cxnSpLocks/>
                <a:stCxn id="43"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71963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1685077"/>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Assessing the current label printing method(s)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Assessing the current capability to print different barcode </a:t>
            </a:r>
            <a:r>
              <a:rPr lang="en-US" sz="900" b="1" dirty="0" err="1">
                <a:solidFill>
                  <a:srgbClr val="002C6C"/>
                </a:solidFill>
                <a:latin typeface="Verdana Pro" panose="020B0604030504040204" pitchFamily="34" charset="0"/>
                <a:cs typeface="Verdana Pro Semibold" panose="020F0502020204030204" pitchFamily="34" charset="0"/>
              </a:rPr>
              <a:t>symbologies</a:t>
            </a:r>
            <a:r>
              <a:rPr lang="en-US" sz="900" b="1" dirty="0">
                <a:solidFill>
                  <a:srgbClr val="002C6C"/>
                </a:solidFill>
                <a:latin typeface="Verdana Pro" panose="020B0604030504040204" pitchFamily="34" charset="0"/>
                <a:cs typeface="Verdana Pro Semibold" panose="020F0502020204030204" pitchFamily="34" charset="0"/>
              </a:rPr>
              <a:t> (QR code, Data Matrix, GS1 </a:t>
            </a:r>
            <a:r>
              <a:rPr lang="en-US" sz="900" b="1" dirty="0" err="1">
                <a:solidFill>
                  <a:srgbClr val="002C6C"/>
                </a:solidFill>
                <a:latin typeface="Verdana Pro" panose="020B0604030504040204" pitchFamily="34" charset="0"/>
                <a:cs typeface="Verdana Pro Semibold" panose="020F0502020204030204" pitchFamily="34" charset="0"/>
              </a:rPr>
              <a:t>DataMatrix</a:t>
            </a:r>
            <a:r>
              <a:rPr lang="en-US" sz="900" b="1" dirty="0">
                <a:solidFill>
                  <a:srgbClr val="002C6C"/>
                </a:solidFill>
                <a:latin typeface="Verdana Pro" panose="020B0604030504040204" pitchFamily="34" charset="0"/>
                <a:cs typeface="Verdana Pro Semibold" panose="020F0502020204030204" pitchFamily="34" charset="0"/>
              </a:rPr>
              <a:t>) to determine which may be used in the implementation</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266700"/>
            <a:endPar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endParaRPr>
          </a:p>
          <a:p>
            <a:pPr marL="266700"/>
            <a:r>
              <a:rPr lang="en-US" sz="900" b="1"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Important</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Collaborate with your solution provider to perform an accurate evaluation of your current printing capabilities.</a:t>
            </a:r>
          </a:p>
          <a:p>
            <a:pPr marL="266700"/>
            <a:endParaRPr lang="en-US" sz="900" dirty="0">
              <a:solidFill>
                <a:srgbClr val="002C6C"/>
              </a:solidFill>
              <a:latin typeface="Verdana Pro" panose="020B0604030504040204" pitchFamily="34" charset="0"/>
              <a:sym typeface="Wingdings" panose="05000000000000000000" pitchFamily="2" charset="2"/>
            </a:endParaRPr>
          </a:p>
          <a:p>
            <a:pPr marL="266700"/>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2.2</a:t>
            </a:r>
            <a:r>
              <a:rPr lang="en-US" sz="1400" dirty="0">
                <a:solidFill>
                  <a:srgbClr val="002C6C"/>
                </a:solidFill>
                <a:latin typeface="Verdana Pro" panose="020B0704030504040204" pitchFamily="34" charset="0"/>
              </a:rPr>
              <a:t> – Evaluate printing capabilities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Assessing current printing capabilities is important as input to determine whether any upgrades are necessary.</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Oval 6">
            <a:extLst>
              <a:ext uri="{FF2B5EF4-FFF2-40B4-BE49-F238E27FC236}">
                <a16:creationId xmlns:a16="http://schemas.microsoft.com/office/drawing/2014/main" id="{9733D6A5-CB2F-B71F-35D4-86E29F963A53}"/>
              </a:ext>
            </a:extLst>
          </p:cNvPr>
          <p:cNvSpPr/>
          <p:nvPr/>
        </p:nvSpPr>
        <p:spPr>
          <a:xfrm>
            <a:off x="573227" y="3667602"/>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6" name="Picture 8">
            <a:hlinkClick r:id="" action="ppaction://hlinkshowjump?jump=nextslide"/>
            <a:extLst>
              <a:ext uri="{FF2B5EF4-FFF2-40B4-BE49-F238E27FC236}">
                <a16:creationId xmlns:a16="http://schemas.microsoft.com/office/drawing/2014/main" id="{EB317C8B-CC48-E445-4B20-68D1B9C02B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AF4C4D29-B407-9EFF-CD4D-2F9E5512F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9" name="Graphic 18">
            <a:hlinkClick r:id="rId7" action="ppaction://hlinksldjump"/>
            <a:extLst>
              <a:ext uri="{FF2B5EF4-FFF2-40B4-BE49-F238E27FC236}">
                <a16:creationId xmlns:a16="http://schemas.microsoft.com/office/drawing/2014/main" id="{1B0AC59B-CB4F-E244-BEC3-90C6AA5638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E72A22D9-852B-B6FC-C900-5295C5C19D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5959" y="2430817"/>
            <a:ext cx="399600" cy="399600"/>
          </a:xfrm>
          <a:prstGeom prst="rect">
            <a:avLst/>
          </a:prstGeom>
        </p:spPr>
      </p:pic>
      <p:pic>
        <p:nvPicPr>
          <p:cNvPr id="21" name="Graphic 20">
            <a:extLst>
              <a:ext uri="{FF2B5EF4-FFF2-40B4-BE49-F238E27FC236}">
                <a16:creationId xmlns:a16="http://schemas.microsoft.com/office/drawing/2014/main" id="{BA8AFD3B-E3C8-1382-E2D2-1A74D5FA7F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2937887"/>
            <a:ext cx="399600" cy="399600"/>
          </a:xfrm>
          <a:prstGeom prst="rect">
            <a:avLst/>
          </a:prstGeom>
        </p:spPr>
      </p:pic>
      <p:grpSp>
        <p:nvGrpSpPr>
          <p:cNvPr id="12" name="Group 11">
            <a:extLst>
              <a:ext uri="{FF2B5EF4-FFF2-40B4-BE49-F238E27FC236}">
                <a16:creationId xmlns:a16="http://schemas.microsoft.com/office/drawing/2014/main" id="{7A356D97-E089-81B1-EB8E-BB07E21A918D}"/>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3484E6D3-BD02-E316-0F36-41DF201DC78D}"/>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ounded Rectangle 21">
              <a:extLst>
                <a:ext uri="{FF2B5EF4-FFF2-40B4-BE49-F238E27FC236}">
                  <a16:creationId xmlns:a16="http://schemas.microsoft.com/office/drawing/2014/main" id="{AA333F66-E479-726E-93F0-33ED129853C4}"/>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5" name="Rounded Rectangle 14">
              <a:extLst>
                <a:ext uri="{FF2B5EF4-FFF2-40B4-BE49-F238E27FC236}">
                  <a16:creationId xmlns:a16="http://schemas.microsoft.com/office/drawing/2014/main" id="{15CE3622-1F2E-41A5-3E3E-CA83379B584F}"/>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8DB9CA"/>
                  </a:solidFill>
                </a:rPr>
                <a:t>Evaluate current state</a:t>
              </a:r>
            </a:p>
          </p:txBody>
        </p:sp>
        <p:sp>
          <p:nvSpPr>
            <p:cNvPr id="22" name="Rounded Rectangle 21">
              <a:extLst>
                <a:ext uri="{FF2B5EF4-FFF2-40B4-BE49-F238E27FC236}">
                  <a16:creationId xmlns:a16="http://schemas.microsoft.com/office/drawing/2014/main" id="{F328A02E-C6B7-CA61-02A7-CB90F59FEBB7}"/>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815B0B3F-0D7C-DCA7-4607-7D01F4AA5B72}"/>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4" name="Rounded Rectangle 23">
              <a:extLst>
                <a:ext uri="{FF2B5EF4-FFF2-40B4-BE49-F238E27FC236}">
                  <a16:creationId xmlns:a16="http://schemas.microsoft.com/office/drawing/2014/main" id="{F41BE245-F0E6-433B-0225-F93927981DD7}"/>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AE96519E-6620-7DE6-F2CB-DDA1C9DFBEA6}"/>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6" name="Rounded Rectangle 21">
              <a:extLst>
                <a:ext uri="{FF2B5EF4-FFF2-40B4-BE49-F238E27FC236}">
                  <a16:creationId xmlns:a16="http://schemas.microsoft.com/office/drawing/2014/main" id="{9DE125D2-A366-ABC6-5C7D-95F98FFE1E7A}"/>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7" name="Rounded Rectangle 21">
              <a:extLst>
                <a:ext uri="{FF2B5EF4-FFF2-40B4-BE49-F238E27FC236}">
                  <a16:creationId xmlns:a16="http://schemas.microsoft.com/office/drawing/2014/main" id="{CF6221CA-1060-263D-A96E-660C79CA656D}"/>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8" name="Oval 27">
              <a:extLst>
                <a:ext uri="{FF2B5EF4-FFF2-40B4-BE49-F238E27FC236}">
                  <a16:creationId xmlns:a16="http://schemas.microsoft.com/office/drawing/2014/main" id="{1729215C-F449-E34A-17CA-88221CCAA846}"/>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29" name="Oval 28">
              <a:extLst>
                <a:ext uri="{FF2B5EF4-FFF2-40B4-BE49-F238E27FC236}">
                  <a16:creationId xmlns:a16="http://schemas.microsoft.com/office/drawing/2014/main" id="{E6795C9D-CEBE-255D-3CE7-2373E6E7AAB5}"/>
                </a:ext>
              </a:extLst>
            </p:cNvPr>
            <p:cNvSpPr/>
            <p:nvPr/>
          </p:nvSpPr>
          <p:spPr>
            <a:xfrm>
              <a:off x="1398830"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0" name="Straight Connector 29">
              <a:extLst>
                <a:ext uri="{FF2B5EF4-FFF2-40B4-BE49-F238E27FC236}">
                  <a16:creationId xmlns:a16="http://schemas.microsoft.com/office/drawing/2014/main" id="{E67430D9-2CB1-B5AC-522C-799565A566A6}"/>
                </a:ext>
              </a:extLst>
            </p:cNvPr>
            <p:cNvCxnSpPr>
              <a:stCxn id="29" idx="2"/>
            </p:cNvCxnSpPr>
            <p:nvPr/>
          </p:nvCxnSpPr>
          <p:spPr>
            <a:xfrm flipH="1">
              <a:off x="1156771"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3D80523F-7600-F172-78B9-18DBBFD737E7}"/>
                </a:ext>
              </a:extLst>
            </p:cNvPr>
            <p:cNvGrpSpPr/>
            <p:nvPr/>
          </p:nvGrpSpPr>
          <p:grpSpPr>
            <a:xfrm>
              <a:off x="2241933" y="888920"/>
              <a:ext cx="517137" cy="275078"/>
              <a:chOff x="2241933" y="888920"/>
              <a:chExt cx="517137" cy="275078"/>
            </a:xfrm>
          </p:grpSpPr>
          <p:sp>
            <p:nvSpPr>
              <p:cNvPr id="56" name="Oval 55">
                <a:extLst>
                  <a:ext uri="{FF2B5EF4-FFF2-40B4-BE49-F238E27FC236}">
                    <a16:creationId xmlns:a16="http://schemas.microsoft.com/office/drawing/2014/main" id="{7523E64A-1496-534C-007B-69A967F2244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8" name="Straight Connector 57">
                <a:extLst>
                  <a:ext uri="{FF2B5EF4-FFF2-40B4-BE49-F238E27FC236}">
                    <a16:creationId xmlns:a16="http://schemas.microsoft.com/office/drawing/2014/main" id="{B68BC2A7-D1CF-C523-A98B-C9902C81A4C4}"/>
                  </a:ext>
                </a:extLst>
              </p:cNvPr>
              <p:cNvCxnSpPr>
                <a:stCxn id="56"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AD16EF84-E03B-259F-393C-29934D923E8A}"/>
                </a:ext>
              </a:extLst>
            </p:cNvPr>
            <p:cNvGrpSpPr/>
            <p:nvPr/>
          </p:nvGrpSpPr>
          <p:grpSpPr>
            <a:xfrm>
              <a:off x="7700790" y="888920"/>
              <a:ext cx="449198" cy="275078"/>
              <a:chOff x="2309872" y="888920"/>
              <a:chExt cx="449198" cy="275078"/>
            </a:xfrm>
          </p:grpSpPr>
          <p:sp>
            <p:nvSpPr>
              <p:cNvPr id="48" name="Oval 47">
                <a:extLst>
                  <a:ext uri="{FF2B5EF4-FFF2-40B4-BE49-F238E27FC236}">
                    <a16:creationId xmlns:a16="http://schemas.microsoft.com/office/drawing/2014/main" id="{B9AA28A0-3A06-1154-3202-C9E5A292BB4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5" name="Straight Connector 54">
                <a:extLst>
                  <a:ext uri="{FF2B5EF4-FFF2-40B4-BE49-F238E27FC236}">
                    <a16:creationId xmlns:a16="http://schemas.microsoft.com/office/drawing/2014/main" id="{EF9699AD-640B-6C80-330A-354813B07232}"/>
                  </a:ext>
                </a:extLst>
              </p:cNvPr>
              <p:cNvCxnSpPr>
                <a:cxnSpLocks/>
                <a:stCxn id="4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DF6DEFA2-0AF3-D80C-D784-542E8B58A505}"/>
                </a:ext>
              </a:extLst>
            </p:cNvPr>
            <p:cNvGrpSpPr/>
            <p:nvPr/>
          </p:nvGrpSpPr>
          <p:grpSpPr>
            <a:xfrm>
              <a:off x="6863508" y="888920"/>
              <a:ext cx="412785" cy="275078"/>
              <a:chOff x="2346285" y="888920"/>
              <a:chExt cx="412785" cy="275078"/>
            </a:xfrm>
          </p:grpSpPr>
          <p:sp>
            <p:nvSpPr>
              <p:cNvPr id="46" name="Oval 45">
                <a:extLst>
                  <a:ext uri="{FF2B5EF4-FFF2-40B4-BE49-F238E27FC236}">
                    <a16:creationId xmlns:a16="http://schemas.microsoft.com/office/drawing/2014/main" id="{BA86C734-831F-6ACD-15EF-B7665BCB520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7" name="Straight Connector 46">
                <a:extLst>
                  <a:ext uri="{FF2B5EF4-FFF2-40B4-BE49-F238E27FC236}">
                    <a16:creationId xmlns:a16="http://schemas.microsoft.com/office/drawing/2014/main" id="{97E108CF-E2CD-54E9-B0EE-2024E0114C84}"/>
                  </a:ext>
                </a:extLst>
              </p:cNvPr>
              <p:cNvCxnSpPr>
                <a:cxnSpLocks/>
                <a:stCxn id="46"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AAEDC0FC-D3B5-53A4-E5A5-F75502C019B7}"/>
                </a:ext>
              </a:extLst>
            </p:cNvPr>
            <p:cNvGrpSpPr/>
            <p:nvPr/>
          </p:nvGrpSpPr>
          <p:grpSpPr>
            <a:xfrm>
              <a:off x="5690212" y="888920"/>
              <a:ext cx="417664" cy="275078"/>
              <a:chOff x="2341406" y="888920"/>
              <a:chExt cx="417664" cy="275078"/>
            </a:xfrm>
          </p:grpSpPr>
          <p:sp>
            <p:nvSpPr>
              <p:cNvPr id="44" name="Oval 43">
                <a:extLst>
                  <a:ext uri="{FF2B5EF4-FFF2-40B4-BE49-F238E27FC236}">
                    <a16:creationId xmlns:a16="http://schemas.microsoft.com/office/drawing/2014/main" id="{38691AB3-1923-EB32-601F-E71B8805BB2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5" name="Straight Connector 44">
                <a:extLst>
                  <a:ext uri="{FF2B5EF4-FFF2-40B4-BE49-F238E27FC236}">
                    <a16:creationId xmlns:a16="http://schemas.microsoft.com/office/drawing/2014/main" id="{A616B25F-B160-EEB5-3498-7A57300E4C63}"/>
                  </a:ext>
                </a:extLst>
              </p:cNvPr>
              <p:cNvCxnSpPr>
                <a:cxnSpLocks/>
                <a:stCxn id="44"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7266735B-331C-8BD1-5599-AAE4DE27CB89}"/>
                </a:ext>
              </a:extLst>
            </p:cNvPr>
            <p:cNvGrpSpPr/>
            <p:nvPr/>
          </p:nvGrpSpPr>
          <p:grpSpPr>
            <a:xfrm>
              <a:off x="4411504" y="888920"/>
              <a:ext cx="438181" cy="275078"/>
              <a:chOff x="2320889" y="888920"/>
              <a:chExt cx="438181" cy="275078"/>
            </a:xfrm>
          </p:grpSpPr>
          <p:sp>
            <p:nvSpPr>
              <p:cNvPr id="42" name="Oval 41">
                <a:extLst>
                  <a:ext uri="{FF2B5EF4-FFF2-40B4-BE49-F238E27FC236}">
                    <a16:creationId xmlns:a16="http://schemas.microsoft.com/office/drawing/2014/main" id="{825D1B7A-7CE9-AA53-54A1-7A524B3C708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3" name="Straight Connector 42">
                <a:extLst>
                  <a:ext uri="{FF2B5EF4-FFF2-40B4-BE49-F238E27FC236}">
                    <a16:creationId xmlns:a16="http://schemas.microsoft.com/office/drawing/2014/main" id="{A71888FD-8240-595A-C6AE-3819B4254E1B}"/>
                  </a:ext>
                </a:extLst>
              </p:cNvPr>
              <p:cNvCxnSpPr>
                <a:cxnSpLocks/>
                <a:stCxn id="42"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630BDDAF-8793-93DA-928D-C425E9C842DA}"/>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E77E45A0-BD6D-8AA5-0E5B-618297C0236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D8B37734-6E68-9831-8F0E-428CED5B955F}"/>
                  </a:ext>
                </a:extLst>
              </p:cNvPr>
              <p:cNvCxnSpPr>
                <a:cxnSpLocks/>
                <a:stCxn id="3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79464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Oval 11">
            <a:extLst>
              <a:ext uri="{FF2B5EF4-FFF2-40B4-BE49-F238E27FC236}">
                <a16:creationId xmlns:a16="http://schemas.microsoft.com/office/drawing/2014/main" id="{91F08BDB-168C-E633-2502-E8129D69BC8C}"/>
              </a:ext>
            </a:extLst>
          </p:cNvPr>
          <p:cNvSpPr/>
          <p:nvPr/>
        </p:nvSpPr>
        <p:spPr>
          <a:xfrm>
            <a:off x="-1373014" y="-1633977"/>
            <a:ext cx="4097475" cy="2391102"/>
          </a:xfrm>
          <a:prstGeom prst="ellipse">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0" name="Slide Number Placeholder 3">
            <a:extLst>
              <a:ext uri="{FF2B5EF4-FFF2-40B4-BE49-F238E27FC236}">
                <a16:creationId xmlns:a16="http://schemas.microsoft.com/office/drawing/2014/main" id="{130EA018-5D01-4BC4-9EFA-01F39F1B042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a:t>
            </a:fld>
            <a:endParaRPr lang="en-US"/>
          </a:p>
        </p:txBody>
      </p:sp>
      <p:sp>
        <p:nvSpPr>
          <p:cNvPr id="9" name="Rectangle 8">
            <a:extLst>
              <a:ext uri="{FF2B5EF4-FFF2-40B4-BE49-F238E27FC236}">
                <a16:creationId xmlns:a16="http://schemas.microsoft.com/office/drawing/2014/main" id="{7B28AAF9-343F-CE84-3BCD-7ABE9B1CFB3E}"/>
              </a:ext>
            </a:extLst>
          </p:cNvPr>
          <p:cNvSpPr/>
          <p:nvPr/>
        </p:nvSpPr>
        <p:spPr>
          <a:xfrm>
            <a:off x="300037" y="762054"/>
            <a:ext cx="2424425" cy="3231654"/>
          </a:xfrm>
          <a:prstGeom prst="rect">
            <a:avLst/>
          </a:prstGeom>
        </p:spPr>
        <p:txBody>
          <a:bodyPr wrap="square" lIns="0">
            <a:spAutoFit/>
          </a:bodyPr>
          <a:lstStyle/>
          <a:p>
            <a:endParaRPr lang="en-US" sz="900" b="1" dirty="0">
              <a:solidFill>
                <a:schemeClr val="bg1"/>
              </a:solidFill>
            </a:endParaRPr>
          </a:p>
          <a:p>
            <a:r>
              <a:rPr lang="en-US" sz="900" b="1" dirty="0">
                <a:solidFill>
                  <a:schemeClr val="bg1"/>
                </a:solidFill>
              </a:rPr>
              <a:t>Ambition 2027</a:t>
            </a:r>
          </a:p>
          <a:p>
            <a:r>
              <a:rPr lang="en-US" sz="800" dirty="0">
                <a:solidFill>
                  <a:schemeClr val="bg1"/>
                </a:solidFill>
              </a:rPr>
              <a:t>By 2027, having 2D barcodes on all packages will be the industry standard. Start today to avoid falling behind, gain a competitive advantage and ensure smooth operations in the coming years. The next pages outline a clear roadmap for successful 2D barcode implementation. Whether your goal is boosting consumer engagement, </a:t>
            </a:r>
            <a:r>
              <a:rPr lang="en-US" sz="800" dirty="0" err="1">
                <a:solidFill>
                  <a:schemeClr val="bg1"/>
                </a:solidFill>
              </a:rPr>
              <a:t>optimising</a:t>
            </a:r>
            <a:r>
              <a:rPr lang="en-US" sz="800" dirty="0">
                <a:solidFill>
                  <a:schemeClr val="bg1"/>
                </a:solidFill>
              </a:rPr>
              <a:t> your supply chain or staying ahead of regulatory changes, acting now will unlock the full potential of this powerful technology.</a:t>
            </a:r>
          </a:p>
          <a:p>
            <a:br>
              <a:rPr lang="en-US" sz="900" b="1" dirty="0">
                <a:solidFill>
                  <a:schemeClr val="bg1"/>
                </a:solidFill>
              </a:rPr>
            </a:br>
            <a:r>
              <a:rPr lang="en-US" sz="900" b="1" dirty="0">
                <a:solidFill>
                  <a:schemeClr val="bg1"/>
                </a:solidFill>
              </a:rPr>
              <a:t>Using the tool</a:t>
            </a:r>
          </a:p>
          <a:p>
            <a:r>
              <a:rPr lang="en-US" sz="800" dirty="0">
                <a:solidFill>
                  <a:schemeClr val="bg1"/>
                </a:solidFill>
              </a:rPr>
              <a:t>In the steps that follow, this tool will assist you, as a brand owner, in understanding and planning the next stages of your 2D barcode implementation journey. </a:t>
            </a:r>
          </a:p>
          <a:p>
            <a:endParaRPr lang="en-US" sz="800" dirty="0">
              <a:solidFill>
                <a:schemeClr val="bg1"/>
              </a:solidFill>
            </a:endParaRPr>
          </a:p>
          <a:p>
            <a:r>
              <a:rPr lang="en-US" sz="800" dirty="0">
                <a:solidFill>
                  <a:schemeClr val="bg1"/>
                </a:solidFill>
              </a:rPr>
              <a:t>We will guide you in taking the appropriate steps, considering what factors to keep in mind and connecting you with the necessary information when you want to dive deeper. </a:t>
            </a:r>
            <a:endParaRPr lang="en-US" sz="900" dirty="0">
              <a:solidFill>
                <a:schemeClr val="bg1"/>
              </a:solidFill>
            </a:endParaRPr>
          </a:p>
        </p:txBody>
      </p:sp>
      <p:sp>
        <p:nvSpPr>
          <p:cNvPr id="10" name="Title 1">
            <a:extLst>
              <a:ext uri="{FF2B5EF4-FFF2-40B4-BE49-F238E27FC236}">
                <a16:creationId xmlns:a16="http://schemas.microsoft.com/office/drawing/2014/main" id="{C35CAA6E-C402-A60B-8616-53FFF113375D}"/>
              </a:ext>
            </a:extLst>
          </p:cNvPr>
          <p:cNvSpPr txBox="1">
            <a:spLocks/>
          </p:cNvSpPr>
          <p:nvPr/>
        </p:nvSpPr>
        <p:spPr bwMode="auto">
          <a:xfrm>
            <a:off x="303610" y="87475"/>
            <a:ext cx="21631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BRAND OWNERS</a:t>
            </a:r>
          </a:p>
        </p:txBody>
      </p:sp>
      <p:sp>
        <p:nvSpPr>
          <p:cNvPr id="39" name="Rectangle 38">
            <a:hlinkClick r:id="rId6" action="ppaction://hlinksldjump"/>
            <a:extLst>
              <a:ext uri="{FF2B5EF4-FFF2-40B4-BE49-F238E27FC236}">
                <a16:creationId xmlns:a16="http://schemas.microsoft.com/office/drawing/2014/main" id="{286ADF34-3AF2-36BB-DFEA-7D01B81A5F54}"/>
              </a:ext>
            </a:extLst>
          </p:cNvPr>
          <p:cNvSpPr/>
          <p:nvPr/>
        </p:nvSpPr>
        <p:spPr>
          <a:xfrm>
            <a:off x="3071274" y="1323318"/>
            <a:ext cx="6068794" cy="99603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Rectangle 2">
            <a:extLst>
              <a:ext uri="{FF2B5EF4-FFF2-40B4-BE49-F238E27FC236}">
                <a16:creationId xmlns:a16="http://schemas.microsoft.com/office/drawing/2014/main" id="{A4090B4B-02ED-1C39-F288-FB2F2F90B03D}"/>
              </a:ext>
            </a:extLst>
          </p:cNvPr>
          <p:cNvSpPr/>
          <p:nvPr/>
        </p:nvSpPr>
        <p:spPr>
          <a:xfrm>
            <a:off x="3216827" y="1461215"/>
            <a:ext cx="4995627" cy="68869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6" name="Text Placeholder 3">
            <a:extLst>
              <a:ext uri="{FF2B5EF4-FFF2-40B4-BE49-F238E27FC236}">
                <a16:creationId xmlns:a16="http://schemas.microsoft.com/office/drawing/2014/main" id="{46D2577D-A007-06AA-593F-2F67791519F9}"/>
              </a:ext>
            </a:extLst>
          </p:cNvPr>
          <p:cNvSpPr txBox="1">
            <a:spLocks/>
          </p:cNvSpPr>
          <p:nvPr/>
        </p:nvSpPr>
        <p:spPr>
          <a:xfrm>
            <a:off x="3186347" y="1603847"/>
            <a:ext cx="4995627" cy="366992"/>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900" dirty="0">
                <a:solidFill>
                  <a:schemeClr val="tx1"/>
                </a:solidFill>
                <a:latin typeface="Verdana Pro" panose="020B0704030504040204" pitchFamily="34" charset="0"/>
              </a:rPr>
              <a:t>I am a brand owner looking to </a:t>
            </a:r>
            <a:r>
              <a:rPr lang="en-US" sz="900" b="1" dirty="0">
                <a:solidFill>
                  <a:schemeClr val="tx1"/>
                </a:solidFill>
                <a:latin typeface="Verdana Pro" panose="020B0704030504040204" pitchFamily="34" charset="0"/>
              </a:rPr>
              <a:t>apply and encode </a:t>
            </a:r>
            <a:r>
              <a:rPr lang="en-US" sz="900" dirty="0">
                <a:solidFill>
                  <a:schemeClr val="tx1"/>
                </a:solidFill>
                <a:latin typeface="Verdana Pro" panose="020B0704030504040204" pitchFamily="34" charset="0"/>
              </a:rPr>
              <a:t>a </a:t>
            </a:r>
            <a:r>
              <a:rPr lang="en-US" sz="900" b="1" dirty="0">
                <a:solidFill>
                  <a:schemeClr val="tx1"/>
                </a:solidFill>
                <a:latin typeface="Verdana Pro" panose="020B0704030504040204" pitchFamily="34" charset="0"/>
              </a:rPr>
              <a:t>2D barcode </a:t>
            </a:r>
            <a:r>
              <a:rPr lang="en-US" sz="900" dirty="0">
                <a:solidFill>
                  <a:schemeClr val="tx1"/>
                </a:solidFill>
                <a:latin typeface="Verdana Pro" panose="020B0704030504040204" pitchFamily="34" charset="0"/>
              </a:rPr>
              <a:t>on </a:t>
            </a:r>
            <a:br>
              <a:rPr lang="en-US" sz="900" dirty="0">
                <a:solidFill>
                  <a:schemeClr val="tx1"/>
                </a:solidFill>
                <a:latin typeface="Verdana Pro" panose="020B0704030504040204" pitchFamily="34" charset="0"/>
              </a:rPr>
            </a:br>
            <a:r>
              <a:rPr lang="en-US" sz="900" dirty="0">
                <a:solidFill>
                  <a:schemeClr val="tx1"/>
                </a:solidFill>
                <a:latin typeface="Verdana Pro" panose="020B0704030504040204" pitchFamily="34" charset="0"/>
              </a:rPr>
              <a:t>my </a:t>
            </a:r>
            <a:r>
              <a:rPr lang="en-US" sz="900" b="1" dirty="0">
                <a:solidFill>
                  <a:schemeClr val="tx1"/>
                </a:solidFill>
                <a:latin typeface="Verdana Pro" panose="020B0704030504040204" pitchFamily="34" charset="0"/>
              </a:rPr>
              <a:t>products</a:t>
            </a:r>
          </a:p>
        </p:txBody>
      </p:sp>
      <p:grpSp>
        <p:nvGrpSpPr>
          <p:cNvPr id="15" name="Group 14">
            <a:extLst>
              <a:ext uri="{FF2B5EF4-FFF2-40B4-BE49-F238E27FC236}">
                <a16:creationId xmlns:a16="http://schemas.microsoft.com/office/drawing/2014/main" id="{9AE56F98-60A1-B9B9-864F-FFB0A6FE559E}"/>
              </a:ext>
            </a:extLst>
          </p:cNvPr>
          <p:cNvGrpSpPr/>
          <p:nvPr/>
        </p:nvGrpSpPr>
        <p:grpSpPr>
          <a:xfrm rot="10800000">
            <a:off x="8616685" y="1644244"/>
            <a:ext cx="354183" cy="354183"/>
            <a:chOff x="9873352" y="6041644"/>
            <a:chExt cx="249100" cy="249100"/>
          </a:xfrm>
        </p:grpSpPr>
        <p:sp>
          <p:nvSpPr>
            <p:cNvPr id="16" name="Oval 15">
              <a:hlinkClick r:id="rId6" action="ppaction://hlinksldjump"/>
              <a:extLst>
                <a:ext uri="{FF2B5EF4-FFF2-40B4-BE49-F238E27FC236}">
                  <a16:creationId xmlns:a16="http://schemas.microsoft.com/office/drawing/2014/main" id="{10F4E776-FEB6-C622-F53A-A1911A5C26CE}"/>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17" name="Group 16">
              <a:extLst>
                <a:ext uri="{FF2B5EF4-FFF2-40B4-BE49-F238E27FC236}">
                  <a16:creationId xmlns:a16="http://schemas.microsoft.com/office/drawing/2014/main" id="{EDE3209B-7C6B-A2CC-F5DC-95F851C82CFF}"/>
                </a:ext>
              </a:extLst>
            </p:cNvPr>
            <p:cNvGrpSpPr/>
            <p:nvPr userDrawn="1"/>
          </p:nvGrpSpPr>
          <p:grpSpPr>
            <a:xfrm>
              <a:off x="9971776" y="6136088"/>
              <a:ext cx="41137" cy="66044"/>
              <a:chOff x="3345327" y="4804129"/>
              <a:chExt cx="74099" cy="118964"/>
            </a:xfrm>
          </p:grpSpPr>
          <p:cxnSp>
            <p:nvCxnSpPr>
              <p:cNvPr id="18" name="Straight Connector 17">
                <a:hlinkClick r:id="rId6" action="ppaction://hlinksldjump"/>
                <a:extLst>
                  <a:ext uri="{FF2B5EF4-FFF2-40B4-BE49-F238E27FC236}">
                    <a16:creationId xmlns:a16="http://schemas.microsoft.com/office/drawing/2014/main" id="{1CB650E5-89C6-7ACD-F5A7-129DF9B333B8}"/>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hlinkClick r:id="rId6" action="ppaction://hlinksldjump"/>
                <a:extLst>
                  <a:ext uri="{FF2B5EF4-FFF2-40B4-BE49-F238E27FC236}">
                    <a16:creationId xmlns:a16="http://schemas.microsoft.com/office/drawing/2014/main" id="{61481C0A-FA6A-BE22-F3D2-5E34BF9F6596}"/>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7" name="TextBox 26">
            <a:extLst>
              <a:ext uri="{FF2B5EF4-FFF2-40B4-BE49-F238E27FC236}">
                <a16:creationId xmlns:a16="http://schemas.microsoft.com/office/drawing/2014/main" id="{54288B60-DF12-3D57-B9B0-D08D39B23271}"/>
              </a:ext>
            </a:extLst>
          </p:cNvPr>
          <p:cNvSpPr txBox="1"/>
          <p:nvPr/>
        </p:nvSpPr>
        <p:spPr>
          <a:xfrm>
            <a:off x="3125271" y="435167"/>
            <a:ext cx="5508675" cy="1100301"/>
          </a:xfrm>
          <a:prstGeom prst="rect">
            <a:avLst/>
          </a:prstGeom>
          <a:noFill/>
        </p:spPr>
        <p:txBody>
          <a:bodyPr wrap="square" lIns="68580" tIns="34290" rIns="68580" bIns="34290" rtlCol="0" anchor="t">
            <a:spAutoFit/>
          </a:bodyPr>
          <a:lstStyle/>
          <a:p>
            <a:endParaRPr lang="en-US" sz="900" dirty="0">
              <a:solidFill>
                <a:srgbClr val="002B6C"/>
              </a:solidFill>
              <a:latin typeface="Verdana Pro" panose="020B0604030504040204" pitchFamily="34" charset="0"/>
            </a:endParaRPr>
          </a:p>
          <a:p>
            <a:endParaRPr lang="en-US" sz="900" dirty="0">
              <a:solidFill>
                <a:srgbClr val="002B6C"/>
              </a:solidFill>
              <a:latin typeface="Verdana Pro" panose="020B0604030504040204" pitchFamily="34" charset="0"/>
            </a:endParaRPr>
          </a:p>
          <a:p>
            <a:endParaRPr lang="en-US" sz="900" dirty="0">
              <a:solidFill>
                <a:srgbClr val="002B6C"/>
              </a:solidFill>
              <a:latin typeface="Verdana Pro" panose="020B0604030504040204" pitchFamily="34" charset="0"/>
            </a:endParaRPr>
          </a:p>
          <a:p>
            <a:endParaRPr lang="en-US" sz="1000" dirty="0">
              <a:solidFill>
                <a:srgbClr val="002B6C"/>
              </a:solidFill>
            </a:endParaRPr>
          </a:p>
          <a:p>
            <a:r>
              <a:rPr lang="en-US" sz="1000" b="1" dirty="0">
                <a:solidFill>
                  <a:srgbClr val="002B6C"/>
                </a:solidFill>
                <a:latin typeface="Verdana Pro Semibold" panose="020B0604030504040204" pitchFamily="34" charset="0"/>
              </a:rPr>
              <a:t>Click on the scenario to start your 2D barcode implementation journey: </a:t>
            </a:r>
          </a:p>
          <a:p>
            <a:endParaRPr lang="en-US" sz="1000" dirty="0">
              <a:solidFill>
                <a:srgbClr val="002B6C"/>
              </a:solidFill>
            </a:endParaRPr>
          </a:p>
          <a:p>
            <a:endParaRPr lang="en-US" sz="1000" dirty="0">
              <a:solidFill>
                <a:srgbClr val="002B6C"/>
              </a:solidFill>
            </a:endParaRPr>
          </a:p>
        </p:txBody>
      </p:sp>
      <p:pic>
        <p:nvPicPr>
          <p:cNvPr id="2" name="Picture 8">
            <a:hlinkClick r:id="" action="ppaction://hlinkshowjump?jump=nextslide"/>
            <a:extLst>
              <a:ext uri="{FF2B5EF4-FFF2-40B4-BE49-F238E27FC236}">
                <a16:creationId xmlns:a16="http://schemas.microsoft.com/office/drawing/2014/main" id="{92608CA8-16C5-4951-DF9B-792493749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493031" y="170296"/>
            <a:ext cx="375396" cy="375396"/>
          </a:xfrm>
          <a:prstGeom prst="rect">
            <a:avLst/>
          </a:prstGeom>
        </p:spPr>
      </p:pic>
      <p:pic>
        <p:nvPicPr>
          <p:cNvPr id="11" name="Graphic 10">
            <a:hlinkClick r:id="rId9" action="ppaction://hlinksldjump"/>
            <a:extLst>
              <a:ext uri="{FF2B5EF4-FFF2-40B4-BE49-F238E27FC236}">
                <a16:creationId xmlns:a16="http://schemas.microsoft.com/office/drawing/2014/main" id="{462E02AA-55D9-F3FF-13B5-5E33589554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94774" y="171227"/>
            <a:ext cx="374400" cy="374400"/>
          </a:xfrm>
          <a:prstGeom prst="rect">
            <a:avLst/>
          </a:prstGeom>
        </p:spPr>
      </p:pic>
    </p:spTree>
    <p:extLst>
      <p:ext uri="{BB962C8B-B14F-4D97-AF65-F5344CB8AC3E}">
        <p14:creationId xmlns:p14="http://schemas.microsoft.com/office/powerpoint/2010/main" val="4120636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60</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2.3</a:t>
            </a:r>
            <a:r>
              <a:rPr lang="en-US" sz="1400" dirty="0">
                <a:solidFill>
                  <a:srgbClr val="002C6C"/>
                </a:solidFill>
                <a:latin typeface="Verdana Pro" panose="020B0704030504040204" pitchFamily="34" charset="0"/>
              </a:rPr>
              <a:t> – Evaluate regulatory requirements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lang="en-US" sz="1000" dirty="0">
                <a:solidFill>
                  <a:srgbClr val="002C6C"/>
                </a:solidFill>
                <a:latin typeface="Verdana Pro" panose="020B0604030504040204" pitchFamily="34" charset="0"/>
              </a:rPr>
              <a:t>Ensuring compliance with industry-specific regulations and guidelines is critical </a:t>
            </a:r>
            <a:r>
              <a:rPr lang="en-US" sz="1000">
                <a:solidFill>
                  <a:srgbClr val="002C6C"/>
                </a:solidFill>
                <a:latin typeface="Verdana Pro" panose="020B0604030504040204" pitchFamily="34" charset="0"/>
              </a:rPr>
              <a:t>for your business</a:t>
            </a:r>
            <a:r>
              <a:rPr lang="en-US" sz="1000" dirty="0">
                <a:solidFill>
                  <a:srgbClr val="002C6C"/>
                </a:solidFill>
                <a:latin typeface="Verdana Pro" panose="020B0604030504040204" pitchFamily="34" charset="0"/>
              </a:rPr>
              <a:t>. </a:t>
            </a:r>
            <a:r>
              <a:rPr lang="en-US" sz="1000">
                <a:solidFill>
                  <a:srgbClr val="002C6C"/>
                </a:solidFill>
                <a:latin typeface="Verdana Pro" panose="020B0604030504040204" pitchFamily="34" charset="0"/>
              </a:rPr>
              <a:t>Unlocking access to increased product information via </a:t>
            </a:r>
            <a:r>
              <a:rPr lang="en-US" sz="1000" dirty="0">
                <a:solidFill>
                  <a:srgbClr val="002C6C"/>
                </a:solidFill>
                <a:latin typeface="Verdana Pro" panose="020B0604030504040204" pitchFamily="34" charset="0"/>
              </a:rPr>
              <a:t>2D can help.</a:t>
            </a:r>
            <a:r>
              <a:rPr lang="en-US" sz="1000">
                <a:solidFill>
                  <a:srgbClr val="002C6C"/>
                </a:solidFill>
                <a:latin typeface="Verdana Pro" panose="020B0604030504040204" pitchFamily="34" charset="0"/>
              </a:rPr>
              <a:t> </a:t>
            </a:r>
            <a:endParaRPr lang="en-US" sz="1000" dirty="0">
              <a:solidFill>
                <a:srgbClr val="002C6C"/>
              </a:solidFill>
              <a:latin typeface="Verdana Pro" panose="020B060403050404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107" name="TextBox 106">
            <a:extLst>
              <a:ext uri="{FF2B5EF4-FFF2-40B4-BE49-F238E27FC236}">
                <a16:creationId xmlns:a16="http://schemas.microsoft.com/office/drawing/2014/main" id="{BA5633AC-08AD-B8A7-406E-3F5503E13291}"/>
              </a:ext>
            </a:extLst>
          </p:cNvPr>
          <p:cNvSpPr txBox="1"/>
          <p:nvPr/>
        </p:nvSpPr>
        <p:spPr>
          <a:xfrm>
            <a:off x="444533" y="2472006"/>
            <a:ext cx="8243155" cy="272062"/>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rPr>
              <a:t>Accounting for specific regulations based on industry, product category or target market</a:t>
            </a:r>
          </a:p>
        </p:txBody>
      </p:sp>
      <p:pic>
        <p:nvPicPr>
          <p:cNvPr id="16" name="Picture 15">
            <a:extLst>
              <a:ext uri="{FF2B5EF4-FFF2-40B4-BE49-F238E27FC236}">
                <a16:creationId xmlns:a16="http://schemas.microsoft.com/office/drawing/2014/main" id="{E1A11F1C-C328-A2E9-5479-CCF2A95256B2}"/>
              </a:ext>
            </a:extLst>
          </p:cNvPr>
          <p:cNvPicPr>
            <a:picLocks noChangeAspect="1"/>
          </p:cNvPicPr>
          <p:nvPr/>
        </p:nvPicPr>
        <p:blipFill rotWithShape="1">
          <a:blip r:embed="rId5"/>
          <a:srcRect l="8869" t="15891" r="68845" b="55934"/>
          <a:stretch/>
        </p:blipFill>
        <p:spPr>
          <a:xfrm>
            <a:off x="3684657" y="3666281"/>
            <a:ext cx="853200" cy="853200"/>
          </a:xfrm>
          <a:prstGeom prst="ellipse">
            <a:avLst/>
          </a:prstGeom>
        </p:spPr>
      </p:pic>
      <p:pic>
        <p:nvPicPr>
          <p:cNvPr id="18" name="Picture 17">
            <a:extLst>
              <a:ext uri="{FF2B5EF4-FFF2-40B4-BE49-F238E27FC236}">
                <a16:creationId xmlns:a16="http://schemas.microsoft.com/office/drawing/2014/main" id="{17575EAF-8DBD-0924-BADC-79F5977D6D12}"/>
              </a:ext>
            </a:extLst>
          </p:cNvPr>
          <p:cNvPicPr>
            <a:picLocks noChangeAspect="1"/>
          </p:cNvPicPr>
          <p:nvPr/>
        </p:nvPicPr>
        <p:blipFill rotWithShape="1">
          <a:blip r:embed="rId6"/>
          <a:srcRect l="8861" t="15961" r="68696" b="55666"/>
          <a:stretch/>
        </p:blipFill>
        <p:spPr>
          <a:xfrm>
            <a:off x="7827552" y="3660892"/>
            <a:ext cx="853200" cy="853200"/>
          </a:xfrm>
          <a:prstGeom prst="ellipse">
            <a:avLst/>
          </a:prstGeom>
        </p:spPr>
      </p:pic>
      <p:grpSp>
        <p:nvGrpSpPr>
          <p:cNvPr id="14" name="Group 13">
            <a:extLst>
              <a:ext uri="{FF2B5EF4-FFF2-40B4-BE49-F238E27FC236}">
                <a16:creationId xmlns:a16="http://schemas.microsoft.com/office/drawing/2014/main" id="{1C438145-147E-858B-350A-3D85FEF93B68}"/>
              </a:ext>
            </a:extLst>
          </p:cNvPr>
          <p:cNvGrpSpPr/>
          <p:nvPr/>
        </p:nvGrpSpPr>
        <p:grpSpPr>
          <a:xfrm>
            <a:off x="463248" y="2946639"/>
            <a:ext cx="2000149" cy="1581684"/>
            <a:chOff x="4601462" y="2564984"/>
            <a:chExt cx="2000149" cy="1581684"/>
          </a:xfrm>
        </p:grpSpPr>
        <p:pic>
          <p:nvPicPr>
            <p:cNvPr id="19" name="Picture 18">
              <a:extLst>
                <a:ext uri="{FF2B5EF4-FFF2-40B4-BE49-F238E27FC236}">
                  <a16:creationId xmlns:a16="http://schemas.microsoft.com/office/drawing/2014/main" id="{99718420-579A-10C0-D92E-6D5D66C0C932}"/>
                </a:ext>
              </a:extLst>
            </p:cNvPr>
            <p:cNvPicPr>
              <a:picLocks noChangeAspect="1"/>
            </p:cNvPicPr>
            <p:nvPr/>
          </p:nvPicPr>
          <p:blipFill rotWithShape="1">
            <a:blip r:embed="rId7"/>
            <a:srcRect l="8931" t="16107" r="68818" b="55761"/>
            <a:stretch/>
          </p:blipFill>
          <p:spPr>
            <a:xfrm>
              <a:off x="5748411" y="3288078"/>
              <a:ext cx="853200" cy="853200"/>
            </a:xfrm>
            <a:prstGeom prst="ellipse">
              <a:avLst/>
            </a:prstGeom>
          </p:spPr>
        </p:pic>
        <p:sp>
          <p:nvSpPr>
            <p:cNvPr id="22" name="Content Placeholder 2">
              <a:extLst>
                <a:ext uri="{FF2B5EF4-FFF2-40B4-BE49-F238E27FC236}">
                  <a16:creationId xmlns:a16="http://schemas.microsoft.com/office/drawing/2014/main" id="{72798DAE-3F57-1296-2ABD-0AF26CD08D10}"/>
                </a:ext>
              </a:extLst>
            </p:cNvPr>
            <p:cNvSpPr txBox="1">
              <a:spLocks/>
            </p:cNvSpPr>
            <p:nvPr/>
          </p:nvSpPr>
          <p:spPr>
            <a:xfrm>
              <a:off x="4601462" y="2564984"/>
              <a:ext cx="2000149" cy="1581684"/>
            </a:xfrm>
            <a:prstGeom prst="rect">
              <a:avLst/>
            </a:prstGeom>
            <a:solidFill>
              <a:schemeClr val="tx1">
                <a:lumMod val="20000"/>
                <a:lumOff val="80000"/>
                <a:alpha val="85098"/>
              </a:scheme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i="0" dirty="0">
                <a:solidFill>
                  <a:srgbClr val="002C6C"/>
                </a:solidFill>
                <a:effectLst/>
                <a:latin typeface="+mj-lt"/>
              </a:endParaRPr>
            </a:p>
            <a:p>
              <a:pPr marL="98998" indent="0" algn="l">
                <a:buNone/>
              </a:pPr>
              <a:r>
                <a:rPr lang="en-GB" sz="700" b="1" i="0" dirty="0">
                  <a:solidFill>
                    <a:srgbClr val="002C6C"/>
                  </a:solidFill>
                  <a:effectLst/>
                  <a:latin typeface="+mj-lt"/>
                </a:rPr>
                <a:t>Primary Focus - Food safety</a:t>
              </a:r>
            </a:p>
            <a:p>
              <a:pPr marL="98998" indent="0" algn="l">
                <a:buNone/>
              </a:pPr>
              <a:r>
                <a:rPr lang="en-US" sz="700" dirty="0">
                  <a:solidFill>
                    <a:srgbClr val="002C6C"/>
                  </a:solidFill>
                  <a:latin typeface="+mj-lt"/>
                </a:rPr>
                <a:t>Regulators are asking food companies to share more details about safety, quality, where food comes from, and how it is grown. </a:t>
              </a:r>
              <a:r>
                <a:rPr lang="en-US" sz="700" b="0" i="0" dirty="0">
                  <a:solidFill>
                    <a:srgbClr val="002C6C"/>
                  </a:solidFill>
                  <a:effectLst/>
                  <a:latin typeface="+mj-lt"/>
                </a:rPr>
                <a:t>2D barcodes bring nutritional and safety-related information to the hands of the consumer.</a:t>
              </a:r>
              <a:endParaRPr lang="en-GB" sz="700" b="0" i="0" dirty="0">
                <a:solidFill>
                  <a:srgbClr val="002C6C"/>
                </a:solidFill>
                <a:effectLst/>
                <a:latin typeface="+mj-lt"/>
              </a:endParaRPr>
            </a:p>
          </p:txBody>
        </p:sp>
      </p:grpSp>
      <p:sp>
        <p:nvSpPr>
          <p:cNvPr id="21" name="Content Placeholder 2">
            <a:extLst>
              <a:ext uri="{FF2B5EF4-FFF2-40B4-BE49-F238E27FC236}">
                <a16:creationId xmlns:a16="http://schemas.microsoft.com/office/drawing/2014/main" id="{60643C5C-8D90-F076-359E-370638299FBB}"/>
              </a:ext>
            </a:extLst>
          </p:cNvPr>
          <p:cNvSpPr txBox="1">
            <a:spLocks/>
          </p:cNvSpPr>
          <p:nvPr/>
        </p:nvSpPr>
        <p:spPr>
          <a:xfrm>
            <a:off x="2532355" y="2946638"/>
            <a:ext cx="2000149" cy="1581684"/>
          </a:xfrm>
          <a:prstGeom prst="rect">
            <a:avLst/>
          </a:prstGeom>
          <a:solidFill>
            <a:schemeClr val="tx1">
              <a:lumMod val="20000"/>
              <a:lumOff val="80000"/>
              <a:alpha val="85098"/>
            </a:scheme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dirty="0">
              <a:solidFill>
                <a:srgbClr val="002C6C"/>
              </a:solidFill>
              <a:latin typeface="+mj-lt"/>
            </a:endParaRPr>
          </a:p>
          <a:p>
            <a:pPr marL="98998" indent="0" algn="l">
              <a:buNone/>
            </a:pPr>
            <a:r>
              <a:rPr lang="en-GB" sz="700" b="1" dirty="0">
                <a:solidFill>
                  <a:srgbClr val="002C6C"/>
                </a:solidFill>
                <a:latin typeface="+mj-lt"/>
              </a:rPr>
              <a:t>Product safety and Recall </a:t>
            </a:r>
          </a:p>
          <a:p>
            <a:pPr marL="98998" indent="0" algn="l">
              <a:buNone/>
            </a:pPr>
            <a:r>
              <a:rPr lang="en-US" sz="700" dirty="0">
                <a:solidFill>
                  <a:srgbClr val="002C6C"/>
                </a:solidFill>
                <a:latin typeface="+mj-lt"/>
              </a:rPr>
              <a:t>Stricter product safety regulations require faster and more precise recalls. Companies need to pinpoint and remove specific products swiftly in case of recalls, while also ensuring that consumers have easy access to safety-related data about products.</a:t>
            </a:r>
          </a:p>
        </p:txBody>
      </p:sp>
      <p:grpSp>
        <p:nvGrpSpPr>
          <p:cNvPr id="25" name="Group 24">
            <a:extLst>
              <a:ext uri="{FF2B5EF4-FFF2-40B4-BE49-F238E27FC236}">
                <a16:creationId xmlns:a16="http://schemas.microsoft.com/office/drawing/2014/main" id="{325B2C6F-7A5E-0FC6-E013-5223D0E57DFF}"/>
              </a:ext>
            </a:extLst>
          </p:cNvPr>
          <p:cNvGrpSpPr/>
          <p:nvPr/>
        </p:nvGrpSpPr>
        <p:grpSpPr>
          <a:xfrm>
            <a:off x="4601462" y="2937798"/>
            <a:ext cx="2000149" cy="1581684"/>
            <a:chOff x="463248" y="2573825"/>
            <a:chExt cx="2000149" cy="1581684"/>
          </a:xfrm>
        </p:grpSpPr>
        <p:pic>
          <p:nvPicPr>
            <p:cNvPr id="15" name="Picture 14">
              <a:extLst>
                <a:ext uri="{FF2B5EF4-FFF2-40B4-BE49-F238E27FC236}">
                  <a16:creationId xmlns:a16="http://schemas.microsoft.com/office/drawing/2014/main" id="{5090F5B5-378C-96A0-C3AF-848AB21705A1}"/>
                </a:ext>
              </a:extLst>
            </p:cNvPr>
            <p:cNvPicPr>
              <a:picLocks noChangeAspect="1"/>
            </p:cNvPicPr>
            <p:nvPr/>
          </p:nvPicPr>
          <p:blipFill rotWithShape="1">
            <a:blip r:embed="rId8"/>
            <a:srcRect l="9070" t="16247" r="68705" b="55655"/>
            <a:stretch/>
          </p:blipFill>
          <p:spPr>
            <a:xfrm>
              <a:off x="1610364" y="3294340"/>
              <a:ext cx="852327" cy="852327"/>
            </a:xfrm>
            <a:prstGeom prst="ellipse">
              <a:avLst/>
            </a:prstGeom>
          </p:spPr>
        </p:pic>
        <p:sp>
          <p:nvSpPr>
            <p:cNvPr id="20" name="Content Placeholder 2">
              <a:extLst>
                <a:ext uri="{FF2B5EF4-FFF2-40B4-BE49-F238E27FC236}">
                  <a16:creationId xmlns:a16="http://schemas.microsoft.com/office/drawing/2014/main" id="{B6F9F605-6144-3A7F-6B58-11D01FEB7919}"/>
                </a:ext>
              </a:extLst>
            </p:cNvPr>
            <p:cNvSpPr txBox="1">
              <a:spLocks/>
            </p:cNvSpPr>
            <p:nvPr/>
          </p:nvSpPr>
          <p:spPr>
            <a:xfrm>
              <a:off x="463248" y="2573825"/>
              <a:ext cx="2000149" cy="1581684"/>
            </a:xfrm>
            <a:prstGeom prst="rect">
              <a:avLst/>
            </a:prstGeom>
            <a:solidFill>
              <a:srgbClr val="F4F4F4">
                <a:alpha val="85098"/>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i="0">
                <a:solidFill>
                  <a:srgbClr val="002C6C"/>
                </a:solidFill>
                <a:effectLst/>
                <a:latin typeface="+mj-lt"/>
              </a:endParaRPr>
            </a:p>
            <a:p>
              <a:pPr marL="98998" indent="0" algn="l">
                <a:buNone/>
              </a:pPr>
              <a:r>
                <a:rPr lang="en-GB" sz="700" b="1" i="0">
                  <a:solidFill>
                    <a:srgbClr val="002C6C"/>
                  </a:solidFill>
                  <a:effectLst/>
                  <a:latin typeface="+mj-lt"/>
                </a:rPr>
                <a:t>Circularity</a:t>
              </a:r>
            </a:p>
            <a:p>
              <a:pPr marL="98998" indent="0" algn="l">
                <a:buNone/>
              </a:pPr>
              <a:r>
                <a:rPr lang="en-US" sz="700" b="0" i="0">
                  <a:solidFill>
                    <a:srgbClr val="002C6C"/>
                  </a:solidFill>
                  <a:effectLst/>
                  <a:latin typeface="+mj-lt"/>
                </a:rPr>
                <a:t>The global shift towards a circular economy is gaining momentum in the fight against climate change, particularly evident in the European Union’s legislative efforts to introduce a Digital Product Passport (DPP). </a:t>
              </a:r>
              <a:endParaRPr lang="en-GB" sz="700" b="0" i="0">
                <a:solidFill>
                  <a:srgbClr val="002C6C"/>
                </a:solidFill>
                <a:effectLst/>
                <a:latin typeface="+mj-lt"/>
              </a:endParaRPr>
            </a:p>
          </p:txBody>
        </p:sp>
      </p:grpSp>
      <p:sp>
        <p:nvSpPr>
          <p:cNvPr id="23" name="Content Placeholder 2">
            <a:extLst>
              <a:ext uri="{FF2B5EF4-FFF2-40B4-BE49-F238E27FC236}">
                <a16:creationId xmlns:a16="http://schemas.microsoft.com/office/drawing/2014/main" id="{539398B2-EBB8-129E-5A45-B5AC21D79F16}"/>
              </a:ext>
            </a:extLst>
          </p:cNvPr>
          <p:cNvSpPr txBox="1">
            <a:spLocks/>
          </p:cNvSpPr>
          <p:nvPr/>
        </p:nvSpPr>
        <p:spPr>
          <a:xfrm>
            <a:off x="6665216" y="2937798"/>
            <a:ext cx="2000149" cy="1581683"/>
          </a:xfrm>
          <a:prstGeom prst="rect">
            <a:avLst/>
          </a:prstGeom>
          <a:solidFill>
            <a:srgbClr val="F4F4F4">
              <a:alpha val="85098"/>
            </a:srgbClr>
          </a:solid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98998" indent="0" algn="l">
              <a:buNone/>
            </a:pPr>
            <a:endParaRPr lang="en-GB" sz="700" b="1" i="0">
              <a:solidFill>
                <a:srgbClr val="002C6C"/>
              </a:solidFill>
              <a:effectLst/>
              <a:latin typeface="+mj-lt"/>
            </a:endParaRPr>
          </a:p>
          <a:p>
            <a:pPr marL="98998" indent="0" algn="l">
              <a:buNone/>
            </a:pPr>
            <a:r>
              <a:rPr lang="en-GB" sz="700" b="1" i="0">
                <a:solidFill>
                  <a:srgbClr val="002C6C"/>
                </a:solidFill>
                <a:effectLst/>
                <a:latin typeface="+mj-lt"/>
              </a:rPr>
              <a:t>Packaging</a:t>
            </a:r>
          </a:p>
          <a:p>
            <a:pPr marL="98998" indent="0" algn="l">
              <a:buNone/>
            </a:pPr>
            <a:r>
              <a:rPr lang="en-US" sz="700">
                <a:solidFill>
                  <a:srgbClr val="002C6C"/>
                </a:solidFill>
                <a:latin typeface="+mj-lt"/>
              </a:rPr>
              <a:t>Sustainable packaging is </a:t>
            </a:r>
            <a:r>
              <a:rPr lang="en-US" sz="700" err="1">
                <a:solidFill>
                  <a:srgbClr val="002C6C"/>
                </a:solidFill>
                <a:latin typeface="+mj-lt"/>
              </a:rPr>
              <a:t>recognised</a:t>
            </a:r>
            <a:r>
              <a:rPr lang="en-US" sz="700">
                <a:solidFill>
                  <a:srgbClr val="002C6C"/>
                </a:solidFill>
                <a:latin typeface="+mj-lt"/>
              </a:rPr>
              <a:t> as a key factor in advancing toward a more sustainable business model. Empowering consumers with the right information encourages environmentally conscious choices, contributing to a more sustainable future. </a:t>
            </a:r>
            <a:endParaRPr lang="en-GB" sz="700" b="0" i="0">
              <a:solidFill>
                <a:srgbClr val="002C6C"/>
              </a:solidFill>
              <a:effectLst/>
              <a:latin typeface="+mj-lt"/>
            </a:endParaRPr>
          </a:p>
        </p:txBody>
      </p:sp>
      <p:pic>
        <p:nvPicPr>
          <p:cNvPr id="24" name="Picture 8">
            <a:hlinkClick r:id="" action="ppaction://hlinkshowjump?jump=nextslide"/>
            <a:extLst>
              <a:ext uri="{FF2B5EF4-FFF2-40B4-BE49-F238E27FC236}">
                <a16:creationId xmlns:a16="http://schemas.microsoft.com/office/drawing/2014/main" id="{AD950651-E2E4-578F-D35D-4B5AE0C5C6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26" name="Picture 9">
            <a:hlinkClick r:id="" action="ppaction://hlinkshowjump?jump=previousslide"/>
            <a:extLst>
              <a:ext uri="{FF2B5EF4-FFF2-40B4-BE49-F238E27FC236}">
                <a16:creationId xmlns:a16="http://schemas.microsoft.com/office/drawing/2014/main" id="{EED614D8-32A8-B800-0523-579FC65811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27" name="Graphic 26">
            <a:hlinkClick r:id="rId11" action="ppaction://hlinksldjump"/>
            <a:extLst>
              <a:ext uri="{FF2B5EF4-FFF2-40B4-BE49-F238E27FC236}">
                <a16:creationId xmlns:a16="http://schemas.microsoft.com/office/drawing/2014/main" id="{F1E3F0E3-0DDE-A354-F559-CFF40544BD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04AF80C4-DF3D-4048-C32B-A0C3D1FCF33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430817"/>
            <a:ext cx="399600" cy="399600"/>
          </a:xfrm>
          <a:prstGeom prst="rect">
            <a:avLst/>
          </a:prstGeom>
        </p:spPr>
      </p:pic>
      <p:grpSp>
        <p:nvGrpSpPr>
          <p:cNvPr id="13" name="Group 12">
            <a:extLst>
              <a:ext uri="{FF2B5EF4-FFF2-40B4-BE49-F238E27FC236}">
                <a16:creationId xmlns:a16="http://schemas.microsoft.com/office/drawing/2014/main" id="{593BDD77-342B-62A1-6A2D-0D197230EEF7}"/>
              </a:ext>
            </a:extLst>
          </p:cNvPr>
          <p:cNvGrpSpPr/>
          <p:nvPr/>
        </p:nvGrpSpPr>
        <p:grpSpPr>
          <a:xfrm>
            <a:off x="-1" y="819151"/>
            <a:ext cx="9144000" cy="414970"/>
            <a:chOff x="-1" y="819151"/>
            <a:chExt cx="9144000" cy="414970"/>
          </a:xfrm>
        </p:grpSpPr>
        <p:sp>
          <p:nvSpPr>
            <p:cNvPr id="28" name="Rectangle 27">
              <a:extLst>
                <a:ext uri="{FF2B5EF4-FFF2-40B4-BE49-F238E27FC236}">
                  <a16:creationId xmlns:a16="http://schemas.microsoft.com/office/drawing/2014/main" id="{F31E7E13-2F66-5F77-46EE-E37E19F0032B}"/>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Rounded Rectangle 21">
              <a:extLst>
                <a:ext uri="{FF2B5EF4-FFF2-40B4-BE49-F238E27FC236}">
                  <a16:creationId xmlns:a16="http://schemas.microsoft.com/office/drawing/2014/main" id="{7AE8C8C2-D385-E45A-304A-AB778AA99DDA}"/>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30" name="Rounded Rectangle 29">
              <a:extLst>
                <a:ext uri="{FF2B5EF4-FFF2-40B4-BE49-F238E27FC236}">
                  <a16:creationId xmlns:a16="http://schemas.microsoft.com/office/drawing/2014/main" id="{6AF107B0-B3B6-E037-7820-4BEF61ABEF01}"/>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8DB9CA"/>
                  </a:solidFill>
                </a:rPr>
                <a:t>Evaluate current state</a:t>
              </a:r>
            </a:p>
          </p:txBody>
        </p:sp>
        <p:sp>
          <p:nvSpPr>
            <p:cNvPr id="31" name="Rounded Rectangle 30">
              <a:extLst>
                <a:ext uri="{FF2B5EF4-FFF2-40B4-BE49-F238E27FC236}">
                  <a16:creationId xmlns:a16="http://schemas.microsoft.com/office/drawing/2014/main" id="{8C21494D-B6A2-3907-C221-1EC7649CDD1B}"/>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32" name="Rounded Rectangle 31">
              <a:extLst>
                <a:ext uri="{FF2B5EF4-FFF2-40B4-BE49-F238E27FC236}">
                  <a16:creationId xmlns:a16="http://schemas.microsoft.com/office/drawing/2014/main" id="{0FF82BE8-52C2-6A67-07D8-054C5F876DDD}"/>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33" name="Rounded Rectangle 32">
              <a:extLst>
                <a:ext uri="{FF2B5EF4-FFF2-40B4-BE49-F238E27FC236}">
                  <a16:creationId xmlns:a16="http://schemas.microsoft.com/office/drawing/2014/main" id="{80C32579-1DE9-EB1F-0710-2BDEA6165122}"/>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4" name="Rounded Rectangle 21">
              <a:extLst>
                <a:ext uri="{FF2B5EF4-FFF2-40B4-BE49-F238E27FC236}">
                  <a16:creationId xmlns:a16="http://schemas.microsoft.com/office/drawing/2014/main" id="{2C71546A-CE7F-28B0-B7F7-0FB628C27955}"/>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35" name="Rounded Rectangle 21">
              <a:extLst>
                <a:ext uri="{FF2B5EF4-FFF2-40B4-BE49-F238E27FC236}">
                  <a16:creationId xmlns:a16="http://schemas.microsoft.com/office/drawing/2014/main" id="{79323A6F-B717-31F2-A59A-7A17A1317701}"/>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6" name="Rounded Rectangle 21">
              <a:extLst>
                <a:ext uri="{FF2B5EF4-FFF2-40B4-BE49-F238E27FC236}">
                  <a16:creationId xmlns:a16="http://schemas.microsoft.com/office/drawing/2014/main" id="{E24E52A6-D9FF-6EEE-5416-EA9E1F00BE97}"/>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7" name="Oval 36">
              <a:extLst>
                <a:ext uri="{FF2B5EF4-FFF2-40B4-BE49-F238E27FC236}">
                  <a16:creationId xmlns:a16="http://schemas.microsoft.com/office/drawing/2014/main" id="{DF5D1B1D-BFDD-064E-1404-09EDFA50BD70}"/>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8" name="Oval 37">
              <a:extLst>
                <a:ext uri="{FF2B5EF4-FFF2-40B4-BE49-F238E27FC236}">
                  <a16:creationId xmlns:a16="http://schemas.microsoft.com/office/drawing/2014/main" id="{F28B12CE-744D-ECD0-9CA6-9FE215ED5B9D}"/>
                </a:ext>
              </a:extLst>
            </p:cNvPr>
            <p:cNvSpPr/>
            <p:nvPr/>
          </p:nvSpPr>
          <p:spPr>
            <a:xfrm>
              <a:off x="1398830"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9" name="Straight Connector 38">
              <a:extLst>
                <a:ext uri="{FF2B5EF4-FFF2-40B4-BE49-F238E27FC236}">
                  <a16:creationId xmlns:a16="http://schemas.microsoft.com/office/drawing/2014/main" id="{7B947BFF-8188-902D-225E-F17A3062681B}"/>
                </a:ext>
              </a:extLst>
            </p:cNvPr>
            <p:cNvCxnSpPr>
              <a:stCxn id="38" idx="2"/>
            </p:cNvCxnSpPr>
            <p:nvPr/>
          </p:nvCxnSpPr>
          <p:spPr>
            <a:xfrm flipH="1">
              <a:off x="1156771"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6C6DB16E-848A-8BA2-1C19-44B5707AFEBB}"/>
                </a:ext>
              </a:extLst>
            </p:cNvPr>
            <p:cNvGrpSpPr/>
            <p:nvPr/>
          </p:nvGrpSpPr>
          <p:grpSpPr>
            <a:xfrm>
              <a:off x="2241933" y="888920"/>
              <a:ext cx="517137" cy="275078"/>
              <a:chOff x="2241933" y="888920"/>
              <a:chExt cx="517137" cy="275078"/>
            </a:xfrm>
          </p:grpSpPr>
          <p:sp>
            <p:nvSpPr>
              <p:cNvPr id="69" name="Oval 68">
                <a:extLst>
                  <a:ext uri="{FF2B5EF4-FFF2-40B4-BE49-F238E27FC236}">
                    <a16:creationId xmlns:a16="http://schemas.microsoft.com/office/drawing/2014/main" id="{6561B003-E80B-EEE0-8117-DBE711EFF19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70" name="Straight Connector 69">
                <a:extLst>
                  <a:ext uri="{FF2B5EF4-FFF2-40B4-BE49-F238E27FC236}">
                    <a16:creationId xmlns:a16="http://schemas.microsoft.com/office/drawing/2014/main" id="{B39B962F-2230-D756-37C1-A68C074AAA6E}"/>
                  </a:ext>
                </a:extLst>
              </p:cNvPr>
              <p:cNvCxnSpPr>
                <a:stCxn id="69"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8D174392-CF43-33AA-BD99-6F8DEA27C9A1}"/>
                </a:ext>
              </a:extLst>
            </p:cNvPr>
            <p:cNvGrpSpPr/>
            <p:nvPr/>
          </p:nvGrpSpPr>
          <p:grpSpPr>
            <a:xfrm>
              <a:off x="7700790" y="888920"/>
              <a:ext cx="449198" cy="275078"/>
              <a:chOff x="2309872" y="888920"/>
              <a:chExt cx="449198" cy="275078"/>
            </a:xfrm>
          </p:grpSpPr>
          <p:sp>
            <p:nvSpPr>
              <p:cNvPr id="65" name="Oval 64">
                <a:extLst>
                  <a:ext uri="{FF2B5EF4-FFF2-40B4-BE49-F238E27FC236}">
                    <a16:creationId xmlns:a16="http://schemas.microsoft.com/office/drawing/2014/main" id="{0E59FC2A-58BB-F9DD-FC97-8EF963C057C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6" name="Straight Connector 65">
                <a:extLst>
                  <a:ext uri="{FF2B5EF4-FFF2-40B4-BE49-F238E27FC236}">
                    <a16:creationId xmlns:a16="http://schemas.microsoft.com/office/drawing/2014/main" id="{786D0B55-127C-E211-43DF-FB101A42A99D}"/>
                  </a:ext>
                </a:extLst>
              </p:cNvPr>
              <p:cNvCxnSpPr>
                <a:cxnSpLocks/>
                <a:stCxn id="6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F16E3103-BAA3-CB27-088B-8EA300106306}"/>
                </a:ext>
              </a:extLst>
            </p:cNvPr>
            <p:cNvGrpSpPr/>
            <p:nvPr/>
          </p:nvGrpSpPr>
          <p:grpSpPr>
            <a:xfrm>
              <a:off x="6863508" y="888920"/>
              <a:ext cx="412785" cy="275078"/>
              <a:chOff x="2346285" y="888920"/>
              <a:chExt cx="412785" cy="275078"/>
            </a:xfrm>
          </p:grpSpPr>
          <p:sp>
            <p:nvSpPr>
              <p:cNvPr id="60" name="Oval 59">
                <a:extLst>
                  <a:ext uri="{FF2B5EF4-FFF2-40B4-BE49-F238E27FC236}">
                    <a16:creationId xmlns:a16="http://schemas.microsoft.com/office/drawing/2014/main" id="{6946064D-324D-656C-A9C7-53DEC21159D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4" name="Straight Connector 63">
                <a:extLst>
                  <a:ext uri="{FF2B5EF4-FFF2-40B4-BE49-F238E27FC236}">
                    <a16:creationId xmlns:a16="http://schemas.microsoft.com/office/drawing/2014/main" id="{6446EC73-C4BC-1828-B3A5-C8203F28D089}"/>
                  </a:ext>
                </a:extLst>
              </p:cNvPr>
              <p:cNvCxnSpPr>
                <a:cxnSpLocks/>
                <a:stCxn id="60"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C934C6BB-14FA-6E99-4843-CB2EA28E42D1}"/>
                </a:ext>
              </a:extLst>
            </p:cNvPr>
            <p:cNvGrpSpPr/>
            <p:nvPr/>
          </p:nvGrpSpPr>
          <p:grpSpPr>
            <a:xfrm>
              <a:off x="5690212" y="888920"/>
              <a:ext cx="417664" cy="275078"/>
              <a:chOff x="2341406" y="888920"/>
              <a:chExt cx="417664" cy="275078"/>
            </a:xfrm>
          </p:grpSpPr>
          <p:sp>
            <p:nvSpPr>
              <p:cNvPr id="58" name="Oval 57">
                <a:extLst>
                  <a:ext uri="{FF2B5EF4-FFF2-40B4-BE49-F238E27FC236}">
                    <a16:creationId xmlns:a16="http://schemas.microsoft.com/office/drawing/2014/main" id="{C92CB896-0E6A-7EDF-4805-CD294D68A36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9" name="Straight Connector 58">
                <a:extLst>
                  <a:ext uri="{FF2B5EF4-FFF2-40B4-BE49-F238E27FC236}">
                    <a16:creationId xmlns:a16="http://schemas.microsoft.com/office/drawing/2014/main" id="{3E36A7C0-30B4-8EF1-390D-E4C5515663B9}"/>
                  </a:ext>
                </a:extLst>
              </p:cNvPr>
              <p:cNvCxnSpPr>
                <a:cxnSpLocks/>
                <a:stCxn id="58"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82E4EDDA-478A-7300-6E36-34A61C623511}"/>
                </a:ext>
              </a:extLst>
            </p:cNvPr>
            <p:cNvGrpSpPr/>
            <p:nvPr/>
          </p:nvGrpSpPr>
          <p:grpSpPr>
            <a:xfrm>
              <a:off x="4411504" y="888920"/>
              <a:ext cx="438181" cy="275078"/>
              <a:chOff x="2320889" y="888920"/>
              <a:chExt cx="438181" cy="275078"/>
            </a:xfrm>
          </p:grpSpPr>
          <p:sp>
            <p:nvSpPr>
              <p:cNvPr id="55" name="Oval 54">
                <a:extLst>
                  <a:ext uri="{FF2B5EF4-FFF2-40B4-BE49-F238E27FC236}">
                    <a16:creationId xmlns:a16="http://schemas.microsoft.com/office/drawing/2014/main" id="{02F35231-7952-491F-E749-B27AB047ACD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6" name="Straight Connector 55">
                <a:extLst>
                  <a:ext uri="{FF2B5EF4-FFF2-40B4-BE49-F238E27FC236}">
                    <a16:creationId xmlns:a16="http://schemas.microsoft.com/office/drawing/2014/main" id="{B303E7EB-2324-62C9-F251-6EA48CCC2170}"/>
                  </a:ext>
                </a:extLst>
              </p:cNvPr>
              <p:cNvCxnSpPr>
                <a:cxnSpLocks/>
                <a:stCxn id="55"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393CF4A9-A904-C20B-258A-D6C5621D9D08}"/>
                </a:ext>
              </a:extLst>
            </p:cNvPr>
            <p:cNvGrpSpPr/>
            <p:nvPr/>
          </p:nvGrpSpPr>
          <p:grpSpPr>
            <a:xfrm>
              <a:off x="3403904" y="888920"/>
              <a:ext cx="405130" cy="275078"/>
              <a:chOff x="2353940" y="888920"/>
              <a:chExt cx="405130" cy="275078"/>
            </a:xfrm>
          </p:grpSpPr>
          <p:sp>
            <p:nvSpPr>
              <p:cNvPr id="47" name="Oval 46">
                <a:extLst>
                  <a:ext uri="{FF2B5EF4-FFF2-40B4-BE49-F238E27FC236}">
                    <a16:creationId xmlns:a16="http://schemas.microsoft.com/office/drawing/2014/main" id="{A995F76A-523C-A9E3-1A52-A3C221A6F82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8" name="Straight Connector 47">
                <a:extLst>
                  <a:ext uri="{FF2B5EF4-FFF2-40B4-BE49-F238E27FC236}">
                    <a16:creationId xmlns:a16="http://schemas.microsoft.com/office/drawing/2014/main" id="{BE89E47D-DE97-725E-8022-98209709D97E}"/>
                  </a:ext>
                </a:extLst>
              </p:cNvPr>
              <p:cNvCxnSpPr>
                <a:cxnSpLocks/>
                <a:stCxn id="47"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739059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828"/>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61</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2</a:t>
            </a:r>
            <a:r>
              <a:rPr lang="en-US" sz="1400" dirty="0">
                <a:solidFill>
                  <a:srgbClr val="002C6C"/>
                </a:solidFill>
                <a:latin typeface="Verdana Pro" panose="020B0704030504040204" pitchFamily="34" charset="0"/>
              </a:rPr>
              <a:t> – Evaluate current state</a:t>
            </a:r>
          </a:p>
          <a:p>
            <a:pPr marL="74248" indent="0">
              <a:buNone/>
            </a:pPr>
            <a:r>
              <a:rPr lang="en-US" sz="1400" b="1">
                <a:solidFill>
                  <a:srgbClr val="002C6C"/>
                </a:solidFill>
                <a:latin typeface="Verdana Pro" panose="020B0704030504040204" pitchFamily="34" charset="0"/>
              </a:rPr>
              <a:t>Sub step </a:t>
            </a:r>
            <a:r>
              <a:rPr lang="en-US" sz="1400" b="1" dirty="0">
                <a:solidFill>
                  <a:srgbClr val="002C6C"/>
                </a:solidFill>
                <a:latin typeface="Verdana Pro" panose="020B0704030504040204" pitchFamily="34" charset="0"/>
              </a:rPr>
              <a:t>2.4</a:t>
            </a:r>
            <a:r>
              <a:rPr lang="en-US" sz="1400" dirty="0">
                <a:solidFill>
                  <a:srgbClr val="002C6C"/>
                </a:solidFill>
                <a:latin typeface="Verdana Pro" panose="020B0704030504040204" pitchFamily="34" charset="0"/>
              </a:rPr>
              <a:t> – Evaluate existing codes on pack</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730"/>
            <a:ext cx="5800381"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It is helpful to evaluate the existing codes on pack, since some products might already be labelled with 2D barcodes for consumer engagement or other purposes. This will impact whether or not your printing capability requires an upgrade.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730"/>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4977"/>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210"/>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125"/>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15" name="TextBox 14">
            <a:extLst>
              <a:ext uri="{FF2B5EF4-FFF2-40B4-BE49-F238E27FC236}">
                <a16:creationId xmlns:a16="http://schemas.microsoft.com/office/drawing/2014/main" id="{03034842-F23D-3A43-A3F7-6A8A354A8D2A}"/>
              </a:ext>
            </a:extLst>
          </p:cNvPr>
          <p:cNvSpPr txBox="1"/>
          <p:nvPr/>
        </p:nvSpPr>
        <p:spPr>
          <a:xfrm>
            <a:off x="444533" y="2471881"/>
            <a:ext cx="8249438" cy="1312795"/>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Upgrading existing, non-standardised  2D barcodes (e.g., those used for consumer engagement) to also be scannable at POS</a:t>
            </a:r>
          </a:p>
          <a:p>
            <a:pPr marL="449263" indent="-376238">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Evaluating data that is currently encoded in the existing barcode and if it addresses future use cases</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panose="020B0604030504040204" pitchFamily="34" charset="0"/>
                <a:sym typeface="Wingdings" panose="05000000000000000000" pitchFamily="2" charset="2"/>
                <a:hlinkClick r:id="rId5"/>
              </a:rPr>
              <a:t>Retail POS Guide – section 5.3.7 </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for more information about transitioning to 2D barcodes. </a:t>
            </a:r>
            <a:endParaRPr lang="en-US" sz="900" dirty="0">
              <a:solidFill>
                <a:srgbClr val="002C6C"/>
              </a:solidFill>
              <a:latin typeface="Verdana Pro" panose="020B0604030504040204" pitchFamily="34" charset="0"/>
              <a:cs typeface="Verdana Pro Semibold" panose="020F0502020204030204" pitchFamily="34" charset="0"/>
            </a:endParaRPr>
          </a:p>
        </p:txBody>
      </p:sp>
      <p:pic>
        <p:nvPicPr>
          <p:cNvPr id="16" name="Picture 8">
            <a:hlinkClick r:id="" action="ppaction://hlinkshowjump?jump=nextslide"/>
            <a:extLst>
              <a:ext uri="{FF2B5EF4-FFF2-40B4-BE49-F238E27FC236}">
                <a16:creationId xmlns:a16="http://schemas.microsoft.com/office/drawing/2014/main" id="{224E9DD1-7D8A-0716-C076-1A07864809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D99481BA-FA9B-EFED-9C24-A64C75A125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9" name="Graphic 18">
            <a:hlinkClick r:id="rId8" action="ppaction://hlinksldjump"/>
            <a:extLst>
              <a:ext uri="{FF2B5EF4-FFF2-40B4-BE49-F238E27FC236}">
                <a16:creationId xmlns:a16="http://schemas.microsoft.com/office/drawing/2014/main" id="{0774F007-4ACF-4525-0F42-BD1D852F90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189F11A2-7C6D-2F4A-A7D4-43582DD176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541903"/>
            <a:ext cx="399600" cy="399600"/>
          </a:xfrm>
          <a:prstGeom prst="rect">
            <a:avLst/>
          </a:prstGeom>
        </p:spPr>
      </p:pic>
      <p:pic>
        <p:nvPicPr>
          <p:cNvPr id="13" name="Graphic 12">
            <a:extLst>
              <a:ext uri="{FF2B5EF4-FFF2-40B4-BE49-F238E27FC236}">
                <a16:creationId xmlns:a16="http://schemas.microsoft.com/office/drawing/2014/main" id="{3726047E-749B-F1EB-CF47-999DEF87EB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2987189"/>
            <a:ext cx="399600" cy="399600"/>
          </a:xfrm>
          <a:prstGeom prst="rect">
            <a:avLst/>
          </a:prstGeom>
        </p:spPr>
      </p:pic>
      <p:grpSp>
        <p:nvGrpSpPr>
          <p:cNvPr id="14" name="Group 13">
            <a:extLst>
              <a:ext uri="{FF2B5EF4-FFF2-40B4-BE49-F238E27FC236}">
                <a16:creationId xmlns:a16="http://schemas.microsoft.com/office/drawing/2014/main" id="{124F51C3-8810-27DD-510E-7B0EAD0624BB}"/>
              </a:ext>
            </a:extLst>
          </p:cNvPr>
          <p:cNvGrpSpPr/>
          <p:nvPr/>
        </p:nvGrpSpPr>
        <p:grpSpPr>
          <a:xfrm>
            <a:off x="-1" y="819151"/>
            <a:ext cx="9144000" cy="414970"/>
            <a:chOff x="-1" y="819151"/>
            <a:chExt cx="9144000" cy="414970"/>
          </a:xfrm>
        </p:grpSpPr>
        <p:sp>
          <p:nvSpPr>
            <p:cNvPr id="20" name="Rectangle 19">
              <a:extLst>
                <a:ext uri="{FF2B5EF4-FFF2-40B4-BE49-F238E27FC236}">
                  <a16:creationId xmlns:a16="http://schemas.microsoft.com/office/drawing/2014/main" id="{FF7622DF-B1D2-D8C0-D3CA-1E47E4B94BB9}"/>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1">
              <a:extLst>
                <a:ext uri="{FF2B5EF4-FFF2-40B4-BE49-F238E27FC236}">
                  <a16:creationId xmlns:a16="http://schemas.microsoft.com/office/drawing/2014/main" id="{C8DE135B-4558-C3CC-41B1-77B761C81439}"/>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FCD62B3D-E716-B4A1-03F6-609AB3BFF3B7}"/>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b="1" dirty="0">
                  <a:solidFill>
                    <a:srgbClr val="8DB9CA"/>
                  </a:solidFill>
                </a:rPr>
                <a:t>Evaluate current state</a:t>
              </a:r>
            </a:p>
          </p:txBody>
        </p:sp>
        <p:sp>
          <p:nvSpPr>
            <p:cNvPr id="23" name="Rounded Rectangle 22">
              <a:extLst>
                <a:ext uri="{FF2B5EF4-FFF2-40B4-BE49-F238E27FC236}">
                  <a16:creationId xmlns:a16="http://schemas.microsoft.com/office/drawing/2014/main" id="{9C321F0F-AC3E-C624-BA11-BBA2862CFB15}"/>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CE9C1005-A6E5-F770-FD68-F0BBF15145F9}"/>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5" name="Rounded Rectangle 24">
              <a:extLst>
                <a:ext uri="{FF2B5EF4-FFF2-40B4-BE49-F238E27FC236}">
                  <a16:creationId xmlns:a16="http://schemas.microsoft.com/office/drawing/2014/main" id="{EFE60E70-9339-F9E0-1DE1-094A21CF695E}"/>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6" name="Rounded Rectangle 21">
              <a:extLst>
                <a:ext uri="{FF2B5EF4-FFF2-40B4-BE49-F238E27FC236}">
                  <a16:creationId xmlns:a16="http://schemas.microsoft.com/office/drawing/2014/main" id="{FEA243EA-20BB-5348-F312-2EC96060F8E8}"/>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7" name="Rounded Rectangle 21">
              <a:extLst>
                <a:ext uri="{FF2B5EF4-FFF2-40B4-BE49-F238E27FC236}">
                  <a16:creationId xmlns:a16="http://schemas.microsoft.com/office/drawing/2014/main" id="{5D1D4CD9-E78C-6A59-BAF3-70F4E9EF3422}"/>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FC01B77B-74C3-5219-C06D-293C5EAD441B}"/>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F4E737FA-2A33-09AA-80F0-D2134FB30616}"/>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215E15DA-A68B-2A08-6E7E-890A42007F4C}"/>
                </a:ext>
              </a:extLst>
            </p:cNvPr>
            <p:cNvSpPr/>
            <p:nvPr/>
          </p:nvSpPr>
          <p:spPr>
            <a:xfrm>
              <a:off x="1398830"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2</a:t>
              </a:r>
            </a:p>
          </p:txBody>
        </p:sp>
        <p:cxnSp>
          <p:nvCxnSpPr>
            <p:cNvPr id="31" name="Straight Connector 30">
              <a:extLst>
                <a:ext uri="{FF2B5EF4-FFF2-40B4-BE49-F238E27FC236}">
                  <a16:creationId xmlns:a16="http://schemas.microsoft.com/office/drawing/2014/main" id="{9647ADE6-A133-281D-BC56-C599D89886BB}"/>
                </a:ext>
              </a:extLst>
            </p:cNvPr>
            <p:cNvCxnSpPr>
              <a:stCxn id="30" idx="2"/>
            </p:cNvCxnSpPr>
            <p:nvPr/>
          </p:nvCxnSpPr>
          <p:spPr>
            <a:xfrm flipH="1">
              <a:off x="1156771"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0DDE79D0-0591-7D03-3CB7-A83475B7D09A}"/>
                </a:ext>
              </a:extLst>
            </p:cNvPr>
            <p:cNvGrpSpPr/>
            <p:nvPr/>
          </p:nvGrpSpPr>
          <p:grpSpPr>
            <a:xfrm>
              <a:off x="2241933" y="888920"/>
              <a:ext cx="517137" cy="275078"/>
              <a:chOff x="2241933" y="888920"/>
              <a:chExt cx="517137" cy="275078"/>
            </a:xfrm>
          </p:grpSpPr>
          <p:sp>
            <p:nvSpPr>
              <p:cNvPr id="55" name="Oval 54">
                <a:extLst>
                  <a:ext uri="{FF2B5EF4-FFF2-40B4-BE49-F238E27FC236}">
                    <a16:creationId xmlns:a16="http://schemas.microsoft.com/office/drawing/2014/main" id="{F8DAFE68-5657-D806-C7A6-F19492455C5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2ADD2C8A-12F9-BAC9-2478-E41472A15480}"/>
                  </a:ext>
                </a:extLst>
              </p:cNvPr>
              <p:cNvCxnSpPr>
                <a:stCxn id="55"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79D7C64-9C8F-C799-839B-D1117CE73025}"/>
                </a:ext>
              </a:extLst>
            </p:cNvPr>
            <p:cNvGrpSpPr/>
            <p:nvPr/>
          </p:nvGrpSpPr>
          <p:grpSpPr>
            <a:xfrm>
              <a:off x="7700790" y="888920"/>
              <a:ext cx="449198" cy="275078"/>
              <a:chOff x="2309872" y="888920"/>
              <a:chExt cx="449198" cy="275078"/>
            </a:xfrm>
          </p:grpSpPr>
          <p:sp>
            <p:nvSpPr>
              <p:cNvPr id="47" name="Oval 46">
                <a:extLst>
                  <a:ext uri="{FF2B5EF4-FFF2-40B4-BE49-F238E27FC236}">
                    <a16:creationId xmlns:a16="http://schemas.microsoft.com/office/drawing/2014/main" id="{B4F4FA2B-4295-CF9D-EA2F-1BC26690B69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8" name="Straight Connector 47">
                <a:extLst>
                  <a:ext uri="{FF2B5EF4-FFF2-40B4-BE49-F238E27FC236}">
                    <a16:creationId xmlns:a16="http://schemas.microsoft.com/office/drawing/2014/main" id="{F7E0553F-B672-270F-230B-C7CC44FB02E1}"/>
                  </a:ext>
                </a:extLst>
              </p:cNvPr>
              <p:cNvCxnSpPr>
                <a:cxnSpLocks/>
                <a:stCxn id="47"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D892C8F7-9537-4188-A3C6-B1BDC1E5A954}"/>
                </a:ext>
              </a:extLst>
            </p:cNvPr>
            <p:cNvGrpSpPr/>
            <p:nvPr/>
          </p:nvGrpSpPr>
          <p:grpSpPr>
            <a:xfrm>
              <a:off x="6863508" y="888920"/>
              <a:ext cx="412785" cy="275078"/>
              <a:chOff x="2346285" y="888920"/>
              <a:chExt cx="412785" cy="275078"/>
            </a:xfrm>
          </p:grpSpPr>
          <p:sp>
            <p:nvSpPr>
              <p:cNvPr id="45" name="Oval 44">
                <a:extLst>
                  <a:ext uri="{FF2B5EF4-FFF2-40B4-BE49-F238E27FC236}">
                    <a16:creationId xmlns:a16="http://schemas.microsoft.com/office/drawing/2014/main" id="{683D5D13-8B3C-F17E-40C0-355155DBE8F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6" name="Straight Connector 45">
                <a:extLst>
                  <a:ext uri="{FF2B5EF4-FFF2-40B4-BE49-F238E27FC236}">
                    <a16:creationId xmlns:a16="http://schemas.microsoft.com/office/drawing/2014/main" id="{02D450E8-2770-2F72-2649-4AA10A882C40}"/>
                  </a:ext>
                </a:extLst>
              </p:cNvPr>
              <p:cNvCxnSpPr>
                <a:cxnSpLocks/>
                <a:stCxn id="45"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466D7568-09BC-2B18-D3E9-C3913B135867}"/>
                </a:ext>
              </a:extLst>
            </p:cNvPr>
            <p:cNvGrpSpPr/>
            <p:nvPr/>
          </p:nvGrpSpPr>
          <p:grpSpPr>
            <a:xfrm>
              <a:off x="5690212" y="888920"/>
              <a:ext cx="417664" cy="275078"/>
              <a:chOff x="2341406" y="888920"/>
              <a:chExt cx="417664" cy="275078"/>
            </a:xfrm>
          </p:grpSpPr>
          <p:sp>
            <p:nvSpPr>
              <p:cNvPr id="43" name="Oval 42">
                <a:extLst>
                  <a:ext uri="{FF2B5EF4-FFF2-40B4-BE49-F238E27FC236}">
                    <a16:creationId xmlns:a16="http://schemas.microsoft.com/office/drawing/2014/main" id="{59F41C42-AB5F-06E8-9DC2-ACCB6F7A477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4" name="Straight Connector 43">
                <a:extLst>
                  <a:ext uri="{FF2B5EF4-FFF2-40B4-BE49-F238E27FC236}">
                    <a16:creationId xmlns:a16="http://schemas.microsoft.com/office/drawing/2014/main" id="{CD764D98-5D0D-9B78-9101-A09136B07C36}"/>
                  </a:ext>
                </a:extLst>
              </p:cNvPr>
              <p:cNvCxnSpPr>
                <a:cxnSpLocks/>
                <a:stCxn id="43"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8A1F1A88-3ACD-4525-A319-729C9375A2E1}"/>
                </a:ext>
              </a:extLst>
            </p:cNvPr>
            <p:cNvGrpSpPr/>
            <p:nvPr/>
          </p:nvGrpSpPr>
          <p:grpSpPr>
            <a:xfrm>
              <a:off x="4411504" y="888920"/>
              <a:ext cx="438181" cy="275078"/>
              <a:chOff x="2320889" y="888920"/>
              <a:chExt cx="438181" cy="275078"/>
            </a:xfrm>
          </p:grpSpPr>
          <p:sp>
            <p:nvSpPr>
              <p:cNvPr id="41" name="Oval 40">
                <a:extLst>
                  <a:ext uri="{FF2B5EF4-FFF2-40B4-BE49-F238E27FC236}">
                    <a16:creationId xmlns:a16="http://schemas.microsoft.com/office/drawing/2014/main" id="{106EF9D6-589B-6A27-E976-BBA209D6984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2" name="Straight Connector 41">
                <a:extLst>
                  <a:ext uri="{FF2B5EF4-FFF2-40B4-BE49-F238E27FC236}">
                    <a16:creationId xmlns:a16="http://schemas.microsoft.com/office/drawing/2014/main" id="{27A21945-DBD0-8F7D-6EDD-214B89FEDB01}"/>
                  </a:ext>
                </a:extLst>
              </p:cNvPr>
              <p:cNvCxnSpPr>
                <a:cxnSpLocks/>
                <a:stCxn id="41"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2CDBCF21-7EC0-4229-1BB6-F311955EA91A}"/>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C922AD8A-27E4-FCB9-F1E5-5CFD83F2321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3E38768A-DDBF-F039-AA73-3A73997CF5E1}"/>
                  </a:ext>
                </a:extLst>
              </p:cNvPr>
              <p:cNvCxnSpPr>
                <a:cxnSpLocks/>
                <a:stCxn id="3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711367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62</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3</a:t>
            </a:r>
            <a:r>
              <a:rPr lang="en-US" sz="1400" dirty="0">
                <a:latin typeface="Verdana Pro" panose="020B0704030504040204" pitchFamily="34" charset="0"/>
              </a:rPr>
              <a:t> – Design future state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3.1</a:t>
            </a:r>
            <a:r>
              <a:rPr lang="en-US" sz="1400" dirty="0">
                <a:latin typeface="Verdana Pro" panose="020B0704030504040204" pitchFamily="34" charset="0"/>
              </a:rPr>
              <a:t> – Select the right data to be encoded</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Define the essential information that needs to be encoded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 the 2D barcode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based on your business objectives.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602419"/>
            <a:ext cx="4017168" cy="2308324"/>
          </a:xfrm>
          <a:prstGeom prst="rect">
            <a:avLst/>
          </a:prstGeom>
          <a:noFill/>
        </p:spPr>
        <p:txBody>
          <a:bodyPr wrap="square" rIns="36000">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Choosing right data attributes (e.g. GTIN, batch #, …)</a:t>
            </a:r>
            <a:br>
              <a:rPr lang="en-US" sz="900" b="1" dirty="0">
                <a:solidFill>
                  <a:schemeClr val="tx2"/>
                </a:solidFill>
                <a:latin typeface="Verdana Pro" panose="020B0604030504040204" pitchFamily="34" charset="0"/>
                <a:cs typeface="Verdana Pro Semibold" panose="020F0502020204030204" pitchFamily="34" charset="0"/>
              </a:rPr>
            </a:b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a:t>
            </a:r>
            <a:r>
              <a:rPr lang="en-US" sz="900" u="sng" dirty="0">
                <a:solidFill>
                  <a:srgbClr val="008DBD"/>
                </a:solidFill>
                <a:latin typeface="Verdana Pro" panose="020B0604030504040204" pitchFamily="34" charset="0"/>
                <a:cs typeface="Verdana Pro Semibold" panose="020F0502020204030204" pitchFamily="34" charset="0"/>
                <a:hlinkClick r:id="rId5"/>
              </a:rPr>
              <a:t>2D Pilot Toolkit - slide 41</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chemeClr val="tx2"/>
                </a:solidFill>
                <a:latin typeface="Verdana Pro" panose="020B0604030504040204" pitchFamily="34" charset="0"/>
                <a:cs typeface="Verdana Pro Semibold" panose="020F0502020204030204" pitchFamily="34" charset="0"/>
              </a:rPr>
              <a:t>for all necessary information.</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Browsing the list of </a:t>
            </a:r>
            <a:r>
              <a:rPr lang="en-US" sz="900" b="1" dirty="0">
                <a:solidFill>
                  <a:schemeClr val="tx2"/>
                </a:solidFill>
                <a:latin typeface="Verdana Pro" panose="020B0604030504040204" pitchFamily="34" charset="0"/>
                <a:cs typeface="Verdana Pro Semibold" panose="020F0502020204030204" pitchFamily="34" charset="0"/>
                <a:hlinkClick r:id="rId6"/>
              </a:rPr>
              <a:t>Application Identifiers</a:t>
            </a: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7"/>
              </a:rPr>
              <a:t>Retail POS Guide – section 4.4.2</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and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hlinkClick r:id="rId8"/>
              </a:rPr>
              <a:t>section 5.4.1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or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9"/>
              </a:rPr>
              <a:t>GS1 General Specifications – section 3</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all necessary information.</a:t>
            </a:r>
            <a:endParaRPr lang="en-US" sz="900" b="1"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Considering the minimal amount of data needed</a:t>
            </a:r>
          </a:p>
          <a:p>
            <a:pPr marL="73025"/>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10"/>
              </a:rPr>
              <a:t>Retail POS Guide – section 5.3</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for use case examples with the right data attributes.</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73025"/>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4" name="TextBox 13">
            <a:extLst>
              <a:ext uri="{FF2B5EF4-FFF2-40B4-BE49-F238E27FC236}">
                <a16:creationId xmlns:a16="http://schemas.microsoft.com/office/drawing/2014/main" id="{0479CCDA-EAA2-6D84-9568-E436E8519D31}"/>
              </a:ext>
            </a:extLst>
          </p:cNvPr>
          <p:cNvSpPr txBox="1"/>
          <p:nvPr/>
        </p:nvSpPr>
        <p:spPr>
          <a:xfrm>
            <a:off x="4565427" y="2617659"/>
            <a:ext cx="4273773" cy="758797"/>
          </a:xfrm>
          <a:prstGeom prst="rect">
            <a:avLst/>
          </a:prstGeom>
          <a:noFill/>
        </p:spPr>
        <p:txBody>
          <a:bodyPr wrap="square" rIns="36000">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Starting by using only the </a:t>
            </a:r>
            <a:r>
              <a:rPr lang="en-US" sz="900" b="1" dirty="0">
                <a:solidFill>
                  <a:schemeClr val="tx2"/>
                </a:solidFill>
                <a:latin typeface="Verdana Pro" panose="020B0604030504040204" pitchFamily="34" charset="0"/>
                <a:cs typeface="Verdana Pro Semibold" panose="020F0502020204030204" pitchFamily="34" charset="0"/>
                <a:hlinkClick r:id="rId11" action="ppaction://hlinksldjump"/>
              </a:rPr>
              <a:t>GTIN</a:t>
            </a:r>
            <a:r>
              <a:rPr lang="en-US" sz="900" b="1" dirty="0">
                <a:solidFill>
                  <a:schemeClr val="tx2"/>
                </a:solidFill>
                <a:latin typeface="Verdana Pro" panose="020B0604030504040204" pitchFamily="34" charset="0"/>
                <a:cs typeface="Verdana Pro Semibold" panose="020F0502020204030204" pitchFamily="34" charset="0"/>
              </a:rPr>
              <a:t> and optionally Consumer Product Variant (</a:t>
            </a:r>
            <a:r>
              <a:rPr lang="en-US" sz="900" b="1" dirty="0">
                <a:solidFill>
                  <a:schemeClr val="tx2"/>
                </a:solidFill>
                <a:latin typeface="Verdana Pro" panose="020B0604030504040204" pitchFamily="34" charset="0"/>
                <a:cs typeface="Verdana Pro Semibold" panose="020F0502020204030204" pitchFamily="34" charset="0"/>
                <a:hlinkClick r:id="rId11" action="ppaction://hlinksldjump"/>
              </a:rPr>
              <a:t>CPV</a:t>
            </a:r>
            <a:r>
              <a:rPr lang="en-US" sz="900" b="1" dirty="0">
                <a:solidFill>
                  <a:schemeClr val="tx2"/>
                </a:solidFill>
                <a:latin typeface="Verdana Pro" panose="020B0604030504040204" pitchFamily="34" charset="0"/>
                <a:cs typeface="Verdana Pro Semibold" panose="020F0502020204030204" pitchFamily="34" charset="0"/>
              </a:rPr>
              <a:t>) data to unlock the use case value</a:t>
            </a: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extLst>
                    <a:ext uri="{A12FA001-AC4F-418D-AE19-62706E023703}">
                      <ahyp:hlinkClr xmlns:ahyp="http://schemas.microsoft.com/office/drawing/2018/hyperlinkcolor" val="tx"/>
                    </a:ext>
                  </a:extLst>
                </a:hlinkClick>
              </a:rPr>
              <a:t>2D Pilot Toolkit  - slide 41</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hlinkClick r:id="rId5">
                  <a:extLst>
                    <a:ext uri="{A12FA001-AC4F-418D-AE19-62706E023703}">
                      <ahyp:hlinkClr xmlns:ahyp="http://schemas.microsoft.com/office/drawing/2018/hyperlinkcolor" val="tx"/>
                    </a:ext>
                  </a:extLst>
                </a:hlinkClick>
              </a:rPr>
              <a:t> </a:t>
            </a:r>
            <a:r>
              <a:rPr lang="en-US" sz="900" dirty="0">
                <a:solidFill>
                  <a:schemeClr val="tx2"/>
                </a:solidFill>
                <a:latin typeface="Verdana Pro" panose="020B0604030504040204" pitchFamily="34" charset="0"/>
                <a:cs typeface="Verdana Pro Semibold" panose="020F0502020204030204" pitchFamily="34" charset="0"/>
              </a:rPr>
              <a:t>for more information.</a:t>
            </a:r>
          </a:p>
        </p:txBody>
      </p:sp>
      <p:sp>
        <p:nvSpPr>
          <p:cNvPr id="15" name="TextBox 5">
            <a:extLst>
              <a:ext uri="{FF2B5EF4-FFF2-40B4-BE49-F238E27FC236}">
                <a16:creationId xmlns:a16="http://schemas.microsoft.com/office/drawing/2014/main" id="{D746D0F2-414F-350B-3A8D-F88D20C2DC67}"/>
              </a:ext>
            </a:extLst>
          </p:cNvPr>
          <p:cNvSpPr txBox="1"/>
          <p:nvPr/>
        </p:nvSpPr>
        <p:spPr>
          <a:xfrm>
            <a:off x="2604773" y="1997478"/>
            <a:ext cx="3839435"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i="1">
                <a:solidFill>
                  <a:schemeClr val="tx2"/>
                </a:solidFill>
              </a:rPr>
              <a:t>What is your </a:t>
            </a:r>
            <a:r>
              <a:rPr lang="en-US" sz="900" b="1" i="1">
                <a:solidFill>
                  <a:schemeClr val="tx2"/>
                </a:solidFill>
                <a:hlinkClick r:id="rId12" action="ppaction://hlinksldjump"/>
              </a:rPr>
              <a:t>key driver</a:t>
            </a:r>
            <a:r>
              <a:rPr lang="en-US" sz="900" b="1" i="1" baseline="30000">
                <a:solidFill>
                  <a:schemeClr val="tx2"/>
                </a:solidFill>
              </a:rPr>
              <a:t>1</a:t>
            </a:r>
            <a:r>
              <a:rPr lang="en-US" sz="900" b="1" i="1">
                <a:solidFill>
                  <a:schemeClr val="tx2"/>
                </a:solidFill>
              </a:rPr>
              <a:t>?</a:t>
            </a:r>
          </a:p>
        </p:txBody>
      </p:sp>
      <p:cxnSp>
        <p:nvCxnSpPr>
          <p:cNvPr id="22" name="Connector: Elbow 21">
            <a:extLst>
              <a:ext uri="{FF2B5EF4-FFF2-40B4-BE49-F238E27FC236}">
                <a16:creationId xmlns:a16="http://schemas.microsoft.com/office/drawing/2014/main" id="{56A3868F-D4C0-F2BA-0C7F-86FFEB2DD58B}"/>
              </a:ext>
            </a:extLst>
          </p:cNvPr>
          <p:cNvCxnSpPr>
            <a:cxnSpLocks/>
            <a:stCxn id="15" idx="2"/>
          </p:cNvCxnSpPr>
          <p:nvPr/>
        </p:nvCxnSpPr>
        <p:spPr>
          <a:xfrm rot="16200000" flipH="1">
            <a:off x="5426348" y="1326452"/>
            <a:ext cx="374109" cy="2177823"/>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E360198B-FF19-03B3-26D1-3FA11516626C}"/>
              </a:ext>
            </a:extLst>
          </p:cNvPr>
          <p:cNvCxnSpPr>
            <a:cxnSpLocks/>
            <a:stCxn id="15" idx="2"/>
            <a:endCxn id="7" idx="0"/>
          </p:cNvCxnSpPr>
          <p:nvPr/>
        </p:nvCxnSpPr>
        <p:spPr>
          <a:xfrm rot="5400000">
            <a:off x="3301750" y="1379677"/>
            <a:ext cx="374109" cy="2071374"/>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725731A-2AD2-7C76-960C-BB9E5ECD01F1}"/>
              </a:ext>
            </a:extLst>
          </p:cNvPr>
          <p:cNvSpPr txBox="1"/>
          <p:nvPr/>
        </p:nvSpPr>
        <p:spPr>
          <a:xfrm>
            <a:off x="1219463" y="2186332"/>
            <a:ext cx="3216056" cy="200055"/>
          </a:xfrm>
          <a:prstGeom prst="rect">
            <a:avLst/>
          </a:prstGeom>
          <a:noFill/>
        </p:spPr>
        <p:txBody>
          <a:bodyPr wrap="square" rtlCol="0">
            <a:spAutoFit/>
          </a:bodyPr>
          <a:lstStyle/>
          <a:p>
            <a:pPr algn="ctr"/>
            <a:r>
              <a:rPr lang="en-US" sz="700" i="1" dirty="0"/>
              <a:t>Traceability/Safety/Inventory management/Sustainability</a:t>
            </a:r>
          </a:p>
        </p:txBody>
      </p:sp>
      <p:sp>
        <p:nvSpPr>
          <p:cNvPr id="34" name="TextBox 33">
            <a:extLst>
              <a:ext uri="{FF2B5EF4-FFF2-40B4-BE49-F238E27FC236}">
                <a16:creationId xmlns:a16="http://schemas.microsoft.com/office/drawing/2014/main" id="{FE11FF34-E6D5-21E5-C011-BCCA4C538B37}"/>
              </a:ext>
            </a:extLst>
          </p:cNvPr>
          <p:cNvSpPr txBox="1"/>
          <p:nvPr/>
        </p:nvSpPr>
        <p:spPr>
          <a:xfrm>
            <a:off x="4631382" y="2186332"/>
            <a:ext cx="3198136" cy="200055"/>
          </a:xfrm>
          <a:prstGeom prst="rect">
            <a:avLst/>
          </a:prstGeom>
          <a:noFill/>
        </p:spPr>
        <p:txBody>
          <a:bodyPr wrap="square" rtlCol="0">
            <a:spAutoFit/>
          </a:bodyPr>
          <a:lstStyle/>
          <a:p>
            <a:pPr algn="ctr"/>
            <a:r>
              <a:rPr lang="en-US" sz="700" i="1" dirty="0"/>
              <a:t>Also / Only consumer engagement and/or Improved packaging</a:t>
            </a:r>
          </a:p>
        </p:txBody>
      </p:sp>
      <p:sp>
        <p:nvSpPr>
          <p:cNvPr id="16" name="TextBox 15">
            <a:extLst>
              <a:ext uri="{FF2B5EF4-FFF2-40B4-BE49-F238E27FC236}">
                <a16:creationId xmlns:a16="http://schemas.microsoft.com/office/drawing/2014/main" id="{626EAB3D-ADDA-16EA-C07C-90BB14D4F2B1}"/>
              </a:ext>
            </a:extLst>
          </p:cNvPr>
          <p:cNvSpPr txBox="1"/>
          <p:nvPr/>
        </p:nvSpPr>
        <p:spPr>
          <a:xfrm>
            <a:off x="1302839" y="4624218"/>
            <a:ext cx="2486993" cy="477054"/>
          </a:xfrm>
          <a:prstGeom prst="rect">
            <a:avLst/>
          </a:prstGeom>
          <a:noFill/>
        </p:spPr>
        <p:txBody>
          <a:bodyPr wrap="square">
            <a:spAutoFit/>
          </a:bodyPr>
          <a:lstStyle/>
          <a:p>
            <a:pPr marL="228600" indent="-228600">
              <a:buAutoNum type="arabicParenR"/>
            </a:pPr>
            <a:r>
              <a:rPr lang="nl-NL" sz="500"/>
              <a:t>Key drivers traceability, sustainability, safety and inventory management require encoding of dynamic data and require different considerations In case consumer engagement/improved packaging are the only key drivers, there are less considerations.</a:t>
            </a:r>
          </a:p>
        </p:txBody>
      </p:sp>
      <p:pic>
        <p:nvPicPr>
          <p:cNvPr id="12" name="Picture 8">
            <a:hlinkClick r:id="" action="ppaction://hlinkshowjump?jump=nextslide"/>
            <a:extLst>
              <a:ext uri="{FF2B5EF4-FFF2-40B4-BE49-F238E27FC236}">
                <a16:creationId xmlns:a16="http://schemas.microsoft.com/office/drawing/2014/main" id="{98EBDD7E-BA90-C695-9893-F33243F3D8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2BD47C17-9101-ED9A-5EF2-72D1C861D5F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10800000" flipH="1">
            <a:off x="7992616" y="236054"/>
            <a:ext cx="375396" cy="375396"/>
          </a:xfrm>
          <a:prstGeom prst="rect">
            <a:avLst/>
          </a:prstGeom>
          <a:noFill/>
          <a:ln>
            <a:noFill/>
          </a:ln>
        </p:spPr>
      </p:pic>
      <p:pic>
        <p:nvPicPr>
          <p:cNvPr id="19" name="Graphic 18">
            <a:hlinkClick r:id="rId15" action="ppaction://hlinksldjump"/>
            <a:extLst>
              <a:ext uri="{FF2B5EF4-FFF2-40B4-BE49-F238E27FC236}">
                <a16:creationId xmlns:a16="http://schemas.microsoft.com/office/drawing/2014/main" id="{6007BF8C-EB4B-6DA5-A6EC-35CD1F40EFB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E935327B-412D-24B9-B866-3B125E66CED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35959" y="2542028"/>
            <a:ext cx="399600" cy="399600"/>
          </a:xfrm>
          <a:prstGeom prst="rect">
            <a:avLst/>
          </a:prstGeom>
        </p:spPr>
      </p:pic>
      <p:pic>
        <p:nvPicPr>
          <p:cNvPr id="21" name="Graphic 20">
            <a:extLst>
              <a:ext uri="{FF2B5EF4-FFF2-40B4-BE49-F238E27FC236}">
                <a16:creationId xmlns:a16="http://schemas.microsoft.com/office/drawing/2014/main" id="{CB95EC8A-DE0A-7DDB-B2E3-BDB5144A2C2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435959" y="3139714"/>
            <a:ext cx="399600" cy="399600"/>
          </a:xfrm>
          <a:prstGeom prst="rect">
            <a:avLst/>
          </a:prstGeom>
        </p:spPr>
      </p:pic>
      <p:pic>
        <p:nvPicPr>
          <p:cNvPr id="23" name="Graphic 22">
            <a:extLst>
              <a:ext uri="{FF2B5EF4-FFF2-40B4-BE49-F238E27FC236}">
                <a16:creationId xmlns:a16="http://schemas.microsoft.com/office/drawing/2014/main" id="{2080C63C-3E5C-3D9A-25B2-0559315D9F8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435959" y="3722606"/>
            <a:ext cx="399600" cy="399600"/>
          </a:xfrm>
          <a:prstGeom prst="rect">
            <a:avLst/>
          </a:prstGeom>
        </p:spPr>
      </p:pic>
      <p:pic>
        <p:nvPicPr>
          <p:cNvPr id="24" name="Graphic 23">
            <a:extLst>
              <a:ext uri="{FF2B5EF4-FFF2-40B4-BE49-F238E27FC236}">
                <a16:creationId xmlns:a16="http://schemas.microsoft.com/office/drawing/2014/main" id="{EC9DF163-C26B-8AD9-C998-33D5C7C155F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539916" y="2542028"/>
            <a:ext cx="399600" cy="399600"/>
          </a:xfrm>
          <a:prstGeom prst="rect">
            <a:avLst/>
          </a:prstGeom>
        </p:spPr>
      </p:pic>
      <p:grpSp>
        <p:nvGrpSpPr>
          <p:cNvPr id="13" name="Group 12">
            <a:extLst>
              <a:ext uri="{FF2B5EF4-FFF2-40B4-BE49-F238E27FC236}">
                <a16:creationId xmlns:a16="http://schemas.microsoft.com/office/drawing/2014/main" id="{3397D1CB-DA00-06CF-179E-0BB0003FDEF9}"/>
              </a:ext>
            </a:extLst>
          </p:cNvPr>
          <p:cNvGrpSpPr/>
          <p:nvPr/>
        </p:nvGrpSpPr>
        <p:grpSpPr>
          <a:xfrm>
            <a:off x="-1" y="819151"/>
            <a:ext cx="9144000" cy="414970"/>
            <a:chOff x="-1" y="819151"/>
            <a:chExt cx="9144000" cy="414970"/>
          </a:xfrm>
        </p:grpSpPr>
        <p:sp>
          <p:nvSpPr>
            <p:cNvPr id="25" name="Rectangle 24">
              <a:extLst>
                <a:ext uri="{FF2B5EF4-FFF2-40B4-BE49-F238E27FC236}">
                  <a16:creationId xmlns:a16="http://schemas.microsoft.com/office/drawing/2014/main" id="{69FD22EF-01D2-A4E9-B465-17B3A013541A}"/>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Rounded Rectangle 21">
              <a:extLst>
                <a:ext uri="{FF2B5EF4-FFF2-40B4-BE49-F238E27FC236}">
                  <a16:creationId xmlns:a16="http://schemas.microsoft.com/office/drawing/2014/main" id="{866DE5C7-1779-E8B0-DC36-4D8EFC7F1394}"/>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8" name="Rounded Rectangle 21">
              <a:extLst>
                <a:ext uri="{FF2B5EF4-FFF2-40B4-BE49-F238E27FC236}">
                  <a16:creationId xmlns:a16="http://schemas.microsoft.com/office/drawing/2014/main" id="{DE59141D-3FFD-5D8F-E222-1583E4878703}"/>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30" name="Rounded Rectangle 29">
              <a:extLst>
                <a:ext uri="{FF2B5EF4-FFF2-40B4-BE49-F238E27FC236}">
                  <a16:creationId xmlns:a16="http://schemas.microsoft.com/office/drawing/2014/main" id="{F76477B0-1073-1B17-8E6E-9D394691ADCD}"/>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31" name="Rounded Rectangle 30">
              <a:extLst>
                <a:ext uri="{FF2B5EF4-FFF2-40B4-BE49-F238E27FC236}">
                  <a16:creationId xmlns:a16="http://schemas.microsoft.com/office/drawing/2014/main" id="{B0472E1D-543D-4A25-4875-023BCD240A65}"/>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32" name="Rounded Rectangle 31">
              <a:extLst>
                <a:ext uri="{FF2B5EF4-FFF2-40B4-BE49-F238E27FC236}">
                  <a16:creationId xmlns:a16="http://schemas.microsoft.com/office/drawing/2014/main" id="{29A362E4-F96F-38EB-3F1D-3209999941DF}"/>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3" name="Rounded Rectangle 21">
              <a:extLst>
                <a:ext uri="{FF2B5EF4-FFF2-40B4-BE49-F238E27FC236}">
                  <a16:creationId xmlns:a16="http://schemas.microsoft.com/office/drawing/2014/main" id="{BA328191-A59A-B12E-9F8D-86C05DF214DB}"/>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36" name="Rounded Rectangle 21">
              <a:extLst>
                <a:ext uri="{FF2B5EF4-FFF2-40B4-BE49-F238E27FC236}">
                  <a16:creationId xmlns:a16="http://schemas.microsoft.com/office/drawing/2014/main" id="{30E0EF27-F8F1-565B-839B-587EFD3C7A0F}"/>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7" name="Rounded Rectangle 21">
              <a:extLst>
                <a:ext uri="{FF2B5EF4-FFF2-40B4-BE49-F238E27FC236}">
                  <a16:creationId xmlns:a16="http://schemas.microsoft.com/office/drawing/2014/main" id="{45116C07-D247-033B-7926-1423B95EFA16}"/>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Design </a:t>
              </a:r>
              <a:r>
                <a:rPr lang="nl-NL" sz="600" b="1" dirty="0" err="1">
                  <a:solidFill>
                    <a:srgbClr val="8DB9CA"/>
                  </a:solidFill>
                </a:rPr>
                <a:t>future</a:t>
              </a:r>
              <a:r>
                <a:rPr lang="nl-NL" sz="600" b="1" dirty="0">
                  <a:solidFill>
                    <a:srgbClr val="8DB9CA"/>
                  </a:solidFill>
                </a:rPr>
                <a:t> state</a:t>
              </a:r>
            </a:p>
          </p:txBody>
        </p:sp>
        <p:sp>
          <p:nvSpPr>
            <p:cNvPr id="38" name="Oval 37">
              <a:extLst>
                <a:ext uri="{FF2B5EF4-FFF2-40B4-BE49-F238E27FC236}">
                  <a16:creationId xmlns:a16="http://schemas.microsoft.com/office/drawing/2014/main" id="{4CA63FBD-F5DF-5D50-6786-109E2F0EE9D4}"/>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9" name="Oval 38">
              <a:extLst>
                <a:ext uri="{FF2B5EF4-FFF2-40B4-BE49-F238E27FC236}">
                  <a16:creationId xmlns:a16="http://schemas.microsoft.com/office/drawing/2014/main" id="{667256A0-42D0-A4A6-533A-AF691D3A4785}"/>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1" name="Straight Connector 40">
              <a:extLst>
                <a:ext uri="{FF2B5EF4-FFF2-40B4-BE49-F238E27FC236}">
                  <a16:creationId xmlns:a16="http://schemas.microsoft.com/office/drawing/2014/main" id="{572F41A1-5864-6392-FA66-15915AFAECC6}"/>
                </a:ext>
              </a:extLst>
            </p:cNvPr>
            <p:cNvCxnSpPr>
              <a:stCxn id="39"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6494DCE5-C5AC-38FC-E4ED-C1DE6A6BBF83}"/>
                </a:ext>
              </a:extLst>
            </p:cNvPr>
            <p:cNvGrpSpPr/>
            <p:nvPr/>
          </p:nvGrpSpPr>
          <p:grpSpPr>
            <a:xfrm>
              <a:off x="2241933" y="888920"/>
              <a:ext cx="517137" cy="275078"/>
              <a:chOff x="2241933" y="888920"/>
              <a:chExt cx="517137" cy="275078"/>
            </a:xfrm>
          </p:grpSpPr>
          <p:sp>
            <p:nvSpPr>
              <p:cNvPr id="70" name="Oval 69">
                <a:extLst>
                  <a:ext uri="{FF2B5EF4-FFF2-40B4-BE49-F238E27FC236}">
                    <a16:creationId xmlns:a16="http://schemas.microsoft.com/office/drawing/2014/main" id="{792B0571-FB12-8B67-255D-C6FD2F3E6C29}"/>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71" name="Straight Connector 70">
                <a:extLst>
                  <a:ext uri="{FF2B5EF4-FFF2-40B4-BE49-F238E27FC236}">
                    <a16:creationId xmlns:a16="http://schemas.microsoft.com/office/drawing/2014/main" id="{01F090BB-5B23-37B2-FE92-2F45CF063742}"/>
                  </a:ext>
                </a:extLst>
              </p:cNvPr>
              <p:cNvCxnSpPr>
                <a:stCxn id="70" idx="2"/>
              </p:cNvCxnSpPr>
              <p:nvPr/>
            </p:nvCxnSpPr>
            <p:spPr>
              <a:xfrm flipH="1">
                <a:off x="2241933"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C297129E-86D1-4372-BE3F-94C5BC908AE6}"/>
                </a:ext>
              </a:extLst>
            </p:cNvPr>
            <p:cNvGrpSpPr/>
            <p:nvPr/>
          </p:nvGrpSpPr>
          <p:grpSpPr>
            <a:xfrm>
              <a:off x="7700790" y="888920"/>
              <a:ext cx="449198" cy="275078"/>
              <a:chOff x="2309872" y="888920"/>
              <a:chExt cx="449198" cy="275078"/>
            </a:xfrm>
          </p:grpSpPr>
          <p:sp>
            <p:nvSpPr>
              <p:cNvPr id="66" name="Oval 65">
                <a:extLst>
                  <a:ext uri="{FF2B5EF4-FFF2-40B4-BE49-F238E27FC236}">
                    <a16:creationId xmlns:a16="http://schemas.microsoft.com/office/drawing/2014/main" id="{774A6B8A-1EDE-AEC7-F4C8-345F61C44EB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9" name="Straight Connector 68">
                <a:extLst>
                  <a:ext uri="{FF2B5EF4-FFF2-40B4-BE49-F238E27FC236}">
                    <a16:creationId xmlns:a16="http://schemas.microsoft.com/office/drawing/2014/main" id="{64C012EF-5B25-2302-819A-3DDA481564BA}"/>
                  </a:ext>
                </a:extLst>
              </p:cNvPr>
              <p:cNvCxnSpPr>
                <a:cxnSpLocks/>
                <a:stCxn id="6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617E9303-1344-237B-1C0A-4DAA5479FC07}"/>
                </a:ext>
              </a:extLst>
            </p:cNvPr>
            <p:cNvGrpSpPr/>
            <p:nvPr/>
          </p:nvGrpSpPr>
          <p:grpSpPr>
            <a:xfrm>
              <a:off x="6863508" y="888920"/>
              <a:ext cx="412785" cy="275078"/>
              <a:chOff x="2346285" y="888920"/>
              <a:chExt cx="412785" cy="275078"/>
            </a:xfrm>
          </p:grpSpPr>
          <p:sp>
            <p:nvSpPr>
              <p:cNvPr id="64" name="Oval 63">
                <a:extLst>
                  <a:ext uri="{FF2B5EF4-FFF2-40B4-BE49-F238E27FC236}">
                    <a16:creationId xmlns:a16="http://schemas.microsoft.com/office/drawing/2014/main" id="{598220DF-0D18-0BC1-286D-AA05A7C384C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5" name="Straight Connector 64">
                <a:extLst>
                  <a:ext uri="{FF2B5EF4-FFF2-40B4-BE49-F238E27FC236}">
                    <a16:creationId xmlns:a16="http://schemas.microsoft.com/office/drawing/2014/main" id="{DB19B94D-6BEF-34AC-0122-12EC5A2B5369}"/>
                  </a:ext>
                </a:extLst>
              </p:cNvPr>
              <p:cNvCxnSpPr>
                <a:cxnSpLocks/>
                <a:stCxn id="64"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EF7E8D25-D424-F86F-7ABB-C94499DA911B}"/>
                </a:ext>
              </a:extLst>
            </p:cNvPr>
            <p:cNvGrpSpPr/>
            <p:nvPr/>
          </p:nvGrpSpPr>
          <p:grpSpPr>
            <a:xfrm>
              <a:off x="5690212" y="888920"/>
              <a:ext cx="417664" cy="275078"/>
              <a:chOff x="2341406" y="888920"/>
              <a:chExt cx="417664" cy="275078"/>
            </a:xfrm>
          </p:grpSpPr>
          <p:sp>
            <p:nvSpPr>
              <p:cNvPr id="59" name="Oval 58">
                <a:extLst>
                  <a:ext uri="{FF2B5EF4-FFF2-40B4-BE49-F238E27FC236}">
                    <a16:creationId xmlns:a16="http://schemas.microsoft.com/office/drawing/2014/main" id="{3B4D369F-DED7-4F20-EE1D-9228A5F1B32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60" name="Straight Connector 59">
                <a:extLst>
                  <a:ext uri="{FF2B5EF4-FFF2-40B4-BE49-F238E27FC236}">
                    <a16:creationId xmlns:a16="http://schemas.microsoft.com/office/drawing/2014/main" id="{84EF04C7-3097-D871-3706-2CCCAEFBBDCB}"/>
                  </a:ext>
                </a:extLst>
              </p:cNvPr>
              <p:cNvCxnSpPr>
                <a:cxnSpLocks/>
                <a:stCxn id="59"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EC216996-2F24-6A4E-425D-6B84E1E4092E}"/>
                </a:ext>
              </a:extLst>
            </p:cNvPr>
            <p:cNvGrpSpPr/>
            <p:nvPr/>
          </p:nvGrpSpPr>
          <p:grpSpPr>
            <a:xfrm>
              <a:off x="4411504" y="888920"/>
              <a:ext cx="438181" cy="275078"/>
              <a:chOff x="2320889" y="888920"/>
              <a:chExt cx="438181" cy="275078"/>
            </a:xfrm>
          </p:grpSpPr>
          <p:sp>
            <p:nvSpPr>
              <p:cNvPr id="56" name="Oval 55">
                <a:extLst>
                  <a:ext uri="{FF2B5EF4-FFF2-40B4-BE49-F238E27FC236}">
                    <a16:creationId xmlns:a16="http://schemas.microsoft.com/office/drawing/2014/main" id="{ED211CD8-17D9-3B9C-2494-9CF176C8233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8" name="Straight Connector 57">
                <a:extLst>
                  <a:ext uri="{FF2B5EF4-FFF2-40B4-BE49-F238E27FC236}">
                    <a16:creationId xmlns:a16="http://schemas.microsoft.com/office/drawing/2014/main" id="{58DAAA1F-6831-A57E-8C99-1D14D2EBE504}"/>
                  </a:ext>
                </a:extLst>
              </p:cNvPr>
              <p:cNvCxnSpPr>
                <a:cxnSpLocks/>
                <a:stCxn id="56"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1D021AE0-DEA8-D913-CCD8-CDD960BB1E97}"/>
                </a:ext>
              </a:extLst>
            </p:cNvPr>
            <p:cNvGrpSpPr/>
            <p:nvPr/>
          </p:nvGrpSpPr>
          <p:grpSpPr>
            <a:xfrm>
              <a:off x="3403904" y="888920"/>
              <a:ext cx="405130" cy="275078"/>
              <a:chOff x="2353940" y="888920"/>
              <a:chExt cx="405130" cy="275078"/>
            </a:xfrm>
          </p:grpSpPr>
          <p:sp>
            <p:nvSpPr>
              <p:cNvPr id="48" name="Oval 47">
                <a:extLst>
                  <a:ext uri="{FF2B5EF4-FFF2-40B4-BE49-F238E27FC236}">
                    <a16:creationId xmlns:a16="http://schemas.microsoft.com/office/drawing/2014/main" id="{307C2FDF-9B8C-164E-762E-8BC6D976142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55" name="Straight Connector 54">
                <a:extLst>
                  <a:ext uri="{FF2B5EF4-FFF2-40B4-BE49-F238E27FC236}">
                    <a16:creationId xmlns:a16="http://schemas.microsoft.com/office/drawing/2014/main" id="{7E5F3D27-17BE-B1CC-00EF-CA0D4454A1E3}"/>
                  </a:ext>
                </a:extLst>
              </p:cNvPr>
              <p:cNvCxnSpPr>
                <a:cxnSpLocks/>
                <a:stCxn id="4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535112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4647"/>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63</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3</a:t>
            </a:r>
            <a:r>
              <a:rPr lang="en-US" sz="1400" dirty="0">
                <a:latin typeface="Verdana Pro" panose="020B0704030504040204" pitchFamily="34" charset="0"/>
              </a:rPr>
              <a:t> – Design future state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3.2</a:t>
            </a:r>
            <a:r>
              <a:rPr lang="en-US" sz="1400" dirty="0">
                <a:latin typeface="Verdana Pro" panose="020B0704030504040204" pitchFamily="34" charset="0"/>
              </a:rPr>
              <a:t> – Choose the right barcode and syntax</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8549"/>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Explore the different 2D barcodes to determine which one fits best with your selected business objectives. The choice of barcode determines the right syntax.</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8549"/>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7796"/>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9029"/>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endPar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3944"/>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16" name="TextBox 15">
            <a:extLst>
              <a:ext uri="{FF2B5EF4-FFF2-40B4-BE49-F238E27FC236}">
                <a16:creationId xmlns:a16="http://schemas.microsoft.com/office/drawing/2014/main" id="{34D21EE2-F9EF-341A-164A-A6D8D0884C41}"/>
              </a:ext>
            </a:extLst>
          </p:cNvPr>
          <p:cNvSpPr txBox="1"/>
          <p:nvPr/>
        </p:nvSpPr>
        <p:spPr>
          <a:xfrm>
            <a:off x="444533" y="2415495"/>
            <a:ext cx="8466762" cy="2143792"/>
          </a:xfrm>
          <a:prstGeom prst="rect">
            <a:avLst/>
          </a:prstGeom>
          <a:noFill/>
        </p:spPr>
        <p:txBody>
          <a:bodyPr wrap="square" lIns="91440" tIns="45720" rIns="91440" bIns="45720" anchor="t">
            <a:spAutoFit/>
          </a:bodyPr>
          <a:lstStyle/>
          <a:p>
            <a:pPr marL="449263" indent="-376238">
              <a:lnSpc>
                <a:spcPct val="150000"/>
              </a:lnSpc>
              <a:buFont typeface="Arial" panose="020B0604020202020204" pitchFamily="34" charset="0"/>
              <a:buChar char="•"/>
            </a:pPr>
            <a:r>
              <a:rPr lang="en-US" sz="900" b="1" dirty="0">
                <a:solidFill>
                  <a:schemeClr val="tx2"/>
                </a:solidFill>
                <a:latin typeface="Verdana Pro"/>
                <a:cs typeface="Verdana Pro Semibold" panose="020F0502020204030204" pitchFamily="34" charset="0"/>
              </a:rPr>
              <a:t>Choosing one of three possible 2D barcode types, which determines the right syntax</a:t>
            </a:r>
            <a:endParaRPr lang="en-US" dirty="0">
              <a:solidFill>
                <a:schemeClr val="tx2"/>
              </a:solidFill>
              <a:latin typeface="Verdana Pro"/>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a:cs typeface="Verdana Pro Semibold" panose="020F0502020204030204" pitchFamily="34" charset="0"/>
            </a:endParaRP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chemeClr val="tx2"/>
                </a:solidFill>
                <a:latin typeface="Verdana Pro"/>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5"/>
              </a:rPr>
              <a:t>2D Barcodes Factsheet Overview</a:t>
            </a:r>
            <a:r>
              <a:rPr lang="en-US" sz="900" dirty="0">
                <a:solidFill>
                  <a:schemeClr val="tx2"/>
                </a:solidFill>
                <a:latin typeface="Verdana Pro"/>
                <a:cs typeface="Verdana Pro Semibold" panose="020F0502020204030204" pitchFamily="34" charset="0"/>
                <a:sym typeface="Wingdings" panose="05000000000000000000" pitchFamily="2" charset="2"/>
              </a:rPr>
              <a:t>,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6"/>
              </a:rPr>
              <a:t>Barcode Explorer</a:t>
            </a:r>
            <a:r>
              <a:rPr lang="en-US" sz="900" dirty="0">
                <a:solidFill>
                  <a:schemeClr val="tx2"/>
                </a:solidFill>
                <a:latin typeface="Verdana Pro"/>
                <a:cs typeface="Verdana Pro Semibold" panose="020F0502020204030204" pitchFamily="34" charset="0"/>
                <a:sym typeface="Wingdings" panose="05000000000000000000" pitchFamily="2" charset="2"/>
              </a:rPr>
              <a:t> and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7"/>
              </a:rPr>
              <a:t>POS retail – section 4.5</a:t>
            </a:r>
            <a:r>
              <a:rPr lang="en-US" sz="900" dirty="0">
                <a:solidFill>
                  <a:schemeClr val="tx2"/>
                </a:solidFill>
                <a:latin typeface="Verdana Pro"/>
                <a:cs typeface="Verdana Pro Semibold" panose="020F0502020204030204" pitchFamily="34" charset="0"/>
                <a:sym typeface="Wingdings" panose="05000000000000000000" pitchFamily="2" charset="2"/>
              </a:rPr>
              <a:t> for more information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on</a:t>
            </a:r>
            <a:r>
              <a:rPr lang="en-US" sz="900" dirty="0">
                <a:solidFill>
                  <a:schemeClr val="tx2"/>
                </a:solidFill>
                <a:latin typeface="Verdana Pro"/>
                <a:cs typeface="Verdana Pro Semibold" panose="020F0502020204030204" pitchFamily="34" charset="0"/>
                <a:sym typeface="Wingdings" panose="05000000000000000000" pitchFamily="2" charset="2"/>
              </a:rPr>
              <a:t> barcode types.</a:t>
            </a:r>
            <a:endParaRPr lang="en-US" sz="900" dirty="0">
              <a:solidFill>
                <a:schemeClr val="tx2"/>
              </a:solidFill>
              <a:latin typeface="Verdana Pro"/>
              <a:cs typeface="Verdana Pro Semibold" panose="020F0502020204030204" pitchFamily="34" charset="0"/>
            </a:endParaRPr>
          </a:p>
          <a:p>
            <a:pPr marL="73025">
              <a:lnSpc>
                <a:spcPct val="150000"/>
              </a:lnSpc>
            </a:pPr>
            <a:r>
              <a:rPr lang="en-US" sz="900" dirty="0">
                <a:solidFill>
                  <a:schemeClr val="tx2"/>
                </a:solidFill>
                <a:latin typeface="Verdana Pro"/>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a:cs typeface="Verdana Pro Semibold" panose="020F0502020204030204" pitchFamily="34" charset="0"/>
                <a:sym typeface="Wingdings" panose="05000000000000000000" pitchFamily="2" charset="2"/>
                <a:hlinkClick r:id="rId8"/>
              </a:rPr>
              <a:t>GS1 General Specifications - section 5.6-5.10</a:t>
            </a:r>
            <a:r>
              <a:rPr lang="en-US" sz="900" dirty="0">
                <a:solidFill>
                  <a:schemeClr val="tx2"/>
                </a:solidFill>
                <a:latin typeface="Verdana Pro"/>
                <a:cs typeface="Verdana Pro Semibold" panose="020F0502020204030204" pitchFamily="34" charset="0"/>
                <a:sym typeface="Wingdings" panose="05000000000000000000" pitchFamily="2" charset="2"/>
              </a:rPr>
              <a:t> for more information about 2D features and symbology.</a:t>
            </a:r>
            <a:endParaRPr lang="en-US" sz="900" dirty="0">
              <a:solidFill>
                <a:schemeClr val="tx2"/>
              </a:solidFill>
              <a:latin typeface="Verdana Pro" panose="020B0604030504040204" pitchFamily="34" charset="0"/>
              <a:cs typeface="Verdana Pro Semibold" panose="020F0502020204030204" pitchFamily="34" charset="0"/>
            </a:endParaRPr>
          </a:p>
        </p:txBody>
      </p:sp>
      <p:cxnSp>
        <p:nvCxnSpPr>
          <p:cNvPr id="21" name="Straight Connector 20">
            <a:extLst>
              <a:ext uri="{FF2B5EF4-FFF2-40B4-BE49-F238E27FC236}">
                <a16:creationId xmlns:a16="http://schemas.microsoft.com/office/drawing/2014/main" id="{C913A549-0454-18BF-4391-F3E772845738}"/>
              </a:ext>
            </a:extLst>
          </p:cNvPr>
          <p:cNvCxnSpPr>
            <a:cxnSpLocks/>
          </p:cNvCxnSpPr>
          <p:nvPr/>
        </p:nvCxnSpPr>
        <p:spPr>
          <a:xfrm>
            <a:off x="582190" y="3938691"/>
            <a:ext cx="5693620" cy="0"/>
          </a:xfrm>
          <a:prstGeom prst="line">
            <a:avLst/>
          </a:prstGeom>
          <a:ln w="19050">
            <a:solidFill>
              <a:schemeClr val="tx1">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CB1ECF-2F00-B80E-D99F-0DD814AF0E02}"/>
              </a:ext>
            </a:extLst>
          </p:cNvPr>
          <p:cNvCxnSpPr>
            <a:cxnSpLocks/>
          </p:cNvCxnSpPr>
          <p:nvPr/>
        </p:nvCxnSpPr>
        <p:spPr>
          <a:xfrm>
            <a:off x="6275810" y="3938691"/>
            <a:ext cx="2470196" cy="0"/>
          </a:xfrm>
          <a:prstGeom prst="line">
            <a:avLst/>
          </a:prstGeom>
          <a:ln w="19050">
            <a:solidFill>
              <a:schemeClr val="tx1">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C2E61F2-0C43-6505-77FD-81FC62681218}"/>
              </a:ext>
            </a:extLst>
          </p:cNvPr>
          <p:cNvSpPr/>
          <p:nvPr/>
        </p:nvSpPr>
        <p:spPr>
          <a:xfrm>
            <a:off x="2250476" y="3847693"/>
            <a:ext cx="1571586" cy="205995"/>
          </a:xfrm>
          <a:prstGeom prst="rect">
            <a:avLst/>
          </a:prstGeom>
          <a:solidFill>
            <a:schemeClr val="bg1"/>
          </a:solidFill>
        </p:spPr>
        <p:txBody>
          <a:bodyPr wrap="square" anchor="ctr">
            <a:noAutofit/>
          </a:bodyPr>
          <a:lstStyle/>
          <a:p>
            <a:pPr algn="ctr">
              <a:defRPr/>
            </a:pPr>
            <a:r>
              <a:rPr lang="en-US" altLang="nl-NL" sz="700" b="1">
                <a:solidFill>
                  <a:schemeClr val="tx1">
                    <a:lumMod val="40000"/>
                    <a:lumOff val="60000"/>
                  </a:schemeClr>
                </a:solidFill>
                <a:ea typeface="Times New Roman" panose="02020603050405020304" pitchFamily="18" charset="0"/>
              </a:rPr>
              <a:t>GS1 Digital Link syntax</a:t>
            </a:r>
          </a:p>
        </p:txBody>
      </p:sp>
      <p:sp>
        <p:nvSpPr>
          <p:cNvPr id="25" name="Rectangle 24">
            <a:extLst>
              <a:ext uri="{FF2B5EF4-FFF2-40B4-BE49-F238E27FC236}">
                <a16:creationId xmlns:a16="http://schemas.microsoft.com/office/drawing/2014/main" id="{375BF21A-F978-78F3-1DFC-AB4704F7B1E9}"/>
              </a:ext>
            </a:extLst>
          </p:cNvPr>
          <p:cNvSpPr/>
          <p:nvPr/>
        </p:nvSpPr>
        <p:spPr>
          <a:xfrm>
            <a:off x="6726457" y="3816207"/>
            <a:ext cx="1589242" cy="237481"/>
          </a:xfrm>
          <a:prstGeom prst="rect">
            <a:avLst/>
          </a:prstGeom>
          <a:solidFill>
            <a:schemeClr val="bg1"/>
          </a:solidFill>
        </p:spPr>
        <p:txBody>
          <a:bodyPr wrap="square" anchor="ctr">
            <a:noAutofit/>
          </a:bodyPr>
          <a:lstStyle/>
          <a:p>
            <a:pPr algn="ctr">
              <a:defRPr/>
            </a:pPr>
            <a:r>
              <a:rPr lang="en-US" altLang="nl-NL" sz="700" b="1">
                <a:solidFill>
                  <a:schemeClr val="tx1">
                    <a:lumMod val="40000"/>
                    <a:lumOff val="60000"/>
                  </a:schemeClr>
                </a:solidFill>
                <a:ea typeface="Times New Roman" panose="02020603050405020304" pitchFamily="18" charset="0"/>
              </a:rPr>
              <a:t>GS1 element string syntax</a:t>
            </a:r>
          </a:p>
        </p:txBody>
      </p:sp>
      <p:grpSp>
        <p:nvGrpSpPr>
          <p:cNvPr id="27" name="Group 26">
            <a:extLst>
              <a:ext uri="{FF2B5EF4-FFF2-40B4-BE49-F238E27FC236}">
                <a16:creationId xmlns:a16="http://schemas.microsoft.com/office/drawing/2014/main" id="{7BED9343-DD93-0A68-B1BA-3CE6D739BC1D}"/>
              </a:ext>
            </a:extLst>
          </p:cNvPr>
          <p:cNvGrpSpPr/>
          <p:nvPr/>
        </p:nvGrpSpPr>
        <p:grpSpPr>
          <a:xfrm>
            <a:off x="6217207" y="2780588"/>
            <a:ext cx="2607740" cy="1067100"/>
            <a:chOff x="5148023" y="2482872"/>
            <a:chExt cx="2607740" cy="1067100"/>
          </a:xfrm>
        </p:grpSpPr>
        <p:sp>
          <p:nvSpPr>
            <p:cNvPr id="30" name="Text Placeholder 5">
              <a:extLst>
                <a:ext uri="{FF2B5EF4-FFF2-40B4-BE49-F238E27FC236}">
                  <a16:creationId xmlns:a16="http://schemas.microsoft.com/office/drawing/2014/main" id="{CC95009A-A83D-75FF-B720-35C72407BC63}"/>
                </a:ext>
              </a:extLst>
            </p:cNvPr>
            <p:cNvSpPr txBox="1">
              <a:spLocks noChangeAspect="1"/>
            </p:cNvSpPr>
            <p:nvPr/>
          </p:nvSpPr>
          <p:spPr>
            <a:xfrm flipH="1">
              <a:off x="5148023" y="2993498"/>
              <a:ext cx="2607740" cy="556474"/>
            </a:xfrm>
            <a:prstGeom prst="rect">
              <a:avLst/>
            </a:prstGeom>
          </p:spPr>
          <p:txBody>
            <a:bodyPr/>
            <a:lstStyle>
              <a:defPPr>
                <a:defRPr lang="en-US"/>
              </a:defPPr>
              <a:lvl1pPr marL="171450" marR="0" indent="-171450" defTabSz="609525" fontAlgn="base">
                <a:lnSpc>
                  <a:spcPct val="110000"/>
                </a:lnSpc>
                <a:spcBef>
                  <a:spcPts val="533"/>
                </a:spcBef>
                <a:spcAft>
                  <a:spcPct val="0"/>
                </a:spcAft>
                <a:buClr>
                  <a:schemeClr val="tx2"/>
                </a:buClr>
                <a:buSzTx/>
                <a:buFont typeface="Wingdings" panose="05000000000000000000" pitchFamily="2" charset="2"/>
                <a:buChar char="§"/>
                <a:tabLst/>
                <a:defRPr sz="825" b="0" i="0" baseline="0">
                  <a:solidFill>
                    <a:schemeClr val="tx2"/>
                  </a:solidFill>
                  <a:latin typeface="Verdana"/>
                  <a:ea typeface="ＭＳ Ｐゴシック" charset="0"/>
                  <a:cs typeface="Verdana"/>
                </a:defRPr>
              </a:lvl1pPr>
              <a:lvl2pPr marL="743981" marR="0" indent="-380990" defTabSz="609525" fontAlgn="base">
                <a:lnSpc>
                  <a:spcPct val="110000"/>
                </a:lnSpc>
                <a:spcBef>
                  <a:spcPts val="533"/>
                </a:spcBef>
                <a:spcAft>
                  <a:spcPct val="0"/>
                </a:spcAft>
                <a:buClr>
                  <a:schemeClr val="accent1"/>
                </a:buClr>
                <a:buSzTx/>
                <a:buFont typeface="Lucida Grande"/>
                <a:buChar char="­"/>
                <a:tabLst/>
                <a:defRPr sz="2267" b="0" i="0">
                  <a:solidFill>
                    <a:schemeClr val="tx2"/>
                  </a:solidFill>
                  <a:latin typeface="Verdana"/>
                  <a:ea typeface="ＭＳ Ｐゴシック" charset="0"/>
                  <a:cs typeface="Verdana"/>
                </a:defRPr>
              </a:lvl2pPr>
              <a:lvl3pPr marL="1099173" indent="-380990" defTabSz="609525" fontAlgn="base">
                <a:lnSpc>
                  <a:spcPct val="110000"/>
                </a:lnSpc>
                <a:spcBef>
                  <a:spcPts val="533"/>
                </a:spcBef>
                <a:spcAft>
                  <a:spcPct val="0"/>
                </a:spcAft>
                <a:buClr>
                  <a:schemeClr val="accent1"/>
                </a:buClr>
                <a:buFont typeface="Arial"/>
                <a:buChar char="•"/>
                <a:defRPr sz="2267" b="0" i="0">
                  <a:solidFill>
                    <a:schemeClr val="tx2"/>
                  </a:solidFill>
                  <a:latin typeface="Verdana"/>
                  <a:ea typeface="ＭＳ Ｐゴシック" charset="0"/>
                  <a:cs typeface="Verdana"/>
                </a:defRPr>
              </a:lvl3pPr>
              <a:lvl4pPr marL="1401565" indent="-304763" defTabSz="609525" fontAlgn="base">
                <a:lnSpc>
                  <a:spcPct val="110000"/>
                </a:lnSpc>
                <a:spcBef>
                  <a:spcPts val="533"/>
                </a:spcBef>
                <a:spcAft>
                  <a:spcPct val="0"/>
                </a:spcAft>
                <a:buClr>
                  <a:schemeClr val="accent1"/>
                </a:buClr>
                <a:buFont typeface="Lucida Grande"/>
                <a:buChar char="­"/>
                <a:defRPr sz="2267" b="0" i="0">
                  <a:solidFill>
                    <a:schemeClr val="tx2"/>
                  </a:solidFill>
                  <a:latin typeface="Verdana"/>
                  <a:ea typeface="ＭＳ Ｐゴシック" charset="0"/>
                  <a:cs typeface="Verdana"/>
                </a:defRPr>
              </a:lvl4pPr>
              <a:lvl5pPr marL="1689558" indent="-304763" defTabSz="609525" fontAlgn="base">
                <a:lnSpc>
                  <a:spcPct val="110000"/>
                </a:lnSpc>
                <a:spcBef>
                  <a:spcPts val="533"/>
                </a:spcBef>
                <a:spcAft>
                  <a:spcPct val="0"/>
                </a:spcAft>
                <a:buClr>
                  <a:schemeClr val="accent1"/>
                </a:buClr>
                <a:buSzPct val="100000"/>
                <a:buFont typeface="Arial"/>
                <a:buChar char="•"/>
                <a:defRPr sz="2267" b="0" i="0">
                  <a:solidFill>
                    <a:schemeClr val="tx2"/>
                  </a:solidFill>
                  <a:latin typeface="Verdana"/>
                  <a:ea typeface="ＭＳ Ｐゴシック" charset="0"/>
                  <a:cs typeface="Verdana"/>
                </a:defRPr>
              </a:lvl5pPr>
              <a:lvl6pPr marL="3352388" indent="-304763" defTabSz="609525">
                <a:spcBef>
                  <a:spcPct val="20000"/>
                </a:spcBef>
                <a:buFont typeface="Arial"/>
                <a:buChar char="•"/>
                <a:defRPr sz="2667"/>
              </a:lvl6pPr>
              <a:lvl7pPr marL="3961913" indent="-304763" defTabSz="609525">
                <a:spcBef>
                  <a:spcPct val="20000"/>
                </a:spcBef>
                <a:buFont typeface="Arial"/>
                <a:buChar char="•"/>
                <a:defRPr sz="2667"/>
              </a:lvl7pPr>
              <a:lvl8pPr marL="4571439" indent="-304763" defTabSz="609525">
                <a:spcBef>
                  <a:spcPct val="20000"/>
                </a:spcBef>
                <a:buFont typeface="Arial"/>
                <a:buChar char="•"/>
                <a:defRPr sz="2667"/>
              </a:lvl8pPr>
              <a:lvl9pPr marL="5180965" indent="-304763" defTabSz="609525">
                <a:spcBef>
                  <a:spcPct val="20000"/>
                </a:spcBef>
                <a:buFont typeface="Arial"/>
                <a:buChar char="•"/>
                <a:defRPr sz="2667"/>
              </a:lvl9pPr>
            </a:lstStyle>
            <a:p>
              <a:r>
                <a:rPr lang="en-US" sz="700" dirty="0"/>
                <a:t>Useful in supply chain applications where consumer engagement is not a requirement.</a:t>
              </a:r>
            </a:p>
            <a:p>
              <a:r>
                <a:rPr lang="en-US" sz="700" dirty="0"/>
                <a:t>Requires an app to scan with a smartphone</a:t>
              </a:r>
            </a:p>
            <a:p>
              <a:endParaRPr lang="en-US" dirty="0"/>
            </a:p>
          </p:txBody>
        </p:sp>
        <p:sp>
          <p:nvSpPr>
            <p:cNvPr id="31" name="Text Placeholder 4">
              <a:extLst>
                <a:ext uri="{FF2B5EF4-FFF2-40B4-BE49-F238E27FC236}">
                  <a16:creationId xmlns:a16="http://schemas.microsoft.com/office/drawing/2014/main" id="{2F9D13C5-0A4F-B393-3D0A-9D9ECD2619E4}"/>
                </a:ext>
              </a:extLst>
            </p:cNvPr>
            <p:cNvSpPr txBox="1">
              <a:spLocks noChangeAspect="1"/>
            </p:cNvSpPr>
            <p:nvPr/>
          </p:nvSpPr>
          <p:spPr>
            <a:xfrm flipH="1">
              <a:off x="5596062" y="2765196"/>
              <a:ext cx="1589242"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latin typeface="Verdana Pro"/>
                  <a:ea typeface="+mn-ea"/>
                </a:rPr>
                <a:t>GS1 </a:t>
              </a:r>
              <a:r>
                <a:rPr lang="en-US" sz="900" b="1" err="1">
                  <a:latin typeface="Verdana Pro"/>
                  <a:ea typeface="+mn-ea"/>
                </a:rPr>
                <a:t>DataMatrix</a:t>
              </a:r>
              <a:endParaRPr lang="en-US" sz="900" b="1">
                <a:latin typeface="Verdana Pro"/>
                <a:ea typeface="+mn-ea"/>
              </a:endParaRPr>
            </a:p>
          </p:txBody>
        </p:sp>
        <p:pic>
          <p:nvPicPr>
            <p:cNvPr id="32" name="Picture 31" descr="Shape&#10;&#10;Description automatically generated with medium confidence">
              <a:extLst>
                <a:ext uri="{FF2B5EF4-FFF2-40B4-BE49-F238E27FC236}">
                  <a16:creationId xmlns:a16="http://schemas.microsoft.com/office/drawing/2014/main" id="{1A5AB702-A65E-8F5F-0A65-AA3230F8E68B}"/>
                </a:ext>
              </a:extLst>
            </p:cNvPr>
            <p:cNvPicPr>
              <a:picLocks noChangeAspect="1"/>
            </p:cNvPicPr>
            <p:nvPr/>
          </p:nvPicPr>
          <p:blipFill rotWithShape="1">
            <a:blip r:embed="rId9">
              <a:extLst>
                <a:ext uri="{28A0092B-C50C-407E-A947-70E740481C1C}">
                  <a14:useLocalDpi xmlns:a14="http://schemas.microsoft.com/office/drawing/2010/main" val="0"/>
                </a:ext>
              </a:extLst>
            </a:blip>
            <a:srcRect b="34224"/>
            <a:stretch/>
          </p:blipFill>
          <p:spPr>
            <a:xfrm>
              <a:off x="6286606" y="2482872"/>
              <a:ext cx="516250" cy="271657"/>
            </a:xfrm>
            <a:prstGeom prst="rect">
              <a:avLst/>
            </a:prstGeom>
          </p:spPr>
        </p:pic>
      </p:grpSp>
      <p:grpSp>
        <p:nvGrpSpPr>
          <p:cNvPr id="33" name="Group 32">
            <a:extLst>
              <a:ext uri="{FF2B5EF4-FFF2-40B4-BE49-F238E27FC236}">
                <a16:creationId xmlns:a16="http://schemas.microsoft.com/office/drawing/2014/main" id="{1C590856-93B0-0215-16BD-A7E9CC95B2CF}"/>
              </a:ext>
            </a:extLst>
          </p:cNvPr>
          <p:cNvGrpSpPr/>
          <p:nvPr/>
        </p:nvGrpSpPr>
        <p:grpSpPr>
          <a:xfrm>
            <a:off x="440793" y="2780588"/>
            <a:ext cx="2485320" cy="1067102"/>
            <a:chOff x="987729" y="2485402"/>
            <a:chExt cx="2485320" cy="1067102"/>
          </a:xfrm>
        </p:grpSpPr>
        <p:sp>
          <p:nvSpPr>
            <p:cNvPr id="34" name="Text Placeholder 7">
              <a:extLst>
                <a:ext uri="{FF2B5EF4-FFF2-40B4-BE49-F238E27FC236}">
                  <a16:creationId xmlns:a16="http://schemas.microsoft.com/office/drawing/2014/main" id="{0FFE3827-3E08-89C1-EC5A-C964C158C40F}"/>
                </a:ext>
              </a:extLst>
            </p:cNvPr>
            <p:cNvSpPr txBox="1">
              <a:spLocks noChangeAspect="1"/>
            </p:cNvSpPr>
            <p:nvPr/>
          </p:nvSpPr>
          <p:spPr>
            <a:xfrm flipH="1">
              <a:off x="987729" y="2993498"/>
              <a:ext cx="2485320" cy="559006"/>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buClr>
                  <a:schemeClr val="tx2"/>
                </a:buClr>
                <a:buFont typeface="Wingdings" panose="05000000000000000000" pitchFamily="2" charset="2"/>
                <a:buChar char="§"/>
              </a:pPr>
              <a:r>
                <a:rPr lang="en-US" sz="700" dirty="0"/>
                <a:t>Only 2D barcode that can be scanned by consumers with all smartphone cameras.</a:t>
              </a:r>
            </a:p>
            <a:p>
              <a:pPr marL="171450" indent="-171450">
                <a:buClr>
                  <a:schemeClr val="tx2"/>
                </a:buClr>
                <a:buFont typeface="Wingdings" panose="05000000000000000000" pitchFamily="2" charset="2"/>
                <a:buChar char="§"/>
              </a:pPr>
              <a:r>
                <a:rPr lang="en-US" sz="700" dirty="0"/>
                <a:t>Connects to the web.</a:t>
              </a:r>
            </a:p>
          </p:txBody>
        </p:sp>
        <p:sp>
          <p:nvSpPr>
            <p:cNvPr id="35" name="Text Placeholder 4">
              <a:extLst>
                <a:ext uri="{FF2B5EF4-FFF2-40B4-BE49-F238E27FC236}">
                  <a16:creationId xmlns:a16="http://schemas.microsoft.com/office/drawing/2014/main" id="{9DBF9935-E190-B96F-5E7C-BE38657BAF98}"/>
                </a:ext>
              </a:extLst>
            </p:cNvPr>
            <p:cNvSpPr txBox="1">
              <a:spLocks noChangeAspect="1"/>
            </p:cNvSpPr>
            <p:nvPr/>
          </p:nvSpPr>
          <p:spPr>
            <a:xfrm flipH="1">
              <a:off x="1617794" y="2765196"/>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latin typeface="Verdana Pro"/>
                  <a:ea typeface="+mn-ea"/>
                </a:rPr>
                <a:t>QR Code</a:t>
              </a:r>
            </a:p>
          </p:txBody>
        </p:sp>
        <p:pic>
          <p:nvPicPr>
            <p:cNvPr id="36" name="Picture 35" descr="Shape&#10;&#10;Description automatically generated with medium confidence">
              <a:extLst>
                <a:ext uri="{FF2B5EF4-FFF2-40B4-BE49-F238E27FC236}">
                  <a16:creationId xmlns:a16="http://schemas.microsoft.com/office/drawing/2014/main" id="{8C7E1FA3-89DF-75C7-5482-F5D32FA496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37136" y="2485402"/>
              <a:ext cx="333249" cy="266599"/>
            </a:xfrm>
            <a:prstGeom prst="rect">
              <a:avLst/>
            </a:prstGeom>
          </p:spPr>
        </p:pic>
      </p:grpSp>
      <p:grpSp>
        <p:nvGrpSpPr>
          <p:cNvPr id="37" name="Group 36">
            <a:extLst>
              <a:ext uri="{FF2B5EF4-FFF2-40B4-BE49-F238E27FC236}">
                <a16:creationId xmlns:a16="http://schemas.microsoft.com/office/drawing/2014/main" id="{98CAEDC6-D637-77CA-C0F7-23850144E42F}"/>
              </a:ext>
            </a:extLst>
          </p:cNvPr>
          <p:cNvGrpSpPr/>
          <p:nvPr/>
        </p:nvGrpSpPr>
        <p:grpSpPr>
          <a:xfrm>
            <a:off x="3329000" y="2780588"/>
            <a:ext cx="2485320" cy="1122000"/>
            <a:chOff x="2709540" y="2485401"/>
            <a:chExt cx="2485320" cy="1122000"/>
          </a:xfrm>
        </p:grpSpPr>
        <p:sp>
          <p:nvSpPr>
            <p:cNvPr id="38" name="Text Placeholder 6">
              <a:extLst>
                <a:ext uri="{FF2B5EF4-FFF2-40B4-BE49-F238E27FC236}">
                  <a16:creationId xmlns:a16="http://schemas.microsoft.com/office/drawing/2014/main" id="{C1B7CB16-007F-8CC2-7679-C24D41955924}"/>
                </a:ext>
              </a:extLst>
            </p:cNvPr>
            <p:cNvSpPr txBox="1">
              <a:spLocks noChangeAspect="1"/>
            </p:cNvSpPr>
            <p:nvPr/>
          </p:nvSpPr>
          <p:spPr>
            <a:xfrm flipH="1">
              <a:off x="2709540" y="2993499"/>
              <a:ext cx="2485320" cy="613902"/>
            </a:xfrm>
            <a:prstGeom prst="rect">
              <a:avLst/>
            </a:prstGeom>
          </p:spPr>
          <p:txBody>
            <a:bodyPr/>
            <a:lstStyle>
              <a:defPPr>
                <a:defRPr lang="en-US"/>
              </a:defPPr>
              <a:lvl1pPr marL="171450" marR="0" indent="-171450" defTabSz="609525" fontAlgn="base">
                <a:lnSpc>
                  <a:spcPct val="110000"/>
                </a:lnSpc>
                <a:spcBef>
                  <a:spcPts val="533"/>
                </a:spcBef>
                <a:spcAft>
                  <a:spcPct val="0"/>
                </a:spcAft>
                <a:buClr>
                  <a:schemeClr val="tx2"/>
                </a:buClr>
                <a:buSzTx/>
                <a:buFont typeface="Wingdings" panose="05000000000000000000" pitchFamily="2" charset="2"/>
                <a:buChar char="§"/>
                <a:tabLst/>
                <a:defRPr sz="825" b="0" i="0" baseline="0">
                  <a:solidFill>
                    <a:schemeClr val="tx2"/>
                  </a:solidFill>
                  <a:latin typeface="Verdana"/>
                  <a:ea typeface="ＭＳ Ｐゴシック" charset="0"/>
                  <a:cs typeface="Verdana"/>
                </a:defRPr>
              </a:lvl1pPr>
              <a:lvl2pPr marL="743981" marR="0" indent="-380990" defTabSz="609525" fontAlgn="base">
                <a:lnSpc>
                  <a:spcPct val="110000"/>
                </a:lnSpc>
                <a:spcBef>
                  <a:spcPts val="533"/>
                </a:spcBef>
                <a:spcAft>
                  <a:spcPct val="0"/>
                </a:spcAft>
                <a:buClr>
                  <a:schemeClr val="accent1"/>
                </a:buClr>
                <a:buSzTx/>
                <a:buFont typeface="Lucida Grande"/>
                <a:buChar char="­"/>
                <a:tabLst/>
                <a:defRPr sz="2267" b="0" i="0">
                  <a:solidFill>
                    <a:schemeClr val="tx2"/>
                  </a:solidFill>
                  <a:latin typeface="Verdana"/>
                  <a:ea typeface="ＭＳ Ｐゴシック" charset="0"/>
                  <a:cs typeface="Verdana"/>
                </a:defRPr>
              </a:lvl2pPr>
              <a:lvl3pPr marL="1099173" indent="-380990" defTabSz="609525" fontAlgn="base">
                <a:lnSpc>
                  <a:spcPct val="110000"/>
                </a:lnSpc>
                <a:spcBef>
                  <a:spcPts val="533"/>
                </a:spcBef>
                <a:spcAft>
                  <a:spcPct val="0"/>
                </a:spcAft>
                <a:buClr>
                  <a:schemeClr val="accent1"/>
                </a:buClr>
                <a:buFont typeface="Arial"/>
                <a:buChar char="•"/>
                <a:defRPr sz="2267" b="0" i="0">
                  <a:solidFill>
                    <a:schemeClr val="tx2"/>
                  </a:solidFill>
                  <a:latin typeface="Verdana"/>
                  <a:ea typeface="ＭＳ Ｐゴシック" charset="0"/>
                  <a:cs typeface="Verdana"/>
                </a:defRPr>
              </a:lvl3pPr>
              <a:lvl4pPr marL="1401565" indent="-304763" defTabSz="609525" fontAlgn="base">
                <a:lnSpc>
                  <a:spcPct val="110000"/>
                </a:lnSpc>
                <a:spcBef>
                  <a:spcPts val="533"/>
                </a:spcBef>
                <a:spcAft>
                  <a:spcPct val="0"/>
                </a:spcAft>
                <a:buClr>
                  <a:schemeClr val="accent1"/>
                </a:buClr>
                <a:buFont typeface="Lucida Grande"/>
                <a:buChar char="­"/>
                <a:defRPr sz="2267" b="0" i="0">
                  <a:solidFill>
                    <a:schemeClr val="tx2"/>
                  </a:solidFill>
                  <a:latin typeface="Verdana"/>
                  <a:ea typeface="ＭＳ Ｐゴシック" charset="0"/>
                  <a:cs typeface="Verdana"/>
                </a:defRPr>
              </a:lvl4pPr>
              <a:lvl5pPr marL="1689558" indent="-304763" defTabSz="609525" fontAlgn="base">
                <a:lnSpc>
                  <a:spcPct val="110000"/>
                </a:lnSpc>
                <a:spcBef>
                  <a:spcPts val="533"/>
                </a:spcBef>
                <a:spcAft>
                  <a:spcPct val="0"/>
                </a:spcAft>
                <a:buClr>
                  <a:schemeClr val="accent1"/>
                </a:buClr>
                <a:buSzPct val="100000"/>
                <a:buFont typeface="Arial"/>
                <a:buChar char="•"/>
                <a:defRPr sz="2267" b="0" i="0">
                  <a:solidFill>
                    <a:schemeClr val="tx2"/>
                  </a:solidFill>
                  <a:latin typeface="Verdana"/>
                  <a:ea typeface="ＭＳ Ｐゴシック" charset="0"/>
                  <a:cs typeface="Verdana"/>
                </a:defRPr>
              </a:lvl5pPr>
              <a:lvl6pPr marL="3352388" indent="-304763" defTabSz="609525">
                <a:spcBef>
                  <a:spcPct val="20000"/>
                </a:spcBef>
                <a:buFont typeface="Arial"/>
                <a:buChar char="•"/>
                <a:defRPr sz="2667"/>
              </a:lvl6pPr>
              <a:lvl7pPr marL="3961913" indent="-304763" defTabSz="609525">
                <a:spcBef>
                  <a:spcPct val="20000"/>
                </a:spcBef>
                <a:buFont typeface="Arial"/>
                <a:buChar char="•"/>
                <a:defRPr sz="2667"/>
              </a:lvl7pPr>
              <a:lvl8pPr marL="4571439" indent="-304763" defTabSz="609525">
                <a:spcBef>
                  <a:spcPct val="20000"/>
                </a:spcBef>
                <a:buFont typeface="Arial"/>
                <a:buChar char="•"/>
                <a:defRPr sz="2667"/>
              </a:lvl8pPr>
              <a:lvl9pPr marL="5180965" indent="-304763" defTabSz="609525">
                <a:spcBef>
                  <a:spcPct val="20000"/>
                </a:spcBef>
                <a:buFont typeface="Arial"/>
                <a:buChar char="•"/>
                <a:defRPr sz="2667"/>
              </a:lvl9pPr>
            </a:lstStyle>
            <a:p>
              <a:r>
                <a:rPr lang="en-US" sz="700" dirty="0"/>
                <a:t>Can connect to the web but requires an app to scan with a smartphone.</a:t>
              </a:r>
            </a:p>
            <a:p>
              <a:r>
                <a:rPr lang="en-US" sz="700" dirty="0"/>
                <a:t>Can be printed a little smaller than a QR Code.</a:t>
              </a:r>
            </a:p>
          </p:txBody>
        </p:sp>
        <p:sp>
          <p:nvSpPr>
            <p:cNvPr id="39" name="Text Placeholder 4">
              <a:extLst>
                <a:ext uri="{FF2B5EF4-FFF2-40B4-BE49-F238E27FC236}">
                  <a16:creationId xmlns:a16="http://schemas.microsoft.com/office/drawing/2014/main" id="{F1E8BEC3-4CF4-8DD0-2528-205520BF8420}"/>
                </a:ext>
              </a:extLst>
            </p:cNvPr>
            <p:cNvSpPr txBox="1">
              <a:spLocks noChangeAspect="1"/>
            </p:cNvSpPr>
            <p:nvPr/>
          </p:nvSpPr>
          <p:spPr>
            <a:xfrm flipH="1">
              <a:off x="3339605" y="2765196"/>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latin typeface="Verdana Pro"/>
                  <a:ea typeface="+mn-ea"/>
                </a:rPr>
                <a:t>Data Matrix</a:t>
              </a:r>
            </a:p>
          </p:txBody>
        </p:sp>
        <p:pic>
          <p:nvPicPr>
            <p:cNvPr id="42" name="Picture 41" descr="Shape&#10;&#10;Description automatically generated with medium confidence">
              <a:extLst>
                <a:ext uri="{FF2B5EF4-FFF2-40B4-BE49-F238E27FC236}">
                  <a16:creationId xmlns:a16="http://schemas.microsoft.com/office/drawing/2014/main" id="{02635858-D387-58F8-352E-754313D7AD9C}"/>
                </a:ext>
              </a:extLst>
            </p:cNvPr>
            <p:cNvPicPr>
              <a:picLocks noChangeAspect="1"/>
            </p:cNvPicPr>
            <p:nvPr/>
          </p:nvPicPr>
          <p:blipFill rotWithShape="1">
            <a:blip r:embed="rId11">
              <a:extLst>
                <a:ext uri="{28A0092B-C50C-407E-A947-70E740481C1C}">
                  <a14:useLocalDpi xmlns:a14="http://schemas.microsoft.com/office/drawing/2010/main" val="0"/>
                </a:ext>
              </a:extLst>
            </a:blip>
            <a:srcRect b="12535"/>
            <a:stretch/>
          </p:blipFill>
          <p:spPr>
            <a:xfrm>
              <a:off x="3865642" y="2485401"/>
              <a:ext cx="381010" cy="266600"/>
            </a:xfrm>
            <a:prstGeom prst="rect">
              <a:avLst/>
            </a:prstGeom>
          </p:spPr>
        </p:pic>
      </p:grpSp>
      <p:pic>
        <p:nvPicPr>
          <p:cNvPr id="7" name="Picture 8">
            <a:hlinkClick r:id="" action="ppaction://hlinkshowjump?jump=nextslide"/>
            <a:extLst>
              <a:ext uri="{FF2B5EF4-FFF2-40B4-BE49-F238E27FC236}">
                <a16:creationId xmlns:a16="http://schemas.microsoft.com/office/drawing/2014/main" id="{2697852D-E82C-E705-3CF5-1012E9C173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flipH="1">
            <a:off x="8493031" y="236056"/>
            <a:ext cx="375396" cy="375396"/>
          </a:xfrm>
          <a:prstGeom prst="rect">
            <a:avLst/>
          </a:prstGeom>
        </p:spPr>
      </p:pic>
      <p:pic>
        <p:nvPicPr>
          <p:cNvPr id="12" name="Picture 9">
            <a:hlinkClick r:id="" action="ppaction://hlinkshowjump?jump=previousslide"/>
            <a:extLst>
              <a:ext uri="{FF2B5EF4-FFF2-40B4-BE49-F238E27FC236}">
                <a16:creationId xmlns:a16="http://schemas.microsoft.com/office/drawing/2014/main" id="{B3F828AB-D296-CDE7-CC40-FF6D24481B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rot="10800000" flipH="1">
            <a:off x="7992616" y="236054"/>
            <a:ext cx="375396" cy="375396"/>
          </a:xfrm>
          <a:prstGeom prst="rect">
            <a:avLst/>
          </a:prstGeom>
          <a:noFill/>
          <a:ln>
            <a:noFill/>
          </a:ln>
        </p:spPr>
      </p:pic>
      <p:pic>
        <p:nvPicPr>
          <p:cNvPr id="13" name="Graphic 12">
            <a:hlinkClick r:id="rId14" action="ppaction://hlinksldjump"/>
            <a:extLst>
              <a:ext uri="{FF2B5EF4-FFF2-40B4-BE49-F238E27FC236}">
                <a16:creationId xmlns:a16="http://schemas.microsoft.com/office/drawing/2014/main" id="{414B1BBD-8999-C1F4-03CB-807ABEEF436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496037" y="237051"/>
            <a:ext cx="374400" cy="374400"/>
          </a:xfrm>
          <a:prstGeom prst="rect">
            <a:avLst/>
          </a:prstGeom>
        </p:spPr>
      </p:pic>
      <p:pic>
        <p:nvPicPr>
          <p:cNvPr id="14" name="Graphic 13">
            <a:extLst>
              <a:ext uri="{FF2B5EF4-FFF2-40B4-BE49-F238E27FC236}">
                <a16:creationId xmlns:a16="http://schemas.microsoft.com/office/drawing/2014/main" id="{84AF9BAE-FF84-F21C-7D17-76ECEFBE2E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35959" y="2366491"/>
            <a:ext cx="399600" cy="399600"/>
          </a:xfrm>
          <a:prstGeom prst="rect">
            <a:avLst/>
          </a:prstGeom>
        </p:spPr>
      </p:pic>
      <p:grpSp>
        <p:nvGrpSpPr>
          <p:cNvPr id="15" name="Group 14">
            <a:extLst>
              <a:ext uri="{FF2B5EF4-FFF2-40B4-BE49-F238E27FC236}">
                <a16:creationId xmlns:a16="http://schemas.microsoft.com/office/drawing/2014/main" id="{8F5A8205-4A92-1299-A83F-998DBB4E3E2C}"/>
              </a:ext>
            </a:extLst>
          </p:cNvPr>
          <p:cNvGrpSpPr/>
          <p:nvPr/>
        </p:nvGrpSpPr>
        <p:grpSpPr>
          <a:xfrm>
            <a:off x="-1" y="819151"/>
            <a:ext cx="9144000" cy="414970"/>
            <a:chOff x="-1" y="819151"/>
            <a:chExt cx="9144000" cy="414970"/>
          </a:xfrm>
        </p:grpSpPr>
        <p:sp>
          <p:nvSpPr>
            <p:cNvPr id="18" name="Rectangle 17">
              <a:extLst>
                <a:ext uri="{FF2B5EF4-FFF2-40B4-BE49-F238E27FC236}">
                  <a16:creationId xmlns:a16="http://schemas.microsoft.com/office/drawing/2014/main" id="{123957DD-9A9B-5539-6830-98183E9F6663}"/>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21">
              <a:extLst>
                <a:ext uri="{FF2B5EF4-FFF2-40B4-BE49-F238E27FC236}">
                  <a16:creationId xmlns:a16="http://schemas.microsoft.com/office/drawing/2014/main" id="{C580F84A-460D-0F52-19CD-925F4D89F8F3}"/>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21">
              <a:extLst>
                <a:ext uri="{FF2B5EF4-FFF2-40B4-BE49-F238E27FC236}">
                  <a16:creationId xmlns:a16="http://schemas.microsoft.com/office/drawing/2014/main" id="{1061555F-D476-7F0C-BF2F-1DE795EDEAEB}"/>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6408A7EF-978B-9441-3039-3E6F5123E099}"/>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6" name="Rounded Rectangle 25">
              <a:extLst>
                <a:ext uri="{FF2B5EF4-FFF2-40B4-BE49-F238E27FC236}">
                  <a16:creationId xmlns:a16="http://schemas.microsoft.com/office/drawing/2014/main" id="{494CD262-ADCF-70DC-A3E3-220C7E32839B}"/>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8" name="Rounded Rectangle 27">
              <a:extLst>
                <a:ext uri="{FF2B5EF4-FFF2-40B4-BE49-F238E27FC236}">
                  <a16:creationId xmlns:a16="http://schemas.microsoft.com/office/drawing/2014/main" id="{D276CEC6-8AAF-DD79-3543-E0FC16A875EA}"/>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41" name="Rounded Rectangle 21">
              <a:extLst>
                <a:ext uri="{FF2B5EF4-FFF2-40B4-BE49-F238E27FC236}">
                  <a16:creationId xmlns:a16="http://schemas.microsoft.com/office/drawing/2014/main" id="{8C92A781-C526-1EA6-2F8B-EFB3D855FDA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43" name="Rounded Rectangle 21">
              <a:extLst>
                <a:ext uri="{FF2B5EF4-FFF2-40B4-BE49-F238E27FC236}">
                  <a16:creationId xmlns:a16="http://schemas.microsoft.com/office/drawing/2014/main" id="{3A50A38B-8951-801B-47C4-67424D1BE406}"/>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44" name="Rounded Rectangle 21">
              <a:extLst>
                <a:ext uri="{FF2B5EF4-FFF2-40B4-BE49-F238E27FC236}">
                  <a16:creationId xmlns:a16="http://schemas.microsoft.com/office/drawing/2014/main" id="{88C78A9B-8AAF-B4B7-8BC5-2A904CC95197}"/>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Design </a:t>
              </a:r>
              <a:r>
                <a:rPr lang="nl-NL" sz="600" b="1" dirty="0" err="1">
                  <a:solidFill>
                    <a:srgbClr val="8DB9CA"/>
                  </a:solidFill>
                </a:rPr>
                <a:t>future</a:t>
              </a:r>
              <a:r>
                <a:rPr lang="nl-NL" sz="600" b="1" dirty="0">
                  <a:solidFill>
                    <a:srgbClr val="8DB9CA"/>
                  </a:solidFill>
                </a:rPr>
                <a:t> state</a:t>
              </a:r>
            </a:p>
          </p:txBody>
        </p:sp>
        <p:sp>
          <p:nvSpPr>
            <p:cNvPr id="45" name="Oval 44">
              <a:extLst>
                <a:ext uri="{FF2B5EF4-FFF2-40B4-BE49-F238E27FC236}">
                  <a16:creationId xmlns:a16="http://schemas.microsoft.com/office/drawing/2014/main" id="{3667E88F-3E13-E4AC-9599-0D994748F0E6}"/>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46" name="Oval 45">
              <a:extLst>
                <a:ext uri="{FF2B5EF4-FFF2-40B4-BE49-F238E27FC236}">
                  <a16:creationId xmlns:a16="http://schemas.microsoft.com/office/drawing/2014/main" id="{82705110-DA06-3F39-5DE7-780DFF5778BA}"/>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47" name="Straight Connector 46">
              <a:extLst>
                <a:ext uri="{FF2B5EF4-FFF2-40B4-BE49-F238E27FC236}">
                  <a16:creationId xmlns:a16="http://schemas.microsoft.com/office/drawing/2014/main" id="{71E59172-4183-82D0-FF2C-505898D772E3}"/>
                </a:ext>
              </a:extLst>
            </p:cNvPr>
            <p:cNvCxnSpPr>
              <a:stCxn id="46"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C29497B4-2809-7569-69D4-09970ADD100F}"/>
                </a:ext>
              </a:extLst>
            </p:cNvPr>
            <p:cNvGrpSpPr/>
            <p:nvPr/>
          </p:nvGrpSpPr>
          <p:grpSpPr>
            <a:xfrm>
              <a:off x="2241933" y="888920"/>
              <a:ext cx="517137" cy="275078"/>
              <a:chOff x="2241933" y="888920"/>
              <a:chExt cx="517137" cy="275078"/>
            </a:xfrm>
          </p:grpSpPr>
          <p:sp>
            <p:nvSpPr>
              <p:cNvPr id="77" name="Oval 76">
                <a:extLst>
                  <a:ext uri="{FF2B5EF4-FFF2-40B4-BE49-F238E27FC236}">
                    <a16:creationId xmlns:a16="http://schemas.microsoft.com/office/drawing/2014/main" id="{0D06F221-5359-003B-D40A-B1D002C68794}"/>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78" name="Straight Connector 77">
                <a:extLst>
                  <a:ext uri="{FF2B5EF4-FFF2-40B4-BE49-F238E27FC236}">
                    <a16:creationId xmlns:a16="http://schemas.microsoft.com/office/drawing/2014/main" id="{885E3487-700C-C2AF-4145-C85FF4E7A4FC}"/>
                  </a:ext>
                </a:extLst>
              </p:cNvPr>
              <p:cNvCxnSpPr>
                <a:stCxn id="77" idx="2"/>
              </p:cNvCxnSpPr>
              <p:nvPr/>
            </p:nvCxnSpPr>
            <p:spPr>
              <a:xfrm flipH="1">
                <a:off x="2241933"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E60BB43D-A021-D8FE-B565-572CFF7E99B2}"/>
                </a:ext>
              </a:extLst>
            </p:cNvPr>
            <p:cNvGrpSpPr/>
            <p:nvPr/>
          </p:nvGrpSpPr>
          <p:grpSpPr>
            <a:xfrm>
              <a:off x="7700790" y="888920"/>
              <a:ext cx="449198" cy="275078"/>
              <a:chOff x="2309872" y="888920"/>
              <a:chExt cx="449198" cy="275078"/>
            </a:xfrm>
          </p:grpSpPr>
          <p:sp>
            <p:nvSpPr>
              <p:cNvPr id="75" name="Oval 74">
                <a:extLst>
                  <a:ext uri="{FF2B5EF4-FFF2-40B4-BE49-F238E27FC236}">
                    <a16:creationId xmlns:a16="http://schemas.microsoft.com/office/drawing/2014/main" id="{29BD5509-2635-B2F7-8ED5-A1516EEFC36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76" name="Straight Connector 75">
                <a:extLst>
                  <a:ext uri="{FF2B5EF4-FFF2-40B4-BE49-F238E27FC236}">
                    <a16:creationId xmlns:a16="http://schemas.microsoft.com/office/drawing/2014/main" id="{4414996D-D22C-4F9F-9284-483A5C8D897D}"/>
                  </a:ext>
                </a:extLst>
              </p:cNvPr>
              <p:cNvCxnSpPr>
                <a:cxnSpLocks/>
                <a:stCxn id="7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20B3E5C7-C1E4-353F-B9B9-A02420540FB1}"/>
                </a:ext>
              </a:extLst>
            </p:cNvPr>
            <p:cNvGrpSpPr/>
            <p:nvPr/>
          </p:nvGrpSpPr>
          <p:grpSpPr>
            <a:xfrm>
              <a:off x="6863508" y="888920"/>
              <a:ext cx="412785" cy="275078"/>
              <a:chOff x="2346285" y="888920"/>
              <a:chExt cx="412785" cy="275078"/>
            </a:xfrm>
          </p:grpSpPr>
          <p:sp>
            <p:nvSpPr>
              <p:cNvPr id="73" name="Oval 72">
                <a:extLst>
                  <a:ext uri="{FF2B5EF4-FFF2-40B4-BE49-F238E27FC236}">
                    <a16:creationId xmlns:a16="http://schemas.microsoft.com/office/drawing/2014/main" id="{C9B90DA1-DD52-0938-9AB6-13D9FEA0016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74" name="Straight Connector 73">
                <a:extLst>
                  <a:ext uri="{FF2B5EF4-FFF2-40B4-BE49-F238E27FC236}">
                    <a16:creationId xmlns:a16="http://schemas.microsoft.com/office/drawing/2014/main" id="{E93B6FF6-C5D4-E477-88AA-4506372091B4}"/>
                  </a:ext>
                </a:extLst>
              </p:cNvPr>
              <p:cNvCxnSpPr>
                <a:cxnSpLocks/>
                <a:stCxn id="73"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A2E1E3FA-5489-FAA9-7E60-AE279F008E9B}"/>
                </a:ext>
              </a:extLst>
            </p:cNvPr>
            <p:cNvGrpSpPr/>
            <p:nvPr/>
          </p:nvGrpSpPr>
          <p:grpSpPr>
            <a:xfrm>
              <a:off x="5690212" y="888920"/>
              <a:ext cx="417664" cy="275078"/>
              <a:chOff x="2341406" y="888920"/>
              <a:chExt cx="417664" cy="275078"/>
            </a:xfrm>
          </p:grpSpPr>
          <p:sp>
            <p:nvSpPr>
              <p:cNvPr id="70" name="Oval 69">
                <a:extLst>
                  <a:ext uri="{FF2B5EF4-FFF2-40B4-BE49-F238E27FC236}">
                    <a16:creationId xmlns:a16="http://schemas.microsoft.com/office/drawing/2014/main" id="{205F8B10-B2A4-7C3F-F34F-1A99FA68AB2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71" name="Straight Connector 70">
                <a:extLst>
                  <a:ext uri="{FF2B5EF4-FFF2-40B4-BE49-F238E27FC236}">
                    <a16:creationId xmlns:a16="http://schemas.microsoft.com/office/drawing/2014/main" id="{71587CE0-FE42-1C26-F42F-AE42C3D01E99}"/>
                  </a:ext>
                </a:extLst>
              </p:cNvPr>
              <p:cNvCxnSpPr>
                <a:cxnSpLocks/>
                <a:stCxn id="70"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2256D09F-9AC0-8226-586F-3CC19D3CD233}"/>
                </a:ext>
              </a:extLst>
            </p:cNvPr>
            <p:cNvGrpSpPr/>
            <p:nvPr/>
          </p:nvGrpSpPr>
          <p:grpSpPr>
            <a:xfrm>
              <a:off x="4411504" y="888920"/>
              <a:ext cx="438181" cy="275078"/>
              <a:chOff x="2320889" y="888920"/>
              <a:chExt cx="438181" cy="275078"/>
            </a:xfrm>
          </p:grpSpPr>
          <p:sp>
            <p:nvSpPr>
              <p:cNvPr id="66" name="Oval 65">
                <a:extLst>
                  <a:ext uri="{FF2B5EF4-FFF2-40B4-BE49-F238E27FC236}">
                    <a16:creationId xmlns:a16="http://schemas.microsoft.com/office/drawing/2014/main" id="{DFA70A9E-0012-E266-4D57-F00C9371DAD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69" name="Straight Connector 68">
                <a:extLst>
                  <a:ext uri="{FF2B5EF4-FFF2-40B4-BE49-F238E27FC236}">
                    <a16:creationId xmlns:a16="http://schemas.microsoft.com/office/drawing/2014/main" id="{5BBD519E-1CBE-83F7-F81B-4066B5D2FFD8}"/>
                  </a:ext>
                </a:extLst>
              </p:cNvPr>
              <p:cNvCxnSpPr>
                <a:cxnSpLocks/>
                <a:stCxn id="66"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A0DE7308-6CAD-8CED-418E-25A5153B2F6E}"/>
                </a:ext>
              </a:extLst>
            </p:cNvPr>
            <p:cNvGrpSpPr/>
            <p:nvPr/>
          </p:nvGrpSpPr>
          <p:grpSpPr>
            <a:xfrm>
              <a:off x="3403904" y="888920"/>
              <a:ext cx="405130" cy="275078"/>
              <a:chOff x="2353940" y="888920"/>
              <a:chExt cx="405130" cy="275078"/>
            </a:xfrm>
          </p:grpSpPr>
          <p:sp>
            <p:nvSpPr>
              <p:cNvPr id="64" name="Oval 63">
                <a:extLst>
                  <a:ext uri="{FF2B5EF4-FFF2-40B4-BE49-F238E27FC236}">
                    <a16:creationId xmlns:a16="http://schemas.microsoft.com/office/drawing/2014/main" id="{CF6279AA-8AFB-A3D4-6C79-91ADCB661E2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65" name="Straight Connector 64">
                <a:extLst>
                  <a:ext uri="{FF2B5EF4-FFF2-40B4-BE49-F238E27FC236}">
                    <a16:creationId xmlns:a16="http://schemas.microsoft.com/office/drawing/2014/main" id="{D12BFCC3-4E16-C28E-8B25-14766B9711A3}"/>
                  </a:ext>
                </a:extLst>
              </p:cNvPr>
              <p:cNvCxnSpPr>
                <a:cxnSpLocks/>
                <a:stCxn id="64"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88974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hink-cell data - do not delete" hidden="1">
            <a:extLst>
              <a:ext uri="{FF2B5EF4-FFF2-40B4-BE49-F238E27FC236}">
                <a16:creationId xmlns:a16="http://schemas.microsoft.com/office/drawing/2014/main" id="{C3BF854F-2A0D-B850-EC5E-F2C3358398E9}"/>
              </a:ext>
            </a:extLst>
          </p:cNvPr>
          <p:cNvGraphicFramePr>
            <a:graphicFrameLocks noChangeAspect="1"/>
          </p:cNvGraphicFramePr>
          <p:nvPr>
            <p:custDataLst>
              <p:tags r:id="rId1"/>
            </p:custDataLst>
            <p:extLst>
              <p:ext uri="{D42A27DB-BD31-4B8C-83A1-F6EECF244321}">
                <p14:modId xmlns:p14="http://schemas.microsoft.com/office/powerpoint/2010/main" val="1853812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0" name="think-cell data - do not delete" hidden="1">
                        <a:extLst>
                          <a:ext uri="{FF2B5EF4-FFF2-40B4-BE49-F238E27FC236}">
                            <a16:creationId xmlns:a16="http://schemas.microsoft.com/office/drawing/2014/main" id="{C3BF854F-2A0D-B850-EC5E-F2C3358398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16" name="Rectangle 15">
            <a:extLst>
              <a:ext uri="{FF2B5EF4-FFF2-40B4-BE49-F238E27FC236}">
                <a16:creationId xmlns:a16="http://schemas.microsoft.com/office/drawing/2014/main" id="{8DA14BC1-2086-72F1-613F-DD509D513E45}"/>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7">
            <a:extLst>
              <a:ext uri="{FF2B5EF4-FFF2-40B4-BE49-F238E27FC236}">
                <a16:creationId xmlns:a16="http://schemas.microsoft.com/office/drawing/2014/main" id="{C75F8BC4-9F25-4485-36E5-5EBEC98DFEF5}"/>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9" name="Group 18">
            <a:extLst>
              <a:ext uri="{FF2B5EF4-FFF2-40B4-BE49-F238E27FC236}">
                <a16:creationId xmlns:a16="http://schemas.microsoft.com/office/drawing/2014/main" id="{0ED9A122-72A2-EE70-8154-2C5507AE2BCF}"/>
              </a:ext>
            </a:extLst>
          </p:cNvPr>
          <p:cNvGrpSpPr/>
          <p:nvPr/>
        </p:nvGrpSpPr>
        <p:grpSpPr>
          <a:xfrm>
            <a:off x="6324600" y="1291250"/>
            <a:ext cx="351684" cy="357914"/>
            <a:chOff x="6282655" y="881606"/>
            <a:chExt cx="351684" cy="357914"/>
          </a:xfrm>
          <a:solidFill>
            <a:srgbClr val="71B790"/>
          </a:solidFill>
        </p:grpSpPr>
        <p:sp>
          <p:nvSpPr>
            <p:cNvPr id="20" name="Freeform 286">
              <a:extLst>
                <a:ext uri="{FF2B5EF4-FFF2-40B4-BE49-F238E27FC236}">
                  <a16:creationId xmlns:a16="http://schemas.microsoft.com/office/drawing/2014/main" id="{1F81C269-769C-1216-0888-8C26A3D30366}"/>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21" name="Oval 287">
              <a:extLst>
                <a:ext uri="{FF2B5EF4-FFF2-40B4-BE49-F238E27FC236}">
                  <a16:creationId xmlns:a16="http://schemas.microsoft.com/office/drawing/2014/main" id="{DFA241E5-4D74-536C-9338-CD8D51417663}"/>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23" name="Oval 22">
              <a:extLst>
                <a:ext uri="{FF2B5EF4-FFF2-40B4-BE49-F238E27FC236}">
                  <a16:creationId xmlns:a16="http://schemas.microsoft.com/office/drawing/2014/main" id="{85D29834-E3A0-E3FB-B019-2DB05994334D}"/>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24" name="Graphic 23" descr="User outline">
              <a:extLst>
                <a:ext uri="{FF2B5EF4-FFF2-40B4-BE49-F238E27FC236}">
                  <a16:creationId xmlns:a16="http://schemas.microsoft.com/office/drawing/2014/main" id="{2A359930-FD78-10E5-1A4A-4E3249E1B4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64</a:t>
            </a:fld>
            <a:endParaRPr lang="en-US"/>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3</a:t>
            </a:r>
            <a:r>
              <a:rPr lang="en-US" sz="1400" dirty="0">
                <a:solidFill>
                  <a:srgbClr val="002C6C"/>
                </a:solidFill>
                <a:latin typeface="Verdana Pro" panose="020B0704030504040204" pitchFamily="34" charset="0"/>
              </a:rPr>
              <a:t> – Design future state</a:t>
            </a:r>
          </a:p>
          <a:p>
            <a:pPr marL="74248" indent="0">
              <a:buNone/>
            </a:pPr>
            <a:r>
              <a:rPr lang="en-US" sz="1400" b="1" dirty="0">
                <a:solidFill>
                  <a:srgbClr val="002C6C"/>
                </a:solidFill>
                <a:latin typeface="Verdana Pro" panose="020B0704030504040204" pitchFamily="34" charset="0"/>
              </a:rPr>
              <a:t>Sub step 3.3</a:t>
            </a:r>
            <a:r>
              <a:rPr lang="en-US" sz="1400" dirty="0">
                <a:solidFill>
                  <a:srgbClr val="002C6C"/>
                </a:solidFill>
                <a:latin typeface="Verdana Pro" panose="020B0704030504040204" pitchFamily="34" charset="0"/>
              </a:rPr>
              <a:t> – Design to-be processes, data &amp; IT landscape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Designing future processes, data requirements and IT infrastructure to effectively leverage encoded 2D barcode data within retail operations is key for successful implementation.</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33" name="TextBox 32">
            <a:extLst>
              <a:ext uri="{FF2B5EF4-FFF2-40B4-BE49-F238E27FC236}">
                <a16:creationId xmlns:a16="http://schemas.microsoft.com/office/drawing/2014/main" id="{1ABB47FC-4D10-FC04-71BE-048F0FB60159}"/>
              </a:ext>
            </a:extLst>
          </p:cNvPr>
          <p:cNvSpPr txBox="1"/>
          <p:nvPr/>
        </p:nvSpPr>
        <p:spPr>
          <a:xfrm>
            <a:off x="7239000" y="1336744"/>
            <a:ext cx="1672295" cy="553998"/>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a:solidFill>
                  <a:srgbClr val="002C6C"/>
                </a:solidFill>
                <a:latin typeface="Verdana Pro" panose="020B0604030504040204" pitchFamily="34" charset="0"/>
                <a:cs typeface="Verdana Pro Semibold" panose="020F0502020204030204" pitchFamily="34" charset="0"/>
              </a:rPr>
              <a:t>Brand owners</a:t>
            </a:r>
          </a:p>
        </p:txBody>
      </p:sp>
      <p:sp>
        <p:nvSpPr>
          <p:cNvPr id="64" name="TextBox 63">
            <a:extLst>
              <a:ext uri="{FF2B5EF4-FFF2-40B4-BE49-F238E27FC236}">
                <a16:creationId xmlns:a16="http://schemas.microsoft.com/office/drawing/2014/main" id="{D73D1CAB-0C1E-0263-35C8-28BF8BBC28B9}"/>
              </a:ext>
            </a:extLst>
          </p:cNvPr>
          <p:cNvSpPr txBox="1"/>
          <p:nvPr/>
        </p:nvSpPr>
        <p:spPr>
          <a:xfrm>
            <a:off x="444533" y="2472006"/>
            <a:ext cx="7034299" cy="193405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Designing to-be store processes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Designing to-be data model and infrastructure</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Designing to-be IT infrastructure (e.g., scales) and web (e.g., internal apps, website)</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Please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2D Pilot Toolkit – slides 42-45</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section for more information about process, data and IT scope.</a:t>
            </a:r>
            <a:endParaRPr lang="en-US" sz="900"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pic>
        <p:nvPicPr>
          <p:cNvPr id="3" name="Picture 8">
            <a:hlinkClick r:id="" action="ppaction://hlinkshowjump?jump=nextslide"/>
            <a:extLst>
              <a:ext uri="{FF2B5EF4-FFF2-40B4-BE49-F238E27FC236}">
                <a16:creationId xmlns:a16="http://schemas.microsoft.com/office/drawing/2014/main" id="{024F6B9A-6494-0547-D3A6-D6703E610B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493031" y="236056"/>
            <a:ext cx="375396" cy="375396"/>
          </a:xfrm>
          <a:prstGeom prst="rect">
            <a:avLst/>
          </a:prstGeom>
        </p:spPr>
      </p:pic>
      <p:pic>
        <p:nvPicPr>
          <p:cNvPr id="5" name="Picture 9">
            <a:hlinkClick r:id="" action="ppaction://hlinkshowjump?jump=previousslide"/>
            <a:extLst>
              <a:ext uri="{FF2B5EF4-FFF2-40B4-BE49-F238E27FC236}">
                <a16:creationId xmlns:a16="http://schemas.microsoft.com/office/drawing/2014/main" id="{91234048-1462-529F-1CB5-F4959813C0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7992616" y="236054"/>
            <a:ext cx="375396" cy="375396"/>
          </a:xfrm>
          <a:prstGeom prst="rect">
            <a:avLst/>
          </a:prstGeom>
          <a:noFill/>
          <a:ln>
            <a:noFill/>
          </a:ln>
        </p:spPr>
      </p:pic>
      <p:pic>
        <p:nvPicPr>
          <p:cNvPr id="6" name="Graphic 5">
            <a:hlinkClick r:id="rId10" action="ppaction://hlinksldjump"/>
            <a:extLst>
              <a:ext uri="{FF2B5EF4-FFF2-40B4-BE49-F238E27FC236}">
                <a16:creationId xmlns:a16="http://schemas.microsoft.com/office/drawing/2014/main" id="{A9996971-CEE5-B9FA-88BF-D0A039A596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1829D83E-534A-B45F-9079-685EDE8790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2430817"/>
            <a:ext cx="399600" cy="399600"/>
          </a:xfrm>
          <a:prstGeom prst="rect">
            <a:avLst/>
          </a:prstGeom>
        </p:spPr>
      </p:pic>
      <p:pic>
        <p:nvPicPr>
          <p:cNvPr id="10" name="Graphic 9">
            <a:extLst>
              <a:ext uri="{FF2B5EF4-FFF2-40B4-BE49-F238E27FC236}">
                <a16:creationId xmlns:a16="http://schemas.microsoft.com/office/drawing/2014/main" id="{E1768579-2F27-E258-F873-706DE68D60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2868364"/>
            <a:ext cx="399600" cy="399600"/>
          </a:xfrm>
          <a:prstGeom prst="rect">
            <a:avLst/>
          </a:prstGeom>
        </p:spPr>
      </p:pic>
      <p:pic>
        <p:nvPicPr>
          <p:cNvPr id="11" name="Graphic 10">
            <a:extLst>
              <a:ext uri="{FF2B5EF4-FFF2-40B4-BE49-F238E27FC236}">
                <a16:creationId xmlns:a16="http://schemas.microsoft.com/office/drawing/2014/main" id="{2D9D0FE9-D358-D0E4-F966-8FC6FF31BBA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35959" y="3309522"/>
            <a:ext cx="399600" cy="399600"/>
          </a:xfrm>
          <a:prstGeom prst="rect">
            <a:avLst/>
          </a:prstGeom>
        </p:spPr>
      </p:pic>
      <p:grpSp>
        <p:nvGrpSpPr>
          <p:cNvPr id="12" name="Group 11">
            <a:extLst>
              <a:ext uri="{FF2B5EF4-FFF2-40B4-BE49-F238E27FC236}">
                <a16:creationId xmlns:a16="http://schemas.microsoft.com/office/drawing/2014/main" id="{B178BE06-EBA0-1FAC-3D69-01168FAA9092}"/>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286D40BA-D545-C436-13F0-ACC379F1DBC2}"/>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ounded Rectangle 21">
              <a:extLst>
                <a:ext uri="{FF2B5EF4-FFF2-40B4-BE49-F238E27FC236}">
                  <a16:creationId xmlns:a16="http://schemas.microsoft.com/office/drawing/2014/main" id="{FD08D220-A09E-E162-5BB2-AB6B442A869E}"/>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5" name="Rounded Rectangle 21">
              <a:extLst>
                <a:ext uri="{FF2B5EF4-FFF2-40B4-BE49-F238E27FC236}">
                  <a16:creationId xmlns:a16="http://schemas.microsoft.com/office/drawing/2014/main" id="{60619A51-F7E0-D76B-6BEF-7EB08A2E3A70}"/>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1D4772F1-003D-1273-4009-F7010927FEB2}"/>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6" name="Rounded Rectangle 25">
              <a:extLst>
                <a:ext uri="{FF2B5EF4-FFF2-40B4-BE49-F238E27FC236}">
                  <a16:creationId xmlns:a16="http://schemas.microsoft.com/office/drawing/2014/main" id="{59A03B35-E892-6DAB-47CA-9C985310F88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7" name="Rounded Rectangle 26">
              <a:extLst>
                <a:ext uri="{FF2B5EF4-FFF2-40B4-BE49-F238E27FC236}">
                  <a16:creationId xmlns:a16="http://schemas.microsoft.com/office/drawing/2014/main" id="{11475D38-52AC-B59A-2BFA-CC2EF6275671}"/>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8" name="Rounded Rectangle 21">
              <a:extLst>
                <a:ext uri="{FF2B5EF4-FFF2-40B4-BE49-F238E27FC236}">
                  <a16:creationId xmlns:a16="http://schemas.microsoft.com/office/drawing/2014/main" id="{72C2E07F-CC66-2D82-8B97-E6F5C4295E64}"/>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9" name="Rounded Rectangle 21">
              <a:extLst>
                <a:ext uri="{FF2B5EF4-FFF2-40B4-BE49-F238E27FC236}">
                  <a16:creationId xmlns:a16="http://schemas.microsoft.com/office/drawing/2014/main" id="{E1EA0E2E-1A75-99E8-F2EB-18F763FED411}"/>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1" name="Rounded Rectangle 21">
              <a:extLst>
                <a:ext uri="{FF2B5EF4-FFF2-40B4-BE49-F238E27FC236}">
                  <a16:creationId xmlns:a16="http://schemas.microsoft.com/office/drawing/2014/main" id="{E01B3329-0DD9-A3F6-5345-44F99CB1EFB9}"/>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Design </a:t>
              </a:r>
              <a:r>
                <a:rPr lang="nl-NL" sz="600" b="1" dirty="0" err="1">
                  <a:solidFill>
                    <a:srgbClr val="8DB9CA"/>
                  </a:solidFill>
                </a:rPr>
                <a:t>future</a:t>
              </a:r>
              <a:r>
                <a:rPr lang="nl-NL" sz="600" b="1" dirty="0">
                  <a:solidFill>
                    <a:srgbClr val="8DB9CA"/>
                  </a:solidFill>
                </a:rPr>
                <a:t> state</a:t>
              </a:r>
            </a:p>
          </p:txBody>
        </p:sp>
        <p:sp>
          <p:nvSpPr>
            <p:cNvPr id="32" name="Oval 31">
              <a:extLst>
                <a:ext uri="{FF2B5EF4-FFF2-40B4-BE49-F238E27FC236}">
                  <a16:creationId xmlns:a16="http://schemas.microsoft.com/office/drawing/2014/main" id="{C78DF706-FCFD-EF9B-8FE9-ECF48D8C7CAB}"/>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4" name="Oval 33">
              <a:extLst>
                <a:ext uri="{FF2B5EF4-FFF2-40B4-BE49-F238E27FC236}">
                  <a16:creationId xmlns:a16="http://schemas.microsoft.com/office/drawing/2014/main" id="{16444474-54AD-4117-438C-24DA3CBCDB8D}"/>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5" name="Straight Connector 34">
              <a:extLst>
                <a:ext uri="{FF2B5EF4-FFF2-40B4-BE49-F238E27FC236}">
                  <a16:creationId xmlns:a16="http://schemas.microsoft.com/office/drawing/2014/main" id="{0F0E14A9-944D-4AF8-DA6A-20C642119042}"/>
                </a:ext>
              </a:extLst>
            </p:cNvPr>
            <p:cNvCxnSpPr>
              <a:stCxn id="34"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B81F66AA-CC70-E481-8C4A-3D61B98384AD}"/>
                </a:ext>
              </a:extLst>
            </p:cNvPr>
            <p:cNvGrpSpPr/>
            <p:nvPr/>
          </p:nvGrpSpPr>
          <p:grpSpPr>
            <a:xfrm>
              <a:off x="2241933" y="888920"/>
              <a:ext cx="517137" cy="275078"/>
              <a:chOff x="2241933" y="888920"/>
              <a:chExt cx="517137" cy="275078"/>
            </a:xfrm>
          </p:grpSpPr>
          <p:sp>
            <p:nvSpPr>
              <p:cNvPr id="53" name="Oval 52">
                <a:extLst>
                  <a:ext uri="{FF2B5EF4-FFF2-40B4-BE49-F238E27FC236}">
                    <a16:creationId xmlns:a16="http://schemas.microsoft.com/office/drawing/2014/main" id="{E4FA9AD4-4302-887D-F057-8B13DDC0F8D4}"/>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62" name="Straight Connector 61">
                <a:extLst>
                  <a:ext uri="{FF2B5EF4-FFF2-40B4-BE49-F238E27FC236}">
                    <a16:creationId xmlns:a16="http://schemas.microsoft.com/office/drawing/2014/main" id="{B5E310C3-568E-1F48-2F65-F85465C345F4}"/>
                  </a:ext>
                </a:extLst>
              </p:cNvPr>
              <p:cNvCxnSpPr>
                <a:stCxn id="53" idx="2"/>
              </p:cNvCxnSpPr>
              <p:nvPr/>
            </p:nvCxnSpPr>
            <p:spPr>
              <a:xfrm flipH="1">
                <a:off x="2241933"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1C258945-FB44-33CA-C564-2D2A4882E670}"/>
                </a:ext>
              </a:extLst>
            </p:cNvPr>
            <p:cNvGrpSpPr/>
            <p:nvPr/>
          </p:nvGrpSpPr>
          <p:grpSpPr>
            <a:xfrm>
              <a:off x="7700790" y="888920"/>
              <a:ext cx="449198" cy="275078"/>
              <a:chOff x="2309872" y="888920"/>
              <a:chExt cx="449198" cy="275078"/>
            </a:xfrm>
          </p:grpSpPr>
          <p:sp>
            <p:nvSpPr>
              <p:cNvPr id="51" name="Oval 50">
                <a:extLst>
                  <a:ext uri="{FF2B5EF4-FFF2-40B4-BE49-F238E27FC236}">
                    <a16:creationId xmlns:a16="http://schemas.microsoft.com/office/drawing/2014/main" id="{291F5C62-0959-804F-1F87-6EDF89616DD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2" name="Straight Connector 51">
                <a:extLst>
                  <a:ext uri="{FF2B5EF4-FFF2-40B4-BE49-F238E27FC236}">
                    <a16:creationId xmlns:a16="http://schemas.microsoft.com/office/drawing/2014/main" id="{BC1024BB-C2D7-3C21-1E29-8EC45A318924}"/>
                  </a:ext>
                </a:extLst>
              </p:cNvPr>
              <p:cNvCxnSpPr>
                <a:cxnSpLocks/>
                <a:stCxn id="51"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6746B444-7352-7581-1794-1AD74FDE1658}"/>
                </a:ext>
              </a:extLst>
            </p:cNvPr>
            <p:cNvGrpSpPr/>
            <p:nvPr/>
          </p:nvGrpSpPr>
          <p:grpSpPr>
            <a:xfrm>
              <a:off x="6863508" y="888920"/>
              <a:ext cx="412785" cy="275078"/>
              <a:chOff x="2346285" y="888920"/>
              <a:chExt cx="412785" cy="275078"/>
            </a:xfrm>
          </p:grpSpPr>
          <p:sp>
            <p:nvSpPr>
              <p:cNvPr id="49" name="Oval 48">
                <a:extLst>
                  <a:ext uri="{FF2B5EF4-FFF2-40B4-BE49-F238E27FC236}">
                    <a16:creationId xmlns:a16="http://schemas.microsoft.com/office/drawing/2014/main" id="{925BA8B6-29C9-48CE-8B09-B44F49FB33B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0" name="Straight Connector 49">
                <a:extLst>
                  <a:ext uri="{FF2B5EF4-FFF2-40B4-BE49-F238E27FC236}">
                    <a16:creationId xmlns:a16="http://schemas.microsoft.com/office/drawing/2014/main" id="{EDD9D2F7-235A-CD56-7AF6-C79D97C196BF}"/>
                  </a:ext>
                </a:extLst>
              </p:cNvPr>
              <p:cNvCxnSpPr>
                <a:cxnSpLocks/>
                <a:stCxn id="49"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CB64CD38-2FE1-F766-7C90-8E0C9C2BEB7A}"/>
                </a:ext>
              </a:extLst>
            </p:cNvPr>
            <p:cNvGrpSpPr/>
            <p:nvPr/>
          </p:nvGrpSpPr>
          <p:grpSpPr>
            <a:xfrm>
              <a:off x="5690212" y="888920"/>
              <a:ext cx="417664" cy="275078"/>
              <a:chOff x="2341406" y="888920"/>
              <a:chExt cx="417664" cy="275078"/>
            </a:xfrm>
          </p:grpSpPr>
          <p:sp>
            <p:nvSpPr>
              <p:cNvPr id="47" name="Oval 46">
                <a:extLst>
                  <a:ext uri="{FF2B5EF4-FFF2-40B4-BE49-F238E27FC236}">
                    <a16:creationId xmlns:a16="http://schemas.microsoft.com/office/drawing/2014/main" id="{6952DE05-D79B-88D6-CA19-AB6C1C6E114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8" name="Straight Connector 47">
                <a:extLst>
                  <a:ext uri="{FF2B5EF4-FFF2-40B4-BE49-F238E27FC236}">
                    <a16:creationId xmlns:a16="http://schemas.microsoft.com/office/drawing/2014/main" id="{E2D5299F-1E49-8CBA-6337-DFB3E5534209}"/>
                  </a:ext>
                </a:extLst>
              </p:cNvPr>
              <p:cNvCxnSpPr>
                <a:cxnSpLocks/>
                <a:stCxn id="47"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4326F7FE-0571-3695-8A5B-0FEE2D988D65}"/>
                </a:ext>
              </a:extLst>
            </p:cNvPr>
            <p:cNvGrpSpPr/>
            <p:nvPr/>
          </p:nvGrpSpPr>
          <p:grpSpPr>
            <a:xfrm>
              <a:off x="4411504" y="888920"/>
              <a:ext cx="438181" cy="275078"/>
              <a:chOff x="2320889" y="888920"/>
              <a:chExt cx="438181" cy="275078"/>
            </a:xfrm>
          </p:grpSpPr>
          <p:sp>
            <p:nvSpPr>
              <p:cNvPr id="45" name="Oval 44">
                <a:extLst>
                  <a:ext uri="{FF2B5EF4-FFF2-40B4-BE49-F238E27FC236}">
                    <a16:creationId xmlns:a16="http://schemas.microsoft.com/office/drawing/2014/main" id="{D05D5707-E202-A3D2-48DF-3A7A9A84369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6" name="Straight Connector 45">
                <a:extLst>
                  <a:ext uri="{FF2B5EF4-FFF2-40B4-BE49-F238E27FC236}">
                    <a16:creationId xmlns:a16="http://schemas.microsoft.com/office/drawing/2014/main" id="{E7DBD2C1-F3C0-7D58-0872-C9F83D063FB8}"/>
                  </a:ext>
                </a:extLst>
              </p:cNvPr>
              <p:cNvCxnSpPr>
                <a:cxnSpLocks/>
                <a:stCxn id="45"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0E39DF6B-0BAD-4AC6-F41B-F8983A1258A9}"/>
                </a:ext>
              </a:extLst>
            </p:cNvPr>
            <p:cNvGrpSpPr/>
            <p:nvPr/>
          </p:nvGrpSpPr>
          <p:grpSpPr>
            <a:xfrm>
              <a:off x="3403904" y="888920"/>
              <a:ext cx="405130" cy="275078"/>
              <a:chOff x="2353940" y="888920"/>
              <a:chExt cx="405130" cy="275078"/>
            </a:xfrm>
          </p:grpSpPr>
          <p:sp>
            <p:nvSpPr>
              <p:cNvPr id="43" name="Oval 42">
                <a:extLst>
                  <a:ext uri="{FF2B5EF4-FFF2-40B4-BE49-F238E27FC236}">
                    <a16:creationId xmlns:a16="http://schemas.microsoft.com/office/drawing/2014/main" id="{917E5875-FEC9-9F48-C6DC-05E67ADD165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4" name="Straight Connector 43">
                <a:extLst>
                  <a:ext uri="{FF2B5EF4-FFF2-40B4-BE49-F238E27FC236}">
                    <a16:creationId xmlns:a16="http://schemas.microsoft.com/office/drawing/2014/main" id="{BD32A677-65AB-9CC4-E3FC-B757D6B55BA8}"/>
                  </a:ext>
                </a:extLst>
              </p:cNvPr>
              <p:cNvCxnSpPr>
                <a:cxnSpLocks/>
                <a:stCxn id="43"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275187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hink-cell data - do not delete" hidden="1">
            <a:extLst>
              <a:ext uri="{FF2B5EF4-FFF2-40B4-BE49-F238E27FC236}">
                <a16:creationId xmlns:a16="http://schemas.microsoft.com/office/drawing/2014/main" id="{46238503-22F3-4A55-2213-2FF0B50D86F2}"/>
              </a:ext>
            </a:extLst>
          </p:cNvPr>
          <p:cNvGraphicFramePr>
            <a:graphicFrameLocks noChangeAspect="1"/>
          </p:cNvGraphicFramePr>
          <p:nvPr>
            <p:custDataLst>
              <p:tags r:id="rId1"/>
            </p:custDataLst>
            <p:extLst>
              <p:ext uri="{D42A27DB-BD31-4B8C-83A1-F6EECF244321}">
                <p14:modId xmlns:p14="http://schemas.microsoft.com/office/powerpoint/2010/main" val="2414112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6" name="think-cell data - do not delete" hidden="1">
                        <a:extLst>
                          <a:ext uri="{FF2B5EF4-FFF2-40B4-BE49-F238E27FC236}">
                            <a16:creationId xmlns:a16="http://schemas.microsoft.com/office/drawing/2014/main" id="{46238503-22F3-4A55-2213-2FF0B50D86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C644CF2E-7BA4-B521-5462-88764CCE1C80}"/>
              </a:ext>
            </a:extLst>
          </p:cNvPr>
          <p:cNvSpPr txBox="1"/>
          <p:nvPr/>
        </p:nvSpPr>
        <p:spPr>
          <a:xfrm>
            <a:off x="444533" y="2470104"/>
            <a:ext cx="8249438" cy="1477328"/>
          </a:xfrm>
          <a:prstGeom prst="rect">
            <a:avLst/>
          </a:prstGeom>
          <a:noFill/>
        </p:spPr>
        <p:txBody>
          <a:bodyPr wrap="square">
            <a:spAutoFit/>
          </a:bodyPr>
          <a:lstStyle/>
          <a:p>
            <a:pPr marL="447675" indent="-374650">
              <a:lnSpc>
                <a:spcPct val="150000"/>
              </a:lnSpc>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2D barcode printing considerations for in-store labelling</a:t>
            </a:r>
          </a:p>
          <a:p>
            <a:pPr marL="447675" indent="-374650">
              <a:lnSpc>
                <a:spcPct val="150000"/>
              </a:lnSpc>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u="sng" dirty="0">
                <a:solidFill>
                  <a:srgbClr val="008DBD"/>
                </a:solidFill>
                <a:latin typeface="Verdana Pro" panose="020B0604030504040204" pitchFamily="34" charset="0"/>
                <a:sym typeface="Wingdings" panose="05000000000000000000" pitchFamily="2" charset="2"/>
                <a:hlinkClick r:id="rId6"/>
              </a:rPr>
              <a:t>Retail POS Guide –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hlinkClick r:id="rId6"/>
              </a:rPr>
              <a:t>section 6.8</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all necessary information.</a:t>
            </a:r>
            <a:endParaRPr lang="en-US" sz="900" b="1" dirty="0">
              <a:solidFill>
                <a:schemeClr val="tx2"/>
              </a:solidFill>
              <a:latin typeface="Verdana Pro" panose="020B0604030504040204" pitchFamily="34" charset="0"/>
              <a:cs typeface="Verdana Pro Semibold" panose="020F0502020204030204" pitchFamily="34" charset="0"/>
            </a:endParaRPr>
          </a:p>
          <a:p>
            <a:pPr marL="447675" indent="-3746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447675" indent="-374650">
              <a:lnSpc>
                <a:spcPct val="150000"/>
              </a:lnSpc>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Assessing whether your current label printers need updating to print 2D barcodes</a:t>
            </a:r>
          </a:p>
          <a:p>
            <a:pPr marL="447675" indent="-3746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447675" indent="-374650">
              <a:lnSpc>
                <a:spcPct val="150000"/>
              </a:lnSpc>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Choosing a barcode creation software or other relevant technology to generate the needed labels</a:t>
            </a:r>
          </a:p>
          <a:p>
            <a:pPr marL="538163" indent="-465138">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7"/>
              </a:rPr>
              <a:t>Retail POS Guide – section 7.3</a:t>
            </a:r>
            <a:r>
              <a:rPr lang="en-US" sz="900" dirty="0">
                <a:solidFill>
                  <a:schemeClr val="tx2"/>
                </a:solidFill>
                <a:latin typeface="Verdana Pro" panose="020B0604030504040204" pitchFamily="34" charset="0"/>
                <a:cs typeface="Verdana Pro Semibold" panose="020F0502020204030204" pitchFamily="34" charset="0"/>
              </a:rPr>
              <a:t> for all necessary information.</a:t>
            </a:r>
          </a:p>
        </p:txBody>
      </p:sp>
      <p:sp>
        <p:nvSpPr>
          <p:cNvPr id="39" name="TextBox 38">
            <a:extLst>
              <a:ext uri="{FF2B5EF4-FFF2-40B4-BE49-F238E27FC236}">
                <a16:creationId xmlns:a16="http://schemas.microsoft.com/office/drawing/2014/main" id="{7AF02936-68E4-B28E-A9FA-0F37B3081CF1}"/>
              </a:ext>
            </a:extLst>
          </p:cNvPr>
          <p:cNvSpPr txBox="1"/>
          <p:nvPr/>
        </p:nvSpPr>
        <p:spPr>
          <a:xfrm>
            <a:off x="430886" y="4116353"/>
            <a:ext cx="8249438" cy="272062"/>
          </a:xfrm>
          <a:prstGeom prst="rect">
            <a:avLst/>
          </a:prstGeom>
          <a:noFill/>
        </p:spPr>
        <p:txBody>
          <a:bodyPr wrap="square">
            <a:spAutoFit/>
          </a:bodyPr>
          <a:lstStyle/>
          <a:p>
            <a:pPr marL="182563" marR="0" lvl="0" indent="0" algn="l" defTabSz="6858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Important</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contact your solution provider to determine what equipment currently exists and what upgrades are required.</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0051"/>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3</a:t>
            </a:r>
            <a:r>
              <a:rPr lang="en-US" sz="1400" dirty="0">
                <a:latin typeface="Verdana Pro" panose="020B0704030504040204" pitchFamily="34" charset="0"/>
              </a:rPr>
              <a:t> – Design future state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3.4</a:t>
            </a:r>
            <a:r>
              <a:rPr lang="en-US" sz="1400" dirty="0">
                <a:latin typeface="Verdana Pro" panose="020B0704030504040204" pitchFamily="34" charset="0"/>
              </a:rPr>
              <a:t> – Assess printing technology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3953"/>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lang="en-US" sz="1000" dirty="0">
                <a:latin typeface="Verdana Pro" panose="020B0604030504040204" pitchFamily="34" charset="0"/>
                <a:cs typeface="Verdana Pro Semibold" panose="020F0502020204030204" pitchFamily="34" charset="0"/>
              </a:rPr>
              <a:t>Assess whether changes are needed to your current printing technology to enable in-store printing of labels with 2D barcodes.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3953"/>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3200"/>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4433"/>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9348"/>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44197" y="941425"/>
              <a:ext cx="228600" cy="228600"/>
            </a:xfrm>
            <a:prstGeom prst="rect">
              <a:avLst/>
            </a:prstGeom>
          </p:spPr>
        </p:pic>
      </p:grpSp>
      <p:sp>
        <p:nvSpPr>
          <p:cNvPr id="28" name="Oval 27">
            <a:extLst>
              <a:ext uri="{FF2B5EF4-FFF2-40B4-BE49-F238E27FC236}">
                <a16:creationId xmlns:a16="http://schemas.microsoft.com/office/drawing/2014/main" id="{020B6C1B-7B28-0EFF-86D5-DA3543D8B0D6}"/>
              </a:ext>
            </a:extLst>
          </p:cNvPr>
          <p:cNvSpPr/>
          <p:nvPr/>
        </p:nvSpPr>
        <p:spPr>
          <a:xfrm>
            <a:off x="430886" y="4182898"/>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4" name="Picture 8">
            <a:hlinkClick r:id="" action="ppaction://hlinkshowjump?jump=nextslide"/>
            <a:extLst>
              <a:ext uri="{FF2B5EF4-FFF2-40B4-BE49-F238E27FC236}">
                <a16:creationId xmlns:a16="http://schemas.microsoft.com/office/drawing/2014/main" id="{E4F6BDEB-5BAB-01A6-5166-D470D63F07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88AAC38F-A770-84BE-B465-CD57AFF7B4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flipH="1">
            <a:off x="7992616" y="236054"/>
            <a:ext cx="375396" cy="375396"/>
          </a:xfrm>
          <a:prstGeom prst="rect">
            <a:avLst/>
          </a:prstGeom>
          <a:noFill/>
          <a:ln>
            <a:noFill/>
          </a:ln>
        </p:spPr>
      </p:pic>
      <p:pic>
        <p:nvPicPr>
          <p:cNvPr id="16" name="Graphic 15">
            <a:hlinkClick r:id="rId12" action="ppaction://hlinksldjump"/>
            <a:extLst>
              <a:ext uri="{FF2B5EF4-FFF2-40B4-BE49-F238E27FC236}">
                <a16:creationId xmlns:a16="http://schemas.microsoft.com/office/drawing/2014/main" id="{78A9EA05-C679-12D2-99CC-2E80DB4367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496037" y="237051"/>
            <a:ext cx="374400" cy="374400"/>
          </a:xfrm>
          <a:prstGeom prst="rect">
            <a:avLst/>
          </a:prstGeom>
        </p:spPr>
      </p:pic>
      <p:pic>
        <p:nvPicPr>
          <p:cNvPr id="7" name="Graphic 6">
            <a:extLst>
              <a:ext uri="{FF2B5EF4-FFF2-40B4-BE49-F238E27FC236}">
                <a16:creationId xmlns:a16="http://schemas.microsoft.com/office/drawing/2014/main" id="{B654D20A-974C-AB34-51D2-5EC3B5F42F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2533188"/>
            <a:ext cx="399600" cy="399600"/>
          </a:xfrm>
          <a:prstGeom prst="rect">
            <a:avLst/>
          </a:prstGeom>
        </p:spPr>
      </p:pic>
      <p:pic>
        <p:nvPicPr>
          <p:cNvPr id="13" name="Graphic 12">
            <a:extLst>
              <a:ext uri="{FF2B5EF4-FFF2-40B4-BE49-F238E27FC236}">
                <a16:creationId xmlns:a16="http://schemas.microsoft.com/office/drawing/2014/main" id="{2188828C-4006-2A32-FF7E-0E1DF87A1C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35959" y="3050946"/>
            <a:ext cx="399600" cy="399600"/>
          </a:xfrm>
          <a:prstGeom prst="rect">
            <a:avLst/>
          </a:prstGeom>
        </p:spPr>
      </p:pic>
      <p:pic>
        <p:nvPicPr>
          <p:cNvPr id="18" name="Graphic 17">
            <a:extLst>
              <a:ext uri="{FF2B5EF4-FFF2-40B4-BE49-F238E27FC236}">
                <a16:creationId xmlns:a16="http://schemas.microsoft.com/office/drawing/2014/main" id="{CBC79155-B820-C83B-9B45-83ED00837F8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35959" y="3532210"/>
            <a:ext cx="399600" cy="399600"/>
          </a:xfrm>
          <a:prstGeom prst="rect">
            <a:avLst/>
          </a:prstGeom>
        </p:spPr>
      </p:pic>
      <p:grpSp>
        <p:nvGrpSpPr>
          <p:cNvPr id="19" name="Group 18">
            <a:extLst>
              <a:ext uri="{FF2B5EF4-FFF2-40B4-BE49-F238E27FC236}">
                <a16:creationId xmlns:a16="http://schemas.microsoft.com/office/drawing/2014/main" id="{BD70373A-CC94-5761-D297-D6B278CE4B41}"/>
              </a:ext>
            </a:extLst>
          </p:cNvPr>
          <p:cNvGrpSpPr/>
          <p:nvPr/>
        </p:nvGrpSpPr>
        <p:grpSpPr>
          <a:xfrm>
            <a:off x="-1" y="819151"/>
            <a:ext cx="9144000" cy="414970"/>
            <a:chOff x="-1" y="819151"/>
            <a:chExt cx="9144000" cy="414970"/>
          </a:xfrm>
        </p:grpSpPr>
        <p:sp>
          <p:nvSpPr>
            <p:cNvPr id="20" name="Rectangle 19">
              <a:extLst>
                <a:ext uri="{FF2B5EF4-FFF2-40B4-BE49-F238E27FC236}">
                  <a16:creationId xmlns:a16="http://schemas.microsoft.com/office/drawing/2014/main" id="{145DCE6A-6630-1F18-9036-E3C625A3F8B7}"/>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ounded Rectangle 21">
              <a:extLst>
                <a:ext uri="{FF2B5EF4-FFF2-40B4-BE49-F238E27FC236}">
                  <a16:creationId xmlns:a16="http://schemas.microsoft.com/office/drawing/2014/main" id="{22814051-45D1-9AA8-05ED-B771B7AC2A82}"/>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12227186-74E6-1F03-48B0-82AD3FD58C00}"/>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2">
              <a:extLst>
                <a:ext uri="{FF2B5EF4-FFF2-40B4-BE49-F238E27FC236}">
                  <a16:creationId xmlns:a16="http://schemas.microsoft.com/office/drawing/2014/main" id="{8C647D7E-31FF-2BD6-832E-8391B5E972BE}"/>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FB41E5C5-E02C-D266-3FAC-67EBB32BC56A}"/>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5" name="Rounded Rectangle 24">
              <a:extLst>
                <a:ext uri="{FF2B5EF4-FFF2-40B4-BE49-F238E27FC236}">
                  <a16:creationId xmlns:a16="http://schemas.microsoft.com/office/drawing/2014/main" id="{92FA02EC-F0B5-4DEE-2029-B6AF3B4C64C0}"/>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6" name="Rounded Rectangle 21">
              <a:extLst>
                <a:ext uri="{FF2B5EF4-FFF2-40B4-BE49-F238E27FC236}">
                  <a16:creationId xmlns:a16="http://schemas.microsoft.com/office/drawing/2014/main" id="{45D6E779-E268-922E-96B1-3A37AB62A14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7" name="Rounded Rectangle 21">
              <a:extLst>
                <a:ext uri="{FF2B5EF4-FFF2-40B4-BE49-F238E27FC236}">
                  <a16:creationId xmlns:a16="http://schemas.microsoft.com/office/drawing/2014/main" id="{FED27DE6-564A-B0A9-EC71-4FB431A7DD9A}"/>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9" name="Rounded Rectangle 21">
              <a:extLst>
                <a:ext uri="{FF2B5EF4-FFF2-40B4-BE49-F238E27FC236}">
                  <a16:creationId xmlns:a16="http://schemas.microsoft.com/office/drawing/2014/main" id="{D87F4D73-0EE0-E41F-9B41-C83E004498A1}"/>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Design </a:t>
              </a:r>
              <a:r>
                <a:rPr lang="nl-NL" sz="600" b="1" dirty="0" err="1">
                  <a:solidFill>
                    <a:srgbClr val="8DB9CA"/>
                  </a:solidFill>
                </a:rPr>
                <a:t>future</a:t>
              </a:r>
              <a:r>
                <a:rPr lang="nl-NL" sz="600" b="1" dirty="0">
                  <a:solidFill>
                    <a:srgbClr val="8DB9CA"/>
                  </a:solidFill>
                </a:rPr>
                <a:t> state</a:t>
              </a:r>
            </a:p>
          </p:txBody>
        </p:sp>
        <p:sp>
          <p:nvSpPr>
            <p:cNvPr id="30" name="Oval 29">
              <a:extLst>
                <a:ext uri="{FF2B5EF4-FFF2-40B4-BE49-F238E27FC236}">
                  <a16:creationId xmlns:a16="http://schemas.microsoft.com/office/drawing/2014/main" id="{0F70DC70-15C9-1AFA-B2D3-016B87C864E6}"/>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1" name="Oval 30">
              <a:extLst>
                <a:ext uri="{FF2B5EF4-FFF2-40B4-BE49-F238E27FC236}">
                  <a16:creationId xmlns:a16="http://schemas.microsoft.com/office/drawing/2014/main" id="{490604EE-3D36-86D7-2BC0-0D62D25FC0C0}"/>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2" name="Straight Connector 31">
              <a:extLst>
                <a:ext uri="{FF2B5EF4-FFF2-40B4-BE49-F238E27FC236}">
                  <a16:creationId xmlns:a16="http://schemas.microsoft.com/office/drawing/2014/main" id="{67EC3BA3-0B1D-940C-EACB-D6FE3906C7F1}"/>
                </a:ext>
              </a:extLst>
            </p:cNvPr>
            <p:cNvCxnSpPr>
              <a:stCxn id="31"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13DA3355-F8D8-257E-7AC9-6E54E998BD80}"/>
                </a:ext>
              </a:extLst>
            </p:cNvPr>
            <p:cNvGrpSpPr/>
            <p:nvPr/>
          </p:nvGrpSpPr>
          <p:grpSpPr>
            <a:xfrm>
              <a:off x="2241933" y="888920"/>
              <a:ext cx="517137" cy="275078"/>
              <a:chOff x="2241933" y="888920"/>
              <a:chExt cx="517137" cy="275078"/>
            </a:xfrm>
          </p:grpSpPr>
          <p:sp>
            <p:nvSpPr>
              <p:cNvPr id="60" name="Oval 59">
                <a:extLst>
                  <a:ext uri="{FF2B5EF4-FFF2-40B4-BE49-F238E27FC236}">
                    <a16:creationId xmlns:a16="http://schemas.microsoft.com/office/drawing/2014/main" id="{3CB6D8E2-BAA5-DAE2-B0A5-C50BDEC19351}"/>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3</a:t>
                </a:r>
              </a:p>
            </p:txBody>
          </p:sp>
          <p:cxnSp>
            <p:nvCxnSpPr>
              <p:cNvPr id="64" name="Straight Connector 63">
                <a:extLst>
                  <a:ext uri="{FF2B5EF4-FFF2-40B4-BE49-F238E27FC236}">
                    <a16:creationId xmlns:a16="http://schemas.microsoft.com/office/drawing/2014/main" id="{A8627F64-0849-8C49-3D33-D3B73B1CEA9E}"/>
                  </a:ext>
                </a:extLst>
              </p:cNvPr>
              <p:cNvCxnSpPr>
                <a:stCxn id="60" idx="2"/>
              </p:cNvCxnSpPr>
              <p:nvPr/>
            </p:nvCxnSpPr>
            <p:spPr>
              <a:xfrm flipH="1">
                <a:off x="2241933" y="1026459"/>
                <a:ext cx="242059"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C7758DB6-D62D-D30B-3042-68B67A47C8F2}"/>
                </a:ext>
              </a:extLst>
            </p:cNvPr>
            <p:cNvGrpSpPr/>
            <p:nvPr/>
          </p:nvGrpSpPr>
          <p:grpSpPr>
            <a:xfrm>
              <a:off x="7700790" y="888920"/>
              <a:ext cx="449198" cy="275078"/>
              <a:chOff x="2309872" y="888920"/>
              <a:chExt cx="449198" cy="275078"/>
            </a:xfrm>
          </p:grpSpPr>
          <p:sp>
            <p:nvSpPr>
              <p:cNvPr id="58" name="Oval 57">
                <a:extLst>
                  <a:ext uri="{FF2B5EF4-FFF2-40B4-BE49-F238E27FC236}">
                    <a16:creationId xmlns:a16="http://schemas.microsoft.com/office/drawing/2014/main" id="{0EE01BA6-EF1E-5E09-E19A-8FB5F91E757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9" name="Straight Connector 58">
                <a:extLst>
                  <a:ext uri="{FF2B5EF4-FFF2-40B4-BE49-F238E27FC236}">
                    <a16:creationId xmlns:a16="http://schemas.microsoft.com/office/drawing/2014/main" id="{86464ACA-8534-FF3E-A8A0-B93AED8999F4}"/>
                  </a:ext>
                </a:extLst>
              </p:cNvPr>
              <p:cNvCxnSpPr>
                <a:cxnSpLocks/>
                <a:stCxn id="5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A575D9AA-603F-0850-6AD8-009637452F77}"/>
                </a:ext>
              </a:extLst>
            </p:cNvPr>
            <p:cNvGrpSpPr/>
            <p:nvPr/>
          </p:nvGrpSpPr>
          <p:grpSpPr>
            <a:xfrm>
              <a:off x="6863508" y="888920"/>
              <a:ext cx="412785" cy="275078"/>
              <a:chOff x="2346285" y="888920"/>
              <a:chExt cx="412785" cy="275078"/>
            </a:xfrm>
          </p:grpSpPr>
          <p:sp>
            <p:nvSpPr>
              <p:cNvPr id="55" name="Oval 54">
                <a:extLst>
                  <a:ext uri="{FF2B5EF4-FFF2-40B4-BE49-F238E27FC236}">
                    <a16:creationId xmlns:a16="http://schemas.microsoft.com/office/drawing/2014/main" id="{622C8CA9-7EF1-8586-11F8-1DD6B5324CC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FBD8E57D-8E05-3AFD-45E3-D9CD958147EA}"/>
                  </a:ext>
                </a:extLst>
              </p:cNvPr>
              <p:cNvCxnSpPr>
                <a:cxnSpLocks/>
                <a:stCxn id="55"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F30EC25E-15BA-EE84-7B5F-C6C1B6829804}"/>
                </a:ext>
              </a:extLst>
            </p:cNvPr>
            <p:cNvGrpSpPr/>
            <p:nvPr/>
          </p:nvGrpSpPr>
          <p:grpSpPr>
            <a:xfrm>
              <a:off x="5690212" y="888920"/>
              <a:ext cx="417664" cy="275078"/>
              <a:chOff x="2341406" y="888920"/>
              <a:chExt cx="417664" cy="275078"/>
            </a:xfrm>
          </p:grpSpPr>
          <p:sp>
            <p:nvSpPr>
              <p:cNvPr id="47" name="Oval 46">
                <a:extLst>
                  <a:ext uri="{FF2B5EF4-FFF2-40B4-BE49-F238E27FC236}">
                    <a16:creationId xmlns:a16="http://schemas.microsoft.com/office/drawing/2014/main" id="{3AF10999-D73E-597D-D4E3-36EA9C89B05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8" name="Straight Connector 47">
                <a:extLst>
                  <a:ext uri="{FF2B5EF4-FFF2-40B4-BE49-F238E27FC236}">
                    <a16:creationId xmlns:a16="http://schemas.microsoft.com/office/drawing/2014/main" id="{00F5AABC-8F49-5148-D5F0-D3236F91A3BF}"/>
                  </a:ext>
                </a:extLst>
              </p:cNvPr>
              <p:cNvCxnSpPr>
                <a:cxnSpLocks/>
                <a:stCxn id="47"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34177ACB-0FA7-9076-EA41-DCE1D04B2BCC}"/>
                </a:ext>
              </a:extLst>
            </p:cNvPr>
            <p:cNvGrpSpPr/>
            <p:nvPr/>
          </p:nvGrpSpPr>
          <p:grpSpPr>
            <a:xfrm>
              <a:off x="4411504" y="888920"/>
              <a:ext cx="438181" cy="275078"/>
              <a:chOff x="2320889" y="888920"/>
              <a:chExt cx="438181" cy="275078"/>
            </a:xfrm>
          </p:grpSpPr>
          <p:sp>
            <p:nvSpPr>
              <p:cNvPr id="45" name="Oval 44">
                <a:extLst>
                  <a:ext uri="{FF2B5EF4-FFF2-40B4-BE49-F238E27FC236}">
                    <a16:creationId xmlns:a16="http://schemas.microsoft.com/office/drawing/2014/main" id="{A589DEB9-CFED-0648-0C36-0EAB2805705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6" name="Straight Connector 45">
                <a:extLst>
                  <a:ext uri="{FF2B5EF4-FFF2-40B4-BE49-F238E27FC236}">
                    <a16:creationId xmlns:a16="http://schemas.microsoft.com/office/drawing/2014/main" id="{EE3D2085-2486-EA31-EF75-9E1632D17FB5}"/>
                  </a:ext>
                </a:extLst>
              </p:cNvPr>
              <p:cNvCxnSpPr>
                <a:cxnSpLocks/>
                <a:stCxn id="45"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C3F004DB-646E-9A20-3D8C-245BC0CA0038}"/>
                </a:ext>
              </a:extLst>
            </p:cNvPr>
            <p:cNvGrpSpPr/>
            <p:nvPr/>
          </p:nvGrpSpPr>
          <p:grpSpPr>
            <a:xfrm>
              <a:off x="3403904" y="888920"/>
              <a:ext cx="405130" cy="275078"/>
              <a:chOff x="2353940" y="888920"/>
              <a:chExt cx="405130" cy="275078"/>
            </a:xfrm>
          </p:grpSpPr>
          <p:sp>
            <p:nvSpPr>
              <p:cNvPr id="43" name="Oval 42">
                <a:extLst>
                  <a:ext uri="{FF2B5EF4-FFF2-40B4-BE49-F238E27FC236}">
                    <a16:creationId xmlns:a16="http://schemas.microsoft.com/office/drawing/2014/main" id="{B3B5ACCB-35F8-F276-6572-32FC81C498F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4" name="Straight Connector 43">
                <a:extLst>
                  <a:ext uri="{FF2B5EF4-FFF2-40B4-BE49-F238E27FC236}">
                    <a16:creationId xmlns:a16="http://schemas.microsoft.com/office/drawing/2014/main" id="{8D6CC5F1-9A2E-3458-18F6-1258CE574B9E}"/>
                  </a:ext>
                </a:extLst>
              </p:cNvPr>
              <p:cNvCxnSpPr>
                <a:cxnSpLocks/>
                <a:stCxn id="43"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97489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2169825"/>
          </a:xfrm>
          <a:prstGeom prst="rect">
            <a:avLst/>
          </a:prstGeom>
          <a:noFill/>
        </p:spPr>
        <p:txBody>
          <a:bodyPr wrap="square">
            <a:spAutoFit/>
          </a:bodyPr>
          <a:lstStyle/>
          <a:p>
            <a:pPr marL="449263" indent="-376238">
              <a:lnSpc>
                <a:spcPct val="150000"/>
              </a:lnSpc>
              <a:buFont typeface="Arial" panose="020B0604020202020204" pitchFamily="34" charset="0"/>
              <a:buChar char="•"/>
              <a:tabLst>
                <a:tab pos="449263" algn="l"/>
              </a:tabLst>
            </a:pPr>
            <a:r>
              <a:rPr lang="en-US" sz="900" b="1" dirty="0">
                <a:solidFill>
                  <a:srgbClr val="002C6C"/>
                </a:solidFill>
                <a:latin typeface="Verdana Pro" panose="020B0604030504040204" pitchFamily="34" charset="0"/>
                <a:cs typeface="Verdana Pro Semibold" panose="020F0502020204030204" pitchFamily="34" charset="0"/>
              </a:rPr>
              <a:t>Estimating the total costs involved</a:t>
            </a:r>
          </a:p>
          <a:p>
            <a:pPr marL="449263" indent="-376238">
              <a:lnSpc>
                <a:spcPct val="150000"/>
              </a:lnSpc>
              <a:buFont typeface="Arial" panose="020B0604020202020204" pitchFamily="34" charset="0"/>
              <a:buChar char="•"/>
              <a:tabLst>
                <a:tab pos="449263" algn="l"/>
              </a:tabLst>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tabLst>
                <a:tab pos="449263" algn="l"/>
              </a:tabLst>
            </a:pPr>
            <a:r>
              <a:rPr lang="en-US" sz="900" b="1" dirty="0">
                <a:solidFill>
                  <a:srgbClr val="002C6C"/>
                </a:solidFill>
                <a:latin typeface="Verdana Pro" panose="020B0604030504040204" pitchFamily="34" charset="0"/>
                <a:cs typeface="Verdana Pro Semibold" panose="020F0502020204030204" pitchFamily="34" charset="0"/>
              </a:rPr>
              <a:t>Calculating potential cost savings based on the chosen use case </a:t>
            </a:r>
          </a:p>
          <a:p>
            <a:pPr marL="449263" indent="-376238">
              <a:lnSpc>
                <a:spcPct val="150000"/>
              </a:lnSpc>
              <a:buFont typeface="Arial" panose="020B0604020202020204" pitchFamily="34" charset="0"/>
              <a:buChar char="•"/>
              <a:tabLst>
                <a:tab pos="449263" algn="l"/>
              </a:tabLst>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tabLst>
                <a:tab pos="449263" algn="l"/>
              </a:tabLst>
            </a:pPr>
            <a:r>
              <a:rPr lang="en-US" sz="900" b="1" dirty="0">
                <a:solidFill>
                  <a:srgbClr val="002C6C"/>
                </a:solidFill>
                <a:latin typeface="Verdana Pro" panose="020B0604030504040204" pitchFamily="34" charset="0"/>
                <a:cs typeface="Verdana Pro Semibold" panose="020F0502020204030204" pitchFamily="34" charset="0"/>
              </a:rPr>
              <a:t>Determining potential increases in sales or other key metrics defined</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266700" indent="-84138"/>
            <a:r>
              <a:rPr lang="en-US" sz="900" b="1"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Important</a:t>
            </a: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Engage with key internal stakeholders and collaborate with solution providers.</a:t>
            </a:r>
          </a:p>
          <a:p>
            <a:pPr marL="266700"/>
            <a:endParaRPr lang="en-US" sz="900" dirty="0">
              <a:solidFill>
                <a:srgbClr val="002C6C"/>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rPr>
              <a:t>Please refer to the </a:t>
            </a:r>
            <a:r>
              <a:rPr lang="en-US" sz="900" u="sng" dirty="0">
                <a:latin typeface="Verdana Pro" panose="020B0604030504040204" pitchFamily="34" charset="0"/>
                <a:cs typeface="Verdana Pro Semibold" panose="020F0502020204030204" pitchFamily="34" charset="0"/>
                <a:hlinkClick r:id="rId3"/>
              </a:rPr>
              <a:t>2D Pilot Toolkit - slide 24-3</a:t>
            </a:r>
            <a:r>
              <a:rPr lang="en-US" sz="900" u="sng" dirty="0">
                <a:latin typeface="Verdana Pro" panose="020B0604030504040204" pitchFamily="34" charset="0"/>
                <a:hlinkClick r:id="rId3"/>
              </a:rPr>
              <a:t>3</a:t>
            </a:r>
            <a:r>
              <a:rPr lang="en-US" sz="900" dirty="0">
                <a:solidFill>
                  <a:schemeClr val="tx1"/>
                </a:solidFill>
                <a:latin typeface="Verdana Pro" panose="020B0604030504040204" pitchFamily="34" charset="0"/>
                <a:cs typeface="Verdana Pro Semibold" panose="020F0502020204030204" pitchFamily="34" charset="0"/>
                <a:hlinkClick r:id="rId3"/>
              </a:rPr>
              <a:t> </a:t>
            </a:r>
            <a:r>
              <a:rPr lang="en-US" sz="900" dirty="0">
                <a:solidFill>
                  <a:schemeClr val="tx2"/>
                </a:solidFill>
                <a:latin typeface="Verdana Pro" panose="020B0604030504040204" pitchFamily="34" charset="0"/>
                <a:cs typeface="Verdana Pro Semibold" panose="020F0502020204030204" pitchFamily="34" charset="0"/>
              </a:rPr>
              <a:t>for all details about cost and benefit logic. </a:t>
            </a: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rPr>
              <a:t>Please refer to</a:t>
            </a:r>
            <a:r>
              <a:rPr lang="en-US" sz="900" dirty="0">
                <a:latin typeface="Verdana Pro" panose="020B0604030504040204" pitchFamily="34" charset="0"/>
                <a:cs typeface="Verdana Pro Semibold" panose="020F0502020204030204" pitchFamily="34" charset="0"/>
              </a:rPr>
              <a:t> the </a:t>
            </a:r>
            <a:r>
              <a:rPr lang="en-US" sz="900" dirty="0">
                <a:latin typeface="Verdana Pro" panose="020B0604030504040204" pitchFamily="34" charset="0"/>
                <a:cs typeface="Verdana Pro Semibold" panose="020F0502020204030204" pitchFamily="34" charset="0"/>
                <a:hlinkClick r:id="rId4" action="ppaction://hlinksldjump"/>
              </a:rPr>
              <a:t>appendix</a:t>
            </a:r>
            <a:r>
              <a:rPr lang="en-US" sz="900" dirty="0">
                <a:latin typeface="Verdana Pro" panose="020B0604030504040204" pitchFamily="34" charset="0"/>
                <a:cs typeface="Verdana Pro Semibold" panose="020F0502020204030204" pitchFamily="34" charset="0"/>
              </a:rPr>
              <a:t> </a:t>
            </a:r>
            <a:r>
              <a:rPr lang="en-US" sz="900" dirty="0">
                <a:solidFill>
                  <a:schemeClr val="tx2"/>
                </a:solidFill>
                <a:latin typeface="Verdana Pro" panose="020B0604030504040204" pitchFamily="34" charset="0"/>
                <a:cs typeface="Verdana Pro Semibold" panose="020F0502020204030204" pitchFamily="34" charset="0"/>
              </a:rPr>
              <a:t>for a complete overview of KPIs and business goals of the value drivers.</a:t>
            </a:r>
          </a:p>
          <a:p>
            <a:pPr marL="266700"/>
            <a:endParaRPr lang="en-US" sz="900"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4</a:t>
            </a:r>
            <a:r>
              <a:rPr lang="en-US" sz="1400" dirty="0">
                <a:latin typeface="Verdana Pro" panose="020B0704030504040204" pitchFamily="34" charset="0"/>
              </a:rPr>
              <a:t> – Set up business case</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4.1</a:t>
            </a:r>
            <a:r>
              <a:rPr lang="en-US" sz="1400" dirty="0">
                <a:latin typeface="Verdana Pro" panose="020B0704030504040204" pitchFamily="34" charset="0"/>
              </a:rPr>
              <a:t> – Perform cost-benefit analysis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Based on the evaluations or assessments performed in previous steps, determine whether you should continue your 2D implementation journey by creating a business case.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7" name="Oval 6">
            <a:extLst>
              <a:ext uri="{FF2B5EF4-FFF2-40B4-BE49-F238E27FC236}">
                <a16:creationId xmlns:a16="http://schemas.microsoft.com/office/drawing/2014/main" id="{9733D6A5-CB2F-B71F-35D4-86E29F963A53}"/>
              </a:ext>
            </a:extLst>
          </p:cNvPr>
          <p:cNvSpPr/>
          <p:nvPr/>
        </p:nvSpPr>
        <p:spPr>
          <a:xfrm>
            <a:off x="430886" y="3729424"/>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dirty="0"/>
              <a:t>!</a:t>
            </a:r>
          </a:p>
        </p:txBody>
      </p:sp>
      <p:pic>
        <p:nvPicPr>
          <p:cNvPr id="15" name="Picture 8">
            <a:hlinkClick r:id="" action="ppaction://hlinkshowjump?jump=nextslide"/>
            <a:extLst>
              <a:ext uri="{FF2B5EF4-FFF2-40B4-BE49-F238E27FC236}">
                <a16:creationId xmlns:a16="http://schemas.microsoft.com/office/drawing/2014/main" id="{1E9F0A31-8B73-0BAC-CB3C-C2B783F5CF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82684383-37FE-D08B-E49F-EB756C6268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7992616" y="236054"/>
            <a:ext cx="375396" cy="375396"/>
          </a:xfrm>
          <a:prstGeom prst="rect">
            <a:avLst/>
          </a:prstGeom>
          <a:noFill/>
          <a:ln>
            <a:noFill/>
          </a:ln>
        </p:spPr>
      </p:pic>
      <p:pic>
        <p:nvPicPr>
          <p:cNvPr id="18" name="Graphic 17">
            <a:hlinkClick r:id="rId9" action="ppaction://hlinksldjump"/>
            <a:extLst>
              <a:ext uri="{FF2B5EF4-FFF2-40B4-BE49-F238E27FC236}">
                <a16:creationId xmlns:a16="http://schemas.microsoft.com/office/drawing/2014/main" id="{C7823334-66D4-9EA0-AF81-02227FDEEF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20EA5204-30D9-EF8F-E715-EE81C9BB07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959" y="2426602"/>
            <a:ext cx="399600" cy="399600"/>
          </a:xfrm>
          <a:prstGeom prst="rect">
            <a:avLst/>
          </a:prstGeom>
        </p:spPr>
      </p:pic>
      <p:pic>
        <p:nvPicPr>
          <p:cNvPr id="14" name="Graphic 13">
            <a:extLst>
              <a:ext uri="{FF2B5EF4-FFF2-40B4-BE49-F238E27FC236}">
                <a16:creationId xmlns:a16="http://schemas.microsoft.com/office/drawing/2014/main" id="{B5550E8B-8AAA-A365-042F-D7B8C2987D0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35959" y="2843622"/>
            <a:ext cx="399600" cy="399600"/>
          </a:xfrm>
          <a:prstGeom prst="rect">
            <a:avLst/>
          </a:prstGeom>
        </p:spPr>
      </p:pic>
      <p:pic>
        <p:nvPicPr>
          <p:cNvPr id="19" name="Graphic 18">
            <a:extLst>
              <a:ext uri="{FF2B5EF4-FFF2-40B4-BE49-F238E27FC236}">
                <a16:creationId xmlns:a16="http://schemas.microsoft.com/office/drawing/2014/main" id="{1F655A1F-B68E-A42D-F7AF-FC114AB4B1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3255143"/>
            <a:ext cx="399600" cy="399600"/>
          </a:xfrm>
          <a:prstGeom prst="rect">
            <a:avLst/>
          </a:prstGeom>
        </p:spPr>
      </p:pic>
      <p:grpSp>
        <p:nvGrpSpPr>
          <p:cNvPr id="20" name="Group 19">
            <a:extLst>
              <a:ext uri="{FF2B5EF4-FFF2-40B4-BE49-F238E27FC236}">
                <a16:creationId xmlns:a16="http://schemas.microsoft.com/office/drawing/2014/main" id="{E138E860-1E5C-A9BA-E810-D5D6F1782262}"/>
              </a:ext>
            </a:extLst>
          </p:cNvPr>
          <p:cNvGrpSpPr/>
          <p:nvPr/>
        </p:nvGrpSpPr>
        <p:grpSpPr>
          <a:xfrm>
            <a:off x="-1" y="819151"/>
            <a:ext cx="9144000" cy="414970"/>
            <a:chOff x="-1" y="819151"/>
            <a:chExt cx="9144000" cy="414970"/>
          </a:xfrm>
        </p:grpSpPr>
        <p:sp>
          <p:nvSpPr>
            <p:cNvPr id="21" name="Rectangle 20">
              <a:extLst>
                <a:ext uri="{FF2B5EF4-FFF2-40B4-BE49-F238E27FC236}">
                  <a16:creationId xmlns:a16="http://schemas.microsoft.com/office/drawing/2014/main" id="{38343C6B-65C6-529D-0348-37B11729E937}"/>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Rounded Rectangle 21">
              <a:extLst>
                <a:ext uri="{FF2B5EF4-FFF2-40B4-BE49-F238E27FC236}">
                  <a16:creationId xmlns:a16="http://schemas.microsoft.com/office/drawing/2014/main" id="{D172EBC7-CC64-D3FA-B0C9-5DA61761F4C2}"/>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3" name="Rounded Rectangle 22">
              <a:extLst>
                <a:ext uri="{FF2B5EF4-FFF2-40B4-BE49-F238E27FC236}">
                  <a16:creationId xmlns:a16="http://schemas.microsoft.com/office/drawing/2014/main" id="{7118A3CC-D16E-52F3-E92D-D456964024D0}"/>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4" name="Rounded Rectangle 23">
              <a:extLst>
                <a:ext uri="{FF2B5EF4-FFF2-40B4-BE49-F238E27FC236}">
                  <a16:creationId xmlns:a16="http://schemas.microsoft.com/office/drawing/2014/main" id="{70B3A91C-9D34-E82B-5405-CD3D11CE59B2}"/>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Set-up business case</a:t>
              </a:r>
            </a:p>
          </p:txBody>
        </p:sp>
        <p:sp>
          <p:nvSpPr>
            <p:cNvPr id="25" name="Rounded Rectangle 24">
              <a:extLst>
                <a:ext uri="{FF2B5EF4-FFF2-40B4-BE49-F238E27FC236}">
                  <a16:creationId xmlns:a16="http://schemas.microsoft.com/office/drawing/2014/main" id="{E9C22CE6-379A-8445-9E62-1CC937A4BC3D}"/>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6" name="Rounded Rectangle 25">
              <a:extLst>
                <a:ext uri="{FF2B5EF4-FFF2-40B4-BE49-F238E27FC236}">
                  <a16:creationId xmlns:a16="http://schemas.microsoft.com/office/drawing/2014/main" id="{E6574946-C18A-83F3-730D-C0F218E4FD4D}"/>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1">
              <a:extLst>
                <a:ext uri="{FF2B5EF4-FFF2-40B4-BE49-F238E27FC236}">
                  <a16:creationId xmlns:a16="http://schemas.microsoft.com/office/drawing/2014/main" id="{2BCFBF74-8092-4B36-881D-A46EBF9A61CA}"/>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8" name="Rounded Rectangle 21">
              <a:extLst>
                <a:ext uri="{FF2B5EF4-FFF2-40B4-BE49-F238E27FC236}">
                  <a16:creationId xmlns:a16="http://schemas.microsoft.com/office/drawing/2014/main" id="{F1B63E58-3ADA-6F64-916A-09BB6BBB2CFA}"/>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9" name="Rounded Rectangle 21">
              <a:extLst>
                <a:ext uri="{FF2B5EF4-FFF2-40B4-BE49-F238E27FC236}">
                  <a16:creationId xmlns:a16="http://schemas.microsoft.com/office/drawing/2014/main" id="{B3BEA1E4-8DAA-A806-2E85-4B89ABD8630B}"/>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0" name="Oval 29">
              <a:extLst>
                <a:ext uri="{FF2B5EF4-FFF2-40B4-BE49-F238E27FC236}">
                  <a16:creationId xmlns:a16="http://schemas.microsoft.com/office/drawing/2014/main" id="{8AB26EE5-EB05-FCF7-AB5E-BB34939B6DB5}"/>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1" name="Oval 30">
              <a:extLst>
                <a:ext uri="{FF2B5EF4-FFF2-40B4-BE49-F238E27FC236}">
                  <a16:creationId xmlns:a16="http://schemas.microsoft.com/office/drawing/2014/main" id="{754587BE-AE34-C4BF-D862-9F3CF63788F7}"/>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2" name="Straight Connector 31">
              <a:extLst>
                <a:ext uri="{FF2B5EF4-FFF2-40B4-BE49-F238E27FC236}">
                  <a16:creationId xmlns:a16="http://schemas.microsoft.com/office/drawing/2014/main" id="{E15EC7E3-BF8F-9E90-59E8-8341E7F85715}"/>
                </a:ext>
              </a:extLst>
            </p:cNvPr>
            <p:cNvCxnSpPr>
              <a:stCxn id="31"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6F3A8DD7-90D6-A042-663E-1CCCAC549960}"/>
                </a:ext>
              </a:extLst>
            </p:cNvPr>
            <p:cNvGrpSpPr/>
            <p:nvPr/>
          </p:nvGrpSpPr>
          <p:grpSpPr>
            <a:xfrm>
              <a:off x="2241933" y="888920"/>
              <a:ext cx="517137" cy="275078"/>
              <a:chOff x="2241933" y="888920"/>
              <a:chExt cx="517137" cy="275078"/>
            </a:xfrm>
          </p:grpSpPr>
          <p:sp>
            <p:nvSpPr>
              <p:cNvPr id="58" name="Oval 57">
                <a:extLst>
                  <a:ext uri="{FF2B5EF4-FFF2-40B4-BE49-F238E27FC236}">
                    <a16:creationId xmlns:a16="http://schemas.microsoft.com/office/drawing/2014/main" id="{729489C0-E732-6A6B-AEC7-4CFA25E0C8C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A2A4A3EA-52B6-14B6-0170-3CB943D4CAEC}"/>
                  </a:ext>
                </a:extLst>
              </p:cNvPr>
              <p:cNvCxnSpPr>
                <a:stCxn id="5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F521C76B-4ED2-102E-3368-D111EB9ABFDC}"/>
                </a:ext>
              </a:extLst>
            </p:cNvPr>
            <p:cNvGrpSpPr/>
            <p:nvPr/>
          </p:nvGrpSpPr>
          <p:grpSpPr>
            <a:xfrm>
              <a:off x="7700790" y="888920"/>
              <a:ext cx="449198" cy="275078"/>
              <a:chOff x="2309872" y="888920"/>
              <a:chExt cx="449198" cy="275078"/>
            </a:xfrm>
          </p:grpSpPr>
          <p:sp>
            <p:nvSpPr>
              <p:cNvPr id="55" name="Oval 54">
                <a:extLst>
                  <a:ext uri="{FF2B5EF4-FFF2-40B4-BE49-F238E27FC236}">
                    <a16:creationId xmlns:a16="http://schemas.microsoft.com/office/drawing/2014/main" id="{15BFA060-907A-1337-1410-B06F1225EC2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6" name="Straight Connector 55">
                <a:extLst>
                  <a:ext uri="{FF2B5EF4-FFF2-40B4-BE49-F238E27FC236}">
                    <a16:creationId xmlns:a16="http://schemas.microsoft.com/office/drawing/2014/main" id="{0B484BD4-9B6D-4146-B618-703D1E79B066}"/>
                  </a:ext>
                </a:extLst>
              </p:cNvPr>
              <p:cNvCxnSpPr>
                <a:cxnSpLocks/>
                <a:stCxn id="5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3D4D5AC8-C0E6-29A6-3F75-FBA206C03AF9}"/>
                </a:ext>
              </a:extLst>
            </p:cNvPr>
            <p:cNvGrpSpPr/>
            <p:nvPr/>
          </p:nvGrpSpPr>
          <p:grpSpPr>
            <a:xfrm>
              <a:off x="6863508" y="888920"/>
              <a:ext cx="412785" cy="275078"/>
              <a:chOff x="2346285" y="888920"/>
              <a:chExt cx="412785" cy="275078"/>
            </a:xfrm>
          </p:grpSpPr>
          <p:sp>
            <p:nvSpPr>
              <p:cNvPr id="47" name="Oval 46">
                <a:extLst>
                  <a:ext uri="{FF2B5EF4-FFF2-40B4-BE49-F238E27FC236}">
                    <a16:creationId xmlns:a16="http://schemas.microsoft.com/office/drawing/2014/main" id="{D7FC48D4-6250-1C3D-CD22-DC9AC371627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8" name="Straight Connector 47">
                <a:extLst>
                  <a:ext uri="{FF2B5EF4-FFF2-40B4-BE49-F238E27FC236}">
                    <a16:creationId xmlns:a16="http://schemas.microsoft.com/office/drawing/2014/main" id="{F3E81A14-8102-CCC6-8515-58C408DDB7EB}"/>
                  </a:ext>
                </a:extLst>
              </p:cNvPr>
              <p:cNvCxnSpPr>
                <a:cxnSpLocks/>
                <a:stCxn id="47"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D59762B4-44C5-4EC2-5993-59950B4846BA}"/>
                </a:ext>
              </a:extLst>
            </p:cNvPr>
            <p:cNvGrpSpPr/>
            <p:nvPr/>
          </p:nvGrpSpPr>
          <p:grpSpPr>
            <a:xfrm>
              <a:off x="5690212" y="888920"/>
              <a:ext cx="417664" cy="275078"/>
              <a:chOff x="2341406" y="888920"/>
              <a:chExt cx="417664" cy="275078"/>
            </a:xfrm>
          </p:grpSpPr>
          <p:sp>
            <p:nvSpPr>
              <p:cNvPr id="45" name="Oval 44">
                <a:extLst>
                  <a:ext uri="{FF2B5EF4-FFF2-40B4-BE49-F238E27FC236}">
                    <a16:creationId xmlns:a16="http://schemas.microsoft.com/office/drawing/2014/main" id="{AC1CCA74-4980-EAEF-ECA1-3ECEF5E00B6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6" name="Straight Connector 45">
                <a:extLst>
                  <a:ext uri="{FF2B5EF4-FFF2-40B4-BE49-F238E27FC236}">
                    <a16:creationId xmlns:a16="http://schemas.microsoft.com/office/drawing/2014/main" id="{C5074DBB-0AFF-3FA0-0FDC-76AF0BC9724F}"/>
                  </a:ext>
                </a:extLst>
              </p:cNvPr>
              <p:cNvCxnSpPr>
                <a:cxnSpLocks/>
                <a:stCxn id="45"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F55F3DB2-708F-B1D9-E005-ED2E8C2CA83A}"/>
                </a:ext>
              </a:extLst>
            </p:cNvPr>
            <p:cNvGrpSpPr/>
            <p:nvPr/>
          </p:nvGrpSpPr>
          <p:grpSpPr>
            <a:xfrm>
              <a:off x="4411504" y="888920"/>
              <a:ext cx="438181" cy="275078"/>
              <a:chOff x="2320889" y="888920"/>
              <a:chExt cx="438181" cy="275078"/>
            </a:xfrm>
          </p:grpSpPr>
          <p:sp>
            <p:nvSpPr>
              <p:cNvPr id="43" name="Oval 42">
                <a:extLst>
                  <a:ext uri="{FF2B5EF4-FFF2-40B4-BE49-F238E27FC236}">
                    <a16:creationId xmlns:a16="http://schemas.microsoft.com/office/drawing/2014/main" id="{5B7055E6-A332-475D-573D-57B99EB1B76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4" name="Straight Connector 43">
                <a:extLst>
                  <a:ext uri="{FF2B5EF4-FFF2-40B4-BE49-F238E27FC236}">
                    <a16:creationId xmlns:a16="http://schemas.microsoft.com/office/drawing/2014/main" id="{87D60BEF-04FC-655B-469D-42B87F8E9C53}"/>
                  </a:ext>
                </a:extLst>
              </p:cNvPr>
              <p:cNvCxnSpPr>
                <a:cxnSpLocks/>
                <a:stCxn id="43"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14F61EFC-A3F3-A4AC-37AD-B3C0BF892094}"/>
                </a:ext>
              </a:extLst>
            </p:cNvPr>
            <p:cNvGrpSpPr/>
            <p:nvPr/>
          </p:nvGrpSpPr>
          <p:grpSpPr>
            <a:xfrm>
              <a:off x="3403904" y="888920"/>
              <a:ext cx="405130" cy="275078"/>
              <a:chOff x="2353940" y="888920"/>
              <a:chExt cx="405130" cy="275078"/>
            </a:xfrm>
          </p:grpSpPr>
          <p:sp>
            <p:nvSpPr>
              <p:cNvPr id="39" name="Oval 38">
                <a:extLst>
                  <a:ext uri="{FF2B5EF4-FFF2-40B4-BE49-F238E27FC236}">
                    <a16:creationId xmlns:a16="http://schemas.microsoft.com/office/drawing/2014/main" id="{F2CE81E0-BB88-8DDF-D92B-4FED7EA55224}"/>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4</a:t>
                </a:r>
              </a:p>
            </p:txBody>
          </p:sp>
          <p:cxnSp>
            <p:nvCxnSpPr>
              <p:cNvPr id="42" name="Straight Connector 41">
                <a:extLst>
                  <a:ext uri="{FF2B5EF4-FFF2-40B4-BE49-F238E27FC236}">
                    <a16:creationId xmlns:a16="http://schemas.microsoft.com/office/drawing/2014/main" id="{8C091562-653A-C045-95FF-F5A1F6664D38}"/>
                  </a:ext>
                </a:extLst>
              </p:cNvPr>
              <p:cNvCxnSpPr>
                <a:cxnSpLocks/>
                <a:stCxn id="39" idx="2"/>
              </p:cNvCxnSpPr>
              <p:nvPr/>
            </p:nvCxnSpPr>
            <p:spPr>
              <a:xfrm flipH="1">
                <a:off x="2353940" y="1026459"/>
                <a:ext cx="130052"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24414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label design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5.1</a:t>
            </a:r>
            <a:r>
              <a:rPr lang="en-US" sz="1400" dirty="0">
                <a:latin typeface="Verdana Pro" panose="020B0704030504040204" pitchFamily="34" charset="0"/>
              </a:rPr>
              <a:t> – Source and organise the data</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defTabSz="685800" fontAlgn="auto">
              <a:lnSpc>
                <a:spcPct val="100000"/>
              </a:lnSpc>
              <a:spcBef>
                <a:spcPts val="0"/>
              </a:spcBef>
              <a:spcAft>
                <a:spcPts val="0"/>
              </a:spcAft>
              <a:buClrTx/>
              <a:buNone/>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lang="en-US" sz="1000" dirty="0">
                <a:solidFill>
                  <a:srgbClr val="002C6C"/>
                </a:solidFill>
                <a:latin typeface="Verdana Pro" panose="020B0604030504040204" pitchFamily="34" charset="0"/>
                <a:ea typeface="+mn-ea"/>
              </a:rPr>
              <a:t>Making sure the required data for encoding is available, accurate, complete and up-to-date is essential to successfully implementing 2D objectives.</a:t>
            </a:r>
          </a:p>
          <a:p>
            <a:pPr marL="74248" marR="0" lvl="0" indent="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C6C"/>
              </a:solidFill>
              <a:effectLst/>
              <a:highlight>
                <a:srgbClr val="FF8200"/>
              </a:highlight>
              <a:uLnTx/>
              <a:uFillTx/>
              <a:latin typeface="Verdana Pro" panose="020B0604030504040204" pitchFamily="34" charset="0"/>
              <a:ea typeface="+mn-ea"/>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734165"/>
            <a:ext cx="4017168" cy="1477328"/>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Verifying that all relevant data is available and collecting this from the identified sources</a:t>
            </a:r>
          </a:p>
          <a:p>
            <a:pPr marL="358775" indent="-2857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Implementing validation processes to ensure the data is accurate, complete and up-to-date</a:t>
            </a:r>
          </a:p>
          <a:p>
            <a:pPr marL="358775" indent="-285750">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Developing and enforcing data governance policies to maintain data integrity and compliance</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4" name="TextBox 13">
            <a:extLst>
              <a:ext uri="{FF2B5EF4-FFF2-40B4-BE49-F238E27FC236}">
                <a16:creationId xmlns:a16="http://schemas.microsoft.com/office/drawing/2014/main" id="{0479CCDA-EAA2-6D84-9568-E436E8519D31}"/>
              </a:ext>
            </a:extLst>
          </p:cNvPr>
          <p:cNvSpPr txBox="1"/>
          <p:nvPr/>
        </p:nvSpPr>
        <p:spPr>
          <a:xfrm>
            <a:off x="4565427" y="2749405"/>
            <a:ext cx="4273773" cy="369332"/>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Since only the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GTIN</a:t>
            </a:r>
            <a:r>
              <a:rPr lang="en-US" sz="900" b="1" dirty="0">
                <a:solidFill>
                  <a:schemeClr val="tx2"/>
                </a:solidFill>
                <a:latin typeface="Verdana Pro" panose="020B0604030504040204" pitchFamily="34" charset="0"/>
                <a:cs typeface="Verdana Pro Semibold" panose="020F0502020204030204" pitchFamily="34" charset="0"/>
              </a:rPr>
              <a:t> and optionally the </a:t>
            </a:r>
            <a:r>
              <a:rPr lang="en-US" sz="900" b="1" dirty="0">
                <a:solidFill>
                  <a:schemeClr val="tx2"/>
                </a:solidFill>
                <a:latin typeface="Verdana Pro" panose="020B0604030504040204" pitchFamily="34" charset="0"/>
                <a:cs typeface="Verdana Pro Semibold" panose="020F0502020204030204" pitchFamily="34" charset="0"/>
                <a:hlinkClick r:id="rId5" action="ppaction://hlinksldjump"/>
              </a:rPr>
              <a:t>CPV</a:t>
            </a:r>
            <a:r>
              <a:rPr lang="en-US" sz="900" b="1" dirty="0">
                <a:solidFill>
                  <a:schemeClr val="tx2"/>
                </a:solidFill>
                <a:latin typeface="Verdana Pro" panose="020B0604030504040204" pitchFamily="34" charset="0"/>
                <a:cs typeface="Verdana Pro Semibold" panose="020F0502020204030204" pitchFamily="34" charset="0"/>
              </a:rPr>
              <a:t> is encoded, there is no need to source and organise additional data</a:t>
            </a:r>
          </a:p>
        </p:txBody>
      </p:sp>
      <p:sp>
        <p:nvSpPr>
          <p:cNvPr id="15" name="TextBox 5">
            <a:extLst>
              <a:ext uri="{FF2B5EF4-FFF2-40B4-BE49-F238E27FC236}">
                <a16:creationId xmlns:a16="http://schemas.microsoft.com/office/drawing/2014/main" id="{D746D0F2-414F-350B-3A8D-F88D20C2DC67}"/>
              </a:ext>
            </a:extLst>
          </p:cNvPr>
          <p:cNvSpPr txBox="1"/>
          <p:nvPr/>
        </p:nvSpPr>
        <p:spPr>
          <a:xfrm>
            <a:off x="2604773" y="2129224"/>
            <a:ext cx="3839435"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i="1">
                <a:solidFill>
                  <a:schemeClr val="tx2"/>
                </a:solidFill>
              </a:rPr>
              <a:t>What is your key driver?</a:t>
            </a:r>
          </a:p>
        </p:txBody>
      </p:sp>
      <p:cxnSp>
        <p:nvCxnSpPr>
          <p:cNvPr id="22" name="Connector: Elbow 21">
            <a:extLst>
              <a:ext uri="{FF2B5EF4-FFF2-40B4-BE49-F238E27FC236}">
                <a16:creationId xmlns:a16="http://schemas.microsoft.com/office/drawing/2014/main" id="{56A3868F-D4C0-F2BA-0C7F-86FFEB2DD58B}"/>
              </a:ext>
            </a:extLst>
          </p:cNvPr>
          <p:cNvCxnSpPr>
            <a:cxnSpLocks/>
            <a:stCxn id="15" idx="2"/>
          </p:cNvCxnSpPr>
          <p:nvPr/>
        </p:nvCxnSpPr>
        <p:spPr>
          <a:xfrm rot="16200000" flipH="1">
            <a:off x="5426348" y="1458198"/>
            <a:ext cx="374109" cy="2177823"/>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E360198B-FF19-03B3-26D1-3FA11516626C}"/>
              </a:ext>
            </a:extLst>
          </p:cNvPr>
          <p:cNvCxnSpPr>
            <a:cxnSpLocks/>
            <a:stCxn id="15" idx="2"/>
            <a:endCxn id="7" idx="0"/>
          </p:cNvCxnSpPr>
          <p:nvPr/>
        </p:nvCxnSpPr>
        <p:spPr>
          <a:xfrm rot="5400000">
            <a:off x="3301750" y="1511423"/>
            <a:ext cx="374109" cy="2071374"/>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AutoShape 6" descr="Party PNG transparent image download, size: 3821x2925px">
            <a:extLst>
              <a:ext uri="{FF2B5EF4-FFF2-40B4-BE49-F238E27FC236}">
                <a16:creationId xmlns:a16="http://schemas.microsoft.com/office/drawing/2014/main" id="{5E076419-5227-401F-E57C-33A41C8F7E55}"/>
              </a:ext>
            </a:extLst>
          </p:cNvPr>
          <p:cNvSpPr>
            <a:spLocks noChangeAspect="1" noChangeArrowheads="1"/>
          </p:cNvSpPr>
          <p:nvPr/>
        </p:nvSpPr>
        <p:spPr bwMode="auto">
          <a:xfrm>
            <a:off x="4419600" y="27734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B49923CB-E9E3-C975-4B75-F409B1FCCAC9}"/>
              </a:ext>
            </a:extLst>
          </p:cNvPr>
          <p:cNvSpPr txBox="1"/>
          <p:nvPr/>
        </p:nvSpPr>
        <p:spPr>
          <a:xfrm>
            <a:off x="1181363" y="2353972"/>
            <a:ext cx="3216056" cy="200055"/>
          </a:xfrm>
          <a:prstGeom prst="rect">
            <a:avLst/>
          </a:prstGeom>
          <a:noFill/>
        </p:spPr>
        <p:txBody>
          <a:bodyPr wrap="square" rtlCol="0">
            <a:spAutoFit/>
          </a:bodyPr>
          <a:lstStyle/>
          <a:p>
            <a:pPr algn="ctr"/>
            <a:r>
              <a:rPr lang="en-US" sz="700" i="1" dirty="0"/>
              <a:t>Traceability/Safety/Inventory management/Sustainability</a:t>
            </a:r>
          </a:p>
        </p:txBody>
      </p:sp>
      <p:sp>
        <p:nvSpPr>
          <p:cNvPr id="18" name="TextBox 17">
            <a:extLst>
              <a:ext uri="{FF2B5EF4-FFF2-40B4-BE49-F238E27FC236}">
                <a16:creationId xmlns:a16="http://schemas.microsoft.com/office/drawing/2014/main" id="{C06857B2-223E-1082-6DB7-8D969B03F239}"/>
              </a:ext>
            </a:extLst>
          </p:cNvPr>
          <p:cNvSpPr txBox="1"/>
          <p:nvPr/>
        </p:nvSpPr>
        <p:spPr>
          <a:xfrm>
            <a:off x="4654242" y="2353972"/>
            <a:ext cx="3059340" cy="200055"/>
          </a:xfrm>
          <a:prstGeom prst="rect">
            <a:avLst/>
          </a:prstGeom>
          <a:noFill/>
        </p:spPr>
        <p:txBody>
          <a:bodyPr wrap="square" rtlCol="0">
            <a:spAutoFit/>
          </a:bodyPr>
          <a:lstStyle/>
          <a:p>
            <a:pPr algn="ctr"/>
            <a:r>
              <a:rPr lang="en-US" sz="700" i="1" dirty="0"/>
              <a:t>Also / only consumer engagement and/or Improved packaging</a:t>
            </a:r>
          </a:p>
        </p:txBody>
      </p:sp>
      <p:pic>
        <p:nvPicPr>
          <p:cNvPr id="19" name="Picture 8">
            <a:hlinkClick r:id="" action="ppaction://hlinkshowjump?jump=nextslide"/>
            <a:extLst>
              <a:ext uri="{FF2B5EF4-FFF2-40B4-BE49-F238E27FC236}">
                <a16:creationId xmlns:a16="http://schemas.microsoft.com/office/drawing/2014/main" id="{092E7C09-09E4-A2FF-FF60-0E62AF360C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20" name="Picture 9">
            <a:hlinkClick r:id="" action="ppaction://hlinkshowjump?jump=previousslide"/>
            <a:extLst>
              <a:ext uri="{FF2B5EF4-FFF2-40B4-BE49-F238E27FC236}">
                <a16:creationId xmlns:a16="http://schemas.microsoft.com/office/drawing/2014/main" id="{8D05428D-02F9-A12E-EEF2-C939E9200A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21" name="Graphic 20">
            <a:hlinkClick r:id="rId8" action="ppaction://hlinksldjump"/>
            <a:extLst>
              <a:ext uri="{FF2B5EF4-FFF2-40B4-BE49-F238E27FC236}">
                <a16:creationId xmlns:a16="http://schemas.microsoft.com/office/drawing/2014/main" id="{A1461A9C-8121-751C-81AA-B286719CA6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70263F11-CC9B-E98A-899E-74510A59D8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959" y="2691297"/>
            <a:ext cx="399600" cy="399600"/>
          </a:xfrm>
          <a:prstGeom prst="rect">
            <a:avLst/>
          </a:prstGeom>
        </p:spPr>
      </p:pic>
      <p:pic>
        <p:nvPicPr>
          <p:cNvPr id="23" name="Graphic 22">
            <a:extLst>
              <a:ext uri="{FF2B5EF4-FFF2-40B4-BE49-F238E27FC236}">
                <a16:creationId xmlns:a16="http://schemas.microsoft.com/office/drawing/2014/main" id="{DD1054A9-5A2A-15B7-A9F7-32756B5F67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35959" y="3196548"/>
            <a:ext cx="399600" cy="399600"/>
          </a:xfrm>
          <a:prstGeom prst="rect">
            <a:avLst/>
          </a:prstGeom>
        </p:spPr>
      </p:pic>
      <p:pic>
        <p:nvPicPr>
          <p:cNvPr id="24" name="Graphic 23">
            <a:extLst>
              <a:ext uri="{FF2B5EF4-FFF2-40B4-BE49-F238E27FC236}">
                <a16:creationId xmlns:a16="http://schemas.microsoft.com/office/drawing/2014/main" id="{E14687FD-C8C1-E3A5-A0EC-9CB11E1C41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5959" y="3672238"/>
            <a:ext cx="399600" cy="399600"/>
          </a:xfrm>
          <a:prstGeom prst="rect">
            <a:avLst/>
          </a:prstGeom>
        </p:spPr>
      </p:pic>
      <p:pic>
        <p:nvPicPr>
          <p:cNvPr id="25" name="Graphic 24">
            <a:extLst>
              <a:ext uri="{FF2B5EF4-FFF2-40B4-BE49-F238E27FC236}">
                <a16:creationId xmlns:a16="http://schemas.microsoft.com/office/drawing/2014/main" id="{BB437DEB-085E-D906-6FA1-CFC3F717E00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527884" y="2723381"/>
            <a:ext cx="399600" cy="399600"/>
          </a:xfrm>
          <a:prstGeom prst="rect">
            <a:avLst/>
          </a:prstGeom>
        </p:spPr>
      </p:pic>
      <p:grpSp>
        <p:nvGrpSpPr>
          <p:cNvPr id="73" name="Group 72">
            <a:extLst>
              <a:ext uri="{FF2B5EF4-FFF2-40B4-BE49-F238E27FC236}">
                <a16:creationId xmlns:a16="http://schemas.microsoft.com/office/drawing/2014/main" id="{FABE54FD-7CFB-0B13-896D-576E0FEA9471}"/>
              </a:ext>
            </a:extLst>
          </p:cNvPr>
          <p:cNvGrpSpPr/>
          <p:nvPr/>
        </p:nvGrpSpPr>
        <p:grpSpPr>
          <a:xfrm>
            <a:off x="-1" y="819151"/>
            <a:ext cx="9144000" cy="414970"/>
            <a:chOff x="-1" y="819151"/>
            <a:chExt cx="9144000" cy="414970"/>
          </a:xfrm>
        </p:grpSpPr>
        <p:sp>
          <p:nvSpPr>
            <p:cNvPr id="74" name="Rectangle 73">
              <a:extLst>
                <a:ext uri="{FF2B5EF4-FFF2-40B4-BE49-F238E27FC236}">
                  <a16:creationId xmlns:a16="http://schemas.microsoft.com/office/drawing/2014/main" id="{1982D672-BDF3-BA10-7FF2-3121B88C7879}"/>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5" name="Rounded Rectangle 21">
              <a:extLst>
                <a:ext uri="{FF2B5EF4-FFF2-40B4-BE49-F238E27FC236}">
                  <a16:creationId xmlns:a16="http://schemas.microsoft.com/office/drawing/2014/main" id="{8EE65560-9D89-26EC-D108-0431973C7CDE}"/>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76" name="Rounded Rectangle 75">
              <a:extLst>
                <a:ext uri="{FF2B5EF4-FFF2-40B4-BE49-F238E27FC236}">
                  <a16:creationId xmlns:a16="http://schemas.microsoft.com/office/drawing/2014/main" id="{071A0270-C6E5-0E1E-ED77-A00C1DF0AD6E}"/>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77" name="Rounded Rectangle 76">
              <a:extLst>
                <a:ext uri="{FF2B5EF4-FFF2-40B4-BE49-F238E27FC236}">
                  <a16:creationId xmlns:a16="http://schemas.microsoft.com/office/drawing/2014/main" id="{6C3FAF2B-34EC-7E25-460D-A026111EACF7}"/>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78" name="Rounded Rectangle 77">
              <a:extLst>
                <a:ext uri="{FF2B5EF4-FFF2-40B4-BE49-F238E27FC236}">
                  <a16:creationId xmlns:a16="http://schemas.microsoft.com/office/drawing/2014/main" id="{206E7E87-0CA1-259A-BFD1-A5070AD8B61B}"/>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8DB9CA"/>
                  </a:solidFill>
                </a:rPr>
                <a:t>Set-up barcode &amp; artwork changes</a:t>
              </a:r>
            </a:p>
          </p:txBody>
        </p:sp>
        <p:sp>
          <p:nvSpPr>
            <p:cNvPr id="79" name="Rounded Rectangle 78">
              <a:extLst>
                <a:ext uri="{FF2B5EF4-FFF2-40B4-BE49-F238E27FC236}">
                  <a16:creationId xmlns:a16="http://schemas.microsoft.com/office/drawing/2014/main" id="{027A892A-6285-03CE-AE98-9E9038BC6112}"/>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80" name="Rounded Rectangle 21">
              <a:extLst>
                <a:ext uri="{FF2B5EF4-FFF2-40B4-BE49-F238E27FC236}">
                  <a16:creationId xmlns:a16="http://schemas.microsoft.com/office/drawing/2014/main" id="{E586C765-18D1-BC73-741E-0D2F1F2A6529}"/>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81" name="Rounded Rectangle 21">
              <a:extLst>
                <a:ext uri="{FF2B5EF4-FFF2-40B4-BE49-F238E27FC236}">
                  <a16:creationId xmlns:a16="http://schemas.microsoft.com/office/drawing/2014/main" id="{4871D9D0-4577-92C9-0B5B-74B58809B481}"/>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82" name="Rounded Rectangle 21">
              <a:extLst>
                <a:ext uri="{FF2B5EF4-FFF2-40B4-BE49-F238E27FC236}">
                  <a16:creationId xmlns:a16="http://schemas.microsoft.com/office/drawing/2014/main" id="{C3D7956E-E3A9-FA19-8C4D-30D31A3A0A7C}"/>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83" name="Oval 82">
              <a:extLst>
                <a:ext uri="{FF2B5EF4-FFF2-40B4-BE49-F238E27FC236}">
                  <a16:creationId xmlns:a16="http://schemas.microsoft.com/office/drawing/2014/main" id="{EA18A4C5-B257-E4EE-1F23-04A61CF0AD7F}"/>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84" name="Oval 83">
              <a:extLst>
                <a:ext uri="{FF2B5EF4-FFF2-40B4-BE49-F238E27FC236}">
                  <a16:creationId xmlns:a16="http://schemas.microsoft.com/office/drawing/2014/main" id="{60C1A929-18FE-CF99-BEBD-730094E311C5}"/>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85" name="Straight Connector 84">
              <a:extLst>
                <a:ext uri="{FF2B5EF4-FFF2-40B4-BE49-F238E27FC236}">
                  <a16:creationId xmlns:a16="http://schemas.microsoft.com/office/drawing/2014/main" id="{B89A1D3D-6E33-9EA0-86B3-C4DF3EDED4AC}"/>
                </a:ext>
              </a:extLst>
            </p:cNvPr>
            <p:cNvCxnSpPr>
              <a:stCxn id="84"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86" name="Group 85">
              <a:extLst>
                <a:ext uri="{FF2B5EF4-FFF2-40B4-BE49-F238E27FC236}">
                  <a16:creationId xmlns:a16="http://schemas.microsoft.com/office/drawing/2014/main" id="{A602A1AC-9A0B-620C-0E01-FC1E637840BD}"/>
                </a:ext>
              </a:extLst>
            </p:cNvPr>
            <p:cNvGrpSpPr/>
            <p:nvPr/>
          </p:nvGrpSpPr>
          <p:grpSpPr>
            <a:xfrm>
              <a:off x="2241933" y="888920"/>
              <a:ext cx="517137" cy="275078"/>
              <a:chOff x="2241933" y="888920"/>
              <a:chExt cx="517137" cy="275078"/>
            </a:xfrm>
          </p:grpSpPr>
          <p:sp>
            <p:nvSpPr>
              <p:cNvPr id="102" name="Oval 101">
                <a:extLst>
                  <a:ext uri="{FF2B5EF4-FFF2-40B4-BE49-F238E27FC236}">
                    <a16:creationId xmlns:a16="http://schemas.microsoft.com/office/drawing/2014/main" id="{7A0412CE-C12D-8E67-AB6F-E3B32CB2732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103" name="Straight Connector 102">
                <a:extLst>
                  <a:ext uri="{FF2B5EF4-FFF2-40B4-BE49-F238E27FC236}">
                    <a16:creationId xmlns:a16="http://schemas.microsoft.com/office/drawing/2014/main" id="{99AF1C90-F850-A4CB-751F-57C26F20ECB6}"/>
                  </a:ext>
                </a:extLst>
              </p:cNvPr>
              <p:cNvCxnSpPr>
                <a:stCxn id="102"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Group 86">
              <a:extLst>
                <a:ext uri="{FF2B5EF4-FFF2-40B4-BE49-F238E27FC236}">
                  <a16:creationId xmlns:a16="http://schemas.microsoft.com/office/drawing/2014/main" id="{A4697898-E73D-205F-D93D-711E8DE70362}"/>
                </a:ext>
              </a:extLst>
            </p:cNvPr>
            <p:cNvGrpSpPr/>
            <p:nvPr/>
          </p:nvGrpSpPr>
          <p:grpSpPr>
            <a:xfrm>
              <a:off x="7700790" y="888920"/>
              <a:ext cx="449198" cy="275078"/>
              <a:chOff x="2309872" y="888920"/>
              <a:chExt cx="449198" cy="275078"/>
            </a:xfrm>
          </p:grpSpPr>
          <p:sp>
            <p:nvSpPr>
              <p:cNvPr id="100" name="Oval 99">
                <a:extLst>
                  <a:ext uri="{FF2B5EF4-FFF2-40B4-BE49-F238E27FC236}">
                    <a16:creationId xmlns:a16="http://schemas.microsoft.com/office/drawing/2014/main" id="{18A213EE-6E02-A638-0FB6-A5AFEBB9ACF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101" name="Straight Connector 100">
                <a:extLst>
                  <a:ext uri="{FF2B5EF4-FFF2-40B4-BE49-F238E27FC236}">
                    <a16:creationId xmlns:a16="http://schemas.microsoft.com/office/drawing/2014/main" id="{CD51E267-2CA3-303A-A207-4B9EA5D949C7}"/>
                  </a:ext>
                </a:extLst>
              </p:cNvPr>
              <p:cNvCxnSpPr>
                <a:cxnSpLocks/>
                <a:stCxn id="100"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80657227-D3AA-C8AF-C93B-82880DF0E8B7}"/>
                </a:ext>
              </a:extLst>
            </p:cNvPr>
            <p:cNvGrpSpPr/>
            <p:nvPr/>
          </p:nvGrpSpPr>
          <p:grpSpPr>
            <a:xfrm>
              <a:off x="6863508" y="888920"/>
              <a:ext cx="412785" cy="275078"/>
              <a:chOff x="2346285" y="888920"/>
              <a:chExt cx="412785" cy="275078"/>
            </a:xfrm>
          </p:grpSpPr>
          <p:sp>
            <p:nvSpPr>
              <p:cNvPr id="98" name="Oval 97">
                <a:extLst>
                  <a:ext uri="{FF2B5EF4-FFF2-40B4-BE49-F238E27FC236}">
                    <a16:creationId xmlns:a16="http://schemas.microsoft.com/office/drawing/2014/main" id="{449C6F51-1890-6437-180E-0EEA78D3E04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99" name="Straight Connector 98">
                <a:extLst>
                  <a:ext uri="{FF2B5EF4-FFF2-40B4-BE49-F238E27FC236}">
                    <a16:creationId xmlns:a16="http://schemas.microsoft.com/office/drawing/2014/main" id="{03BC137A-1B7D-F09D-CC3C-F0BF98A632AB}"/>
                  </a:ext>
                </a:extLst>
              </p:cNvPr>
              <p:cNvCxnSpPr>
                <a:cxnSpLocks/>
                <a:stCxn id="98"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Group 88">
              <a:extLst>
                <a:ext uri="{FF2B5EF4-FFF2-40B4-BE49-F238E27FC236}">
                  <a16:creationId xmlns:a16="http://schemas.microsoft.com/office/drawing/2014/main" id="{77DA7A05-C841-2FBC-ADBA-B0763041A417}"/>
                </a:ext>
              </a:extLst>
            </p:cNvPr>
            <p:cNvGrpSpPr/>
            <p:nvPr/>
          </p:nvGrpSpPr>
          <p:grpSpPr>
            <a:xfrm>
              <a:off x="5690212" y="888920"/>
              <a:ext cx="417664" cy="275078"/>
              <a:chOff x="2341406" y="888920"/>
              <a:chExt cx="417664" cy="275078"/>
            </a:xfrm>
          </p:grpSpPr>
          <p:sp>
            <p:nvSpPr>
              <p:cNvPr id="96" name="Oval 95">
                <a:extLst>
                  <a:ext uri="{FF2B5EF4-FFF2-40B4-BE49-F238E27FC236}">
                    <a16:creationId xmlns:a16="http://schemas.microsoft.com/office/drawing/2014/main" id="{83FCE6B4-8340-2C90-DFC1-6894C0377B0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97" name="Straight Connector 96">
                <a:extLst>
                  <a:ext uri="{FF2B5EF4-FFF2-40B4-BE49-F238E27FC236}">
                    <a16:creationId xmlns:a16="http://schemas.microsoft.com/office/drawing/2014/main" id="{A5882F54-FE07-76BF-E6EE-332A72985D14}"/>
                  </a:ext>
                </a:extLst>
              </p:cNvPr>
              <p:cNvCxnSpPr>
                <a:cxnSpLocks/>
                <a:stCxn id="96"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64E22887-BDAB-CE72-00A3-8F9AD60A35E5}"/>
                </a:ext>
              </a:extLst>
            </p:cNvPr>
            <p:cNvGrpSpPr/>
            <p:nvPr/>
          </p:nvGrpSpPr>
          <p:grpSpPr>
            <a:xfrm>
              <a:off x="4411504" y="888920"/>
              <a:ext cx="438181" cy="275078"/>
              <a:chOff x="2320889" y="888920"/>
              <a:chExt cx="438181" cy="275078"/>
            </a:xfrm>
          </p:grpSpPr>
          <p:sp>
            <p:nvSpPr>
              <p:cNvPr id="94" name="Oval 93">
                <a:extLst>
                  <a:ext uri="{FF2B5EF4-FFF2-40B4-BE49-F238E27FC236}">
                    <a16:creationId xmlns:a16="http://schemas.microsoft.com/office/drawing/2014/main" id="{25C5E763-4D3F-5D47-5652-0AE1DE4B3D9F}"/>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95" name="Straight Connector 94">
                <a:extLst>
                  <a:ext uri="{FF2B5EF4-FFF2-40B4-BE49-F238E27FC236}">
                    <a16:creationId xmlns:a16="http://schemas.microsoft.com/office/drawing/2014/main" id="{0A7BAF25-1526-5FBC-C2EA-E76BBEE2EFA1}"/>
                  </a:ext>
                </a:extLst>
              </p:cNvPr>
              <p:cNvCxnSpPr>
                <a:cxnSpLocks/>
                <a:stCxn id="94" idx="2"/>
              </p:cNvCxnSpPr>
              <p:nvPr/>
            </p:nvCxnSpPr>
            <p:spPr>
              <a:xfrm flipH="1">
                <a:off x="2320889" y="1026459"/>
                <a:ext cx="163103"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91" name="Group 90">
              <a:extLst>
                <a:ext uri="{FF2B5EF4-FFF2-40B4-BE49-F238E27FC236}">
                  <a16:creationId xmlns:a16="http://schemas.microsoft.com/office/drawing/2014/main" id="{65ECFD0F-97E5-FB07-7F77-A4C5DE7E7740}"/>
                </a:ext>
              </a:extLst>
            </p:cNvPr>
            <p:cNvGrpSpPr/>
            <p:nvPr/>
          </p:nvGrpSpPr>
          <p:grpSpPr>
            <a:xfrm>
              <a:off x="3403904" y="888920"/>
              <a:ext cx="405130" cy="275078"/>
              <a:chOff x="2353940" y="888920"/>
              <a:chExt cx="405130" cy="275078"/>
            </a:xfrm>
          </p:grpSpPr>
          <p:sp>
            <p:nvSpPr>
              <p:cNvPr id="92" name="Oval 91">
                <a:extLst>
                  <a:ext uri="{FF2B5EF4-FFF2-40B4-BE49-F238E27FC236}">
                    <a16:creationId xmlns:a16="http://schemas.microsoft.com/office/drawing/2014/main" id="{25C291FE-4FB7-6E23-DD93-BC5F3379C2A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93" name="Straight Connector 92">
                <a:extLst>
                  <a:ext uri="{FF2B5EF4-FFF2-40B4-BE49-F238E27FC236}">
                    <a16:creationId xmlns:a16="http://schemas.microsoft.com/office/drawing/2014/main" id="{4475E984-D0C8-DA09-AFC0-3B60C8C8D11B}"/>
                  </a:ext>
                </a:extLst>
              </p:cNvPr>
              <p:cNvCxnSpPr>
                <a:cxnSpLocks/>
                <a:stCxn id="92"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452101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68</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label design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5.2</a:t>
            </a:r>
            <a:r>
              <a:rPr lang="en-US" sz="1400" dirty="0">
                <a:latin typeface="Verdana Pro" panose="020B0704030504040204" pitchFamily="34" charset="0"/>
              </a:rPr>
              <a:t> – Set up barcode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Set up your 2D barcode of choice and, if necessary, involve your solution provider.</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7" name="TextBox 6">
            <a:extLst>
              <a:ext uri="{FF2B5EF4-FFF2-40B4-BE49-F238E27FC236}">
                <a16:creationId xmlns:a16="http://schemas.microsoft.com/office/drawing/2014/main" id="{F50D9286-C6C1-50FC-2DD4-2BE5541E4BF8}"/>
              </a:ext>
            </a:extLst>
          </p:cNvPr>
          <p:cNvSpPr txBox="1"/>
          <p:nvPr/>
        </p:nvSpPr>
        <p:spPr>
          <a:xfrm>
            <a:off x="444533" y="2715964"/>
            <a:ext cx="4017168" cy="1477328"/>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Setting up your Digital Link URI Syntax</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B</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rPr>
              <a:t>est Practices for Creating your GS1 Digital Link Syntax QR Code</a:t>
            </a:r>
            <a:r>
              <a:rPr lang="en-US" sz="900" u="sng"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and</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GS1 Digital Link Quick Start Guide</a:t>
            </a:r>
            <a:r>
              <a:rPr lang="en-US" sz="900" u="sng"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more information. </a:t>
            </a:r>
            <a:b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br>
            <a:endPar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endParaRP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6"/>
              </a:rPr>
              <a:t>GS1 Digital Link Standard: URI Syntax</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the most detailed information on the Digital Link.</a:t>
            </a:r>
          </a:p>
          <a:p>
            <a:pPr marL="73025"/>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4" name="TextBox 13">
            <a:extLst>
              <a:ext uri="{FF2B5EF4-FFF2-40B4-BE49-F238E27FC236}">
                <a16:creationId xmlns:a16="http://schemas.microsoft.com/office/drawing/2014/main" id="{0479CCDA-EAA2-6D84-9568-E436E8519D31}"/>
              </a:ext>
            </a:extLst>
          </p:cNvPr>
          <p:cNvSpPr txBox="1"/>
          <p:nvPr/>
        </p:nvSpPr>
        <p:spPr>
          <a:xfrm>
            <a:off x="4565427" y="2715964"/>
            <a:ext cx="4273773" cy="923330"/>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Setting up your GS1 </a:t>
            </a:r>
            <a:r>
              <a:rPr lang="en-US" sz="900" b="1" dirty="0" err="1">
                <a:solidFill>
                  <a:schemeClr val="tx2"/>
                </a:solidFill>
                <a:latin typeface="Verdana Pro" panose="020B0604030504040204" pitchFamily="34" charset="0"/>
                <a:cs typeface="Verdana Pro Semibold" panose="020F0502020204030204" pitchFamily="34" charset="0"/>
              </a:rPr>
              <a:t>DataMatrix</a:t>
            </a: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244475"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7"/>
              </a:rPr>
              <a:t>Overview &amp; Technical Introduction to GS1 </a:t>
            </a:r>
            <a:r>
              <a:rPr lang="en-US" sz="900" u="sng" dirty="0" err="1">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7"/>
              </a:rPr>
              <a:t>Datamatrix</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Guideline</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more information.</a:t>
            </a:r>
          </a:p>
          <a:p>
            <a:pPr marL="73025"/>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5" name="TextBox 5">
            <a:extLst>
              <a:ext uri="{FF2B5EF4-FFF2-40B4-BE49-F238E27FC236}">
                <a16:creationId xmlns:a16="http://schemas.microsoft.com/office/drawing/2014/main" id="{D746D0F2-414F-350B-3A8D-F88D20C2DC67}"/>
              </a:ext>
            </a:extLst>
          </p:cNvPr>
          <p:cNvSpPr txBox="1"/>
          <p:nvPr/>
        </p:nvSpPr>
        <p:spPr>
          <a:xfrm>
            <a:off x="2604773" y="2129224"/>
            <a:ext cx="3839435"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i="1">
                <a:solidFill>
                  <a:schemeClr val="tx2"/>
                </a:solidFill>
              </a:rPr>
              <a:t>What is the 2D Barcode you chose in Step 3.2?</a:t>
            </a:r>
          </a:p>
        </p:txBody>
      </p:sp>
      <p:cxnSp>
        <p:nvCxnSpPr>
          <p:cNvPr id="22" name="Connector: Elbow 21">
            <a:extLst>
              <a:ext uri="{FF2B5EF4-FFF2-40B4-BE49-F238E27FC236}">
                <a16:creationId xmlns:a16="http://schemas.microsoft.com/office/drawing/2014/main" id="{56A3868F-D4C0-F2BA-0C7F-86FFEB2DD58B}"/>
              </a:ext>
            </a:extLst>
          </p:cNvPr>
          <p:cNvCxnSpPr>
            <a:cxnSpLocks/>
            <a:stCxn id="15" idx="2"/>
            <a:endCxn id="14" idx="0"/>
          </p:cNvCxnSpPr>
          <p:nvPr/>
        </p:nvCxnSpPr>
        <p:spPr>
          <a:xfrm rot="16200000" flipH="1">
            <a:off x="5435448" y="1449098"/>
            <a:ext cx="355908" cy="2177823"/>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E360198B-FF19-03B3-26D1-3FA11516626C}"/>
              </a:ext>
            </a:extLst>
          </p:cNvPr>
          <p:cNvCxnSpPr>
            <a:cxnSpLocks/>
            <a:stCxn id="15" idx="2"/>
            <a:endCxn id="7" idx="0"/>
          </p:cNvCxnSpPr>
          <p:nvPr/>
        </p:nvCxnSpPr>
        <p:spPr>
          <a:xfrm rot="5400000">
            <a:off x="3310850" y="1502323"/>
            <a:ext cx="355908" cy="2071374"/>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E11FF34-E6D5-21E5-C011-BCCA4C538B37}"/>
              </a:ext>
            </a:extLst>
          </p:cNvPr>
          <p:cNvSpPr txBox="1"/>
          <p:nvPr/>
        </p:nvSpPr>
        <p:spPr>
          <a:xfrm>
            <a:off x="1853075" y="2318078"/>
            <a:ext cx="2520280" cy="200055"/>
          </a:xfrm>
          <a:prstGeom prst="rect">
            <a:avLst/>
          </a:prstGeom>
          <a:noFill/>
        </p:spPr>
        <p:txBody>
          <a:bodyPr wrap="square" rtlCol="0">
            <a:spAutoFit/>
          </a:bodyPr>
          <a:lstStyle/>
          <a:p>
            <a:pPr algn="ctr"/>
            <a:r>
              <a:rPr lang="en-US" sz="700" i="1"/>
              <a:t>QR Code/Data Matrix</a:t>
            </a:r>
          </a:p>
        </p:txBody>
      </p:sp>
      <p:sp>
        <p:nvSpPr>
          <p:cNvPr id="35" name="TextBox 34">
            <a:extLst>
              <a:ext uri="{FF2B5EF4-FFF2-40B4-BE49-F238E27FC236}">
                <a16:creationId xmlns:a16="http://schemas.microsoft.com/office/drawing/2014/main" id="{4725731A-2AD2-7C76-960C-BB9E5ECD01F1}"/>
              </a:ext>
            </a:extLst>
          </p:cNvPr>
          <p:cNvSpPr txBox="1"/>
          <p:nvPr/>
        </p:nvSpPr>
        <p:spPr>
          <a:xfrm>
            <a:off x="4770647" y="2318078"/>
            <a:ext cx="2883946" cy="200055"/>
          </a:xfrm>
          <a:prstGeom prst="rect">
            <a:avLst/>
          </a:prstGeom>
          <a:noFill/>
        </p:spPr>
        <p:txBody>
          <a:bodyPr wrap="square" rtlCol="0">
            <a:spAutoFit/>
          </a:bodyPr>
          <a:lstStyle/>
          <a:p>
            <a:pPr algn="ctr"/>
            <a:r>
              <a:rPr lang="en-US" sz="700" i="1"/>
              <a:t>GS1 </a:t>
            </a:r>
            <a:r>
              <a:rPr lang="en-US" sz="700" i="1" err="1"/>
              <a:t>DataMatrix</a:t>
            </a:r>
            <a:endParaRPr lang="en-US" sz="700" i="1"/>
          </a:p>
        </p:txBody>
      </p:sp>
      <p:sp>
        <p:nvSpPr>
          <p:cNvPr id="28" name="AutoShape 6" descr="Party PNG transparent image download, size: 3821x2925px">
            <a:extLst>
              <a:ext uri="{FF2B5EF4-FFF2-40B4-BE49-F238E27FC236}">
                <a16:creationId xmlns:a16="http://schemas.microsoft.com/office/drawing/2014/main" id="{5E076419-5227-401F-E57C-33A41C8F7E55}"/>
              </a:ext>
            </a:extLst>
          </p:cNvPr>
          <p:cNvSpPr>
            <a:spLocks noChangeAspect="1" noChangeArrowheads="1"/>
          </p:cNvSpPr>
          <p:nvPr/>
        </p:nvSpPr>
        <p:spPr bwMode="auto">
          <a:xfrm>
            <a:off x="4419600" y="292391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8">
            <a:hlinkClick r:id="" action="ppaction://hlinkshowjump?jump=nextslide"/>
            <a:extLst>
              <a:ext uri="{FF2B5EF4-FFF2-40B4-BE49-F238E27FC236}">
                <a16:creationId xmlns:a16="http://schemas.microsoft.com/office/drawing/2014/main" id="{AB5CF18E-39A1-DE80-9249-4FB30F2D91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4564ACB9-2247-7515-6F73-7A049CE018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7992616" y="236054"/>
            <a:ext cx="375396" cy="375396"/>
          </a:xfrm>
          <a:prstGeom prst="rect">
            <a:avLst/>
          </a:prstGeom>
          <a:noFill/>
          <a:ln>
            <a:noFill/>
          </a:ln>
        </p:spPr>
      </p:pic>
      <p:pic>
        <p:nvPicPr>
          <p:cNvPr id="19" name="Graphic 18">
            <a:hlinkClick r:id="rId10" action="ppaction://hlinksldjump"/>
            <a:extLst>
              <a:ext uri="{FF2B5EF4-FFF2-40B4-BE49-F238E27FC236}">
                <a16:creationId xmlns:a16="http://schemas.microsoft.com/office/drawing/2014/main" id="{46FD84EB-2620-49D7-9B58-E46301F716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B15CD28E-2E87-D8B0-2922-DE09BEBC15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20461" y="2627268"/>
            <a:ext cx="399600" cy="399600"/>
          </a:xfrm>
          <a:prstGeom prst="rect">
            <a:avLst/>
          </a:prstGeom>
        </p:spPr>
      </p:pic>
      <p:pic>
        <p:nvPicPr>
          <p:cNvPr id="21" name="Graphic 20">
            <a:extLst>
              <a:ext uri="{FF2B5EF4-FFF2-40B4-BE49-F238E27FC236}">
                <a16:creationId xmlns:a16="http://schemas.microsoft.com/office/drawing/2014/main" id="{9254F21A-359A-C6C6-79DD-07CD9496C8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526796" y="2627268"/>
            <a:ext cx="399600" cy="399600"/>
          </a:xfrm>
          <a:prstGeom prst="rect">
            <a:avLst/>
          </a:prstGeom>
        </p:spPr>
      </p:pic>
      <p:grpSp>
        <p:nvGrpSpPr>
          <p:cNvPr id="12" name="Group 11">
            <a:extLst>
              <a:ext uri="{FF2B5EF4-FFF2-40B4-BE49-F238E27FC236}">
                <a16:creationId xmlns:a16="http://schemas.microsoft.com/office/drawing/2014/main" id="{DB60DEE3-1262-1E3A-AA41-83AD2CF9B7A8}"/>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788B77FA-9256-C64E-6A1B-D1E50F72C343}"/>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Rounded Rectangle 21">
              <a:extLst>
                <a:ext uri="{FF2B5EF4-FFF2-40B4-BE49-F238E27FC236}">
                  <a16:creationId xmlns:a16="http://schemas.microsoft.com/office/drawing/2014/main" id="{62002090-3DF5-65DC-53B9-2E5F894D9C53}"/>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4" name="Rounded Rectangle 23">
              <a:extLst>
                <a:ext uri="{FF2B5EF4-FFF2-40B4-BE49-F238E27FC236}">
                  <a16:creationId xmlns:a16="http://schemas.microsoft.com/office/drawing/2014/main" id="{791C9AAB-4153-6777-DB8F-4232216036FE}"/>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5" name="Rounded Rectangle 24">
              <a:extLst>
                <a:ext uri="{FF2B5EF4-FFF2-40B4-BE49-F238E27FC236}">
                  <a16:creationId xmlns:a16="http://schemas.microsoft.com/office/drawing/2014/main" id="{8416898F-A9EA-386D-7C35-24CE8CF39624}"/>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6" name="Rounded Rectangle 25">
              <a:extLst>
                <a:ext uri="{FF2B5EF4-FFF2-40B4-BE49-F238E27FC236}">
                  <a16:creationId xmlns:a16="http://schemas.microsoft.com/office/drawing/2014/main" id="{E705522A-0A5A-DAFE-7A04-F747B1C7E4B6}"/>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8DB9CA"/>
                  </a:solidFill>
                </a:rPr>
                <a:t>Set-up barcode &amp; artwork changes</a:t>
              </a:r>
            </a:p>
          </p:txBody>
        </p:sp>
        <p:sp>
          <p:nvSpPr>
            <p:cNvPr id="29" name="Rounded Rectangle 28">
              <a:extLst>
                <a:ext uri="{FF2B5EF4-FFF2-40B4-BE49-F238E27FC236}">
                  <a16:creationId xmlns:a16="http://schemas.microsoft.com/office/drawing/2014/main" id="{EBE66F7C-C629-AE0C-275F-6C1B42C7089F}"/>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1" name="Rounded Rectangle 21">
              <a:extLst>
                <a:ext uri="{FF2B5EF4-FFF2-40B4-BE49-F238E27FC236}">
                  <a16:creationId xmlns:a16="http://schemas.microsoft.com/office/drawing/2014/main" id="{EE4685EE-0A63-3051-1426-BC5AF06D08DA}"/>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32" name="Rounded Rectangle 21">
              <a:extLst>
                <a:ext uri="{FF2B5EF4-FFF2-40B4-BE49-F238E27FC236}">
                  <a16:creationId xmlns:a16="http://schemas.microsoft.com/office/drawing/2014/main" id="{FE5A7FA3-6841-5523-FBDF-A29C12C37A8E}"/>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3" name="Rounded Rectangle 21">
              <a:extLst>
                <a:ext uri="{FF2B5EF4-FFF2-40B4-BE49-F238E27FC236}">
                  <a16:creationId xmlns:a16="http://schemas.microsoft.com/office/drawing/2014/main" id="{34774FCD-9D81-18F3-B7F1-7DAD3BBAD01E}"/>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6" name="Oval 35">
              <a:extLst>
                <a:ext uri="{FF2B5EF4-FFF2-40B4-BE49-F238E27FC236}">
                  <a16:creationId xmlns:a16="http://schemas.microsoft.com/office/drawing/2014/main" id="{35B4678F-0275-90F3-5B81-6634580614FC}"/>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7" name="Oval 36">
              <a:extLst>
                <a:ext uri="{FF2B5EF4-FFF2-40B4-BE49-F238E27FC236}">
                  <a16:creationId xmlns:a16="http://schemas.microsoft.com/office/drawing/2014/main" id="{9023FD3A-97FB-5BE8-2371-B578E5DAE079}"/>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8" name="Straight Connector 37">
              <a:extLst>
                <a:ext uri="{FF2B5EF4-FFF2-40B4-BE49-F238E27FC236}">
                  <a16:creationId xmlns:a16="http://schemas.microsoft.com/office/drawing/2014/main" id="{9F360B4A-2BE8-AEE4-822A-B81A57929A19}"/>
                </a:ext>
              </a:extLst>
            </p:cNvPr>
            <p:cNvCxnSpPr>
              <a:stCxn id="37"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CBB8E541-218D-B1AB-3F96-6D02068A75C7}"/>
                </a:ext>
              </a:extLst>
            </p:cNvPr>
            <p:cNvGrpSpPr/>
            <p:nvPr/>
          </p:nvGrpSpPr>
          <p:grpSpPr>
            <a:xfrm>
              <a:off x="2241933" y="888920"/>
              <a:ext cx="517137" cy="275078"/>
              <a:chOff x="2241933" y="888920"/>
              <a:chExt cx="517137" cy="275078"/>
            </a:xfrm>
          </p:grpSpPr>
          <p:sp>
            <p:nvSpPr>
              <p:cNvPr id="66" name="Oval 65">
                <a:extLst>
                  <a:ext uri="{FF2B5EF4-FFF2-40B4-BE49-F238E27FC236}">
                    <a16:creationId xmlns:a16="http://schemas.microsoft.com/office/drawing/2014/main" id="{2F1D7E61-F68C-D156-469D-B8019DC9E18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9" name="Straight Connector 68">
                <a:extLst>
                  <a:ext uri="{FF2B5EF4-FFF2-40B4-BE49-F238E27FC236}">
                    <a16:creationId xmlns:a16="http://schemas.microsoft.com/office/drawing/2014/main" id="{6C08391D-E7B9-BAB1-C56E-10173EE07102}"/>
                  </a:ext>
                </a:extLst>
              </p:cNvPr>
              <p:cNvCxnSpPr>
                <a:stCxn id="66"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E6CEA58C-0F4B-F5F8-3337-BC48E1927D31}"/>
                </a:ext>
              </a:extLst>
            </p:cNvPr>
            <p:cNvGrpSpPr/>
            <p:nvPr/>
          </p:nvGrpSpPr>
          <p:grpSpPr>
            <a:xfrm>
              <a:off x="7700790" y="888920"/>
              <a:ext cx="449198" cy="275078"/>
              <a:chOff x="2309872" y="888920"/>
              <a:chExt cx="449198" cy="275078"/>
            </a:xfrm>
          </p:grpSpPr>
          <p:sp>
            <p:nvSpPr>
              <p:cNvPr id="64" name="Oval 63">
                <a:extLst>
                  <a:ext uri="{FF2B5EF4-FFF2-40B4-BE49-F238E27FC236}">
                    <a16:creationId xmlns:a16="http://schemas.microsoft.com/office/drawing/2014/main" id="{FF853306-34BB-DEE1-0435-2BB6C380143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5" name="Straight Connector 64">
                <a:extLst>
                  <a:ext uri="{FF2B5EF4-FFF2-40B4-BE49-F238E27FC236}">
                    <a16:creationId xmlns:a16="http://schemas.microsoft.com/office/drawing/2014/main" id="{0480BEB5-9DC2-B1EF-6205-5DC40A84DA51}"/>
                  </a:ext>
                </a:extLst>
              </p:cNvPr>
              <p:cNvCxnSpPr>
                <a:cxnSpLocks/>
                <a:stCxn id="64"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9848E0C9-C411-3DB4-D8BB-5E2E29508D6D}"/>
                </a:ext>
              </a:extLst>
            </p:cNvPr>
            <p:cNvGrpSpPr/>
            <p:nvPr/>
          </p:nvGrpSpPr>
          <p:grpSpPr>
            <a:xfrm>
              <a:off x="6863508" y="888920"/>
              <a:ext cx="412785" cy="275078"/>
              <a:chOff x="2346285" y="888920"/>
              <a:chExt cx="412785" cy="275078"/>
            </a:xfrm>
          </p:grpSpPr>
          <p:sp>
            <p:nvSpPr>
              <p:cNvPr id="59" name="Oval 58">
                <a:extLst>
                  <a:ext uri="{FF2B5EF4-FFF2-40B4-BE49-F238E27FC236}">
                    <a16:creationId xmlns:a16="http://schemas.microsoft.com/office/drawing/2014/main" id="{A9B1EF95-EE81-E00D-68AA-4BA5C9E0FFF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60" name="Straight Connector 59">
                <a:extLst>
                  <a:ext uri="{FF2B5EF4-FFF2-40B4-BE49-F238E27FC236}">
                    <a16:creationId xmlns:a16="http://schemas.microsoft.com/office/drawing/2014/main" id="{A698F77C-5840-A610-B86C-43F2F4B49CAE}"/>
                  </a:ext>
                </a:extLst>
              </p:cNvPr>
              <p:cNvCxnSpPr>
                <a:cxnSpLocks/>
                <a:stCxn id="59"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0B22C611-AD84-6A67-E564-6E74C7F1189C}"/>
                </a:ext>
              </a:extLst>
            </p:cNvPr>
            <p:cNvGrpSpPr/>
            <p:nvPr/>
          </p:nvGrpSpPr>
          <p:grpSpPr>
            <a:xfrm>
              <a:off x="5690212" y="888920"/>
              <a:ext cx="417664" cy="275078"/>
              <a:chOff x="2341406" y="888920"/>
              <a:chExt cx="417664" cy="275078"/>
            </a:xfrm>
          </p:grpSpPr>
          <p:sp>
            <p:nvSpPr>
              <p:cNvPr id="56" name="Oval 55">
                <a:extLst>
                  <a:ext uri="{FF2B5EF4-FFF2-40B4-BE49-F238E27FC236}">
                    <a16:creationId xmlns:a16="http://schemas.microsoft.com/office/drawing/2014/main" id="{930667D2-4F02-0F9B-461E-FF1E61F5B0F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8" name="Straight Connector 57">
                <a:extLst>
                  <a:ext uri="{FF2B5EF4-FFF2-40B4-BE49-F238E27FC236}">
                    <a16:creationId xmlns:a16="http://schemas.microsoft.com/office/drawing/2014/main" id="{44B38BB4-4D75-17C2-4E3B-CD19741A15EA}"/>
                  </a:ext>
                </a:extLst>
              </p:cNvPr>
              <p:cNvCxnSpPr>
                <a:cxnSpLocks/>
                <a:stCxn id="56"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FE2209FA-9889-3D36-8972-DF7907C97235}"/>
                </a:ext>
              </a:extLst>
            </p:cNvPr>
            <p:cNvGrpSpPr/>
            <p:nvPr/>
          </p:nvGrpSpPr>
          <p:grpSpPr>
            <a:xfrm>
              <a:off x="4411504" y="888920"/>
              <a:ext cx="438181" cy="275078"/>
              <a:chOff x="2320889" y="888920"/>
              <a:chExt cx="438181" cy="275078"/>
            </a:xfrm>
          </p:grpSpPr>
          <p:sp>
            <p:nvSpPr>
              <p:cNvPr id="48" name="Oval 47">
                <a:extLst>
                  <a:ext uri="{FF2B5EF4-FFF2-40B4-BE49-F238E27FC236}">
                    <a16:creationId xmlns:a16="http://schemas.microsoft.com/office/drawing/2014/main" id="{4B30C225-5457-4C09-7D92-7DEC4795AD40}"/>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55" name="Straight Connector 54">
                <a:extLst>
                  <a:ext uri="{FF2B5EF4-FFF2-40B4-BE49-F238E27FC236}">
                    <a16:creationId xmlns:a16="http://schemas.microsoft.com/office/drawing/2014/main" id="{A28938FE-2BCF-308B-F02F-9A73BCD24D0F}"/>
                  </a:ext>
                </a:extLst>
              </p:cNvPr>
              <p:cNvCxnSpPr>
                <a:cxnSpLocks/>
                <a:stCxn id="48" idx="2"/>
              </p:cNvCxnSpPr>
              <p:nvPr/>
            </p:nvCxnSpPr>
            <p:spPr>
              <a:xfrm flipH="1">
                <a:off x="2320889" y="1026459"/>
                <a:ext cx="163103"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2F66DA7D-BDAC-FDEA-4DE4-35D7B15E083B}"/>
                </a:ext>
              </a:extLst>
            </p:cNvPr>
            <p:cNvGrpSpPr/>
            <p:nvPr/>
          </p:nvGrpSpPr>
          <p:grpSpPr>
            <a:xfrm>
              <a:off x="3403904" y="888920"/>
              <a:ext cx="405130" cy="275078"/>
              <a:chOff x="2353940" y="888920"/>
              <a:chExt cx="405130" cy="275078"/>
            </a:xfrm>
          </p:grpSpPr>
          <p:sp>
            <p:nvSpPr>
              <p:cNvPr id="46" name="Oval 45">
                <a:extLst>
                  <a:ext uri="{FF2B5EF4-FFF2-40B4-BE49-F238E27FC236}">
                    <a16:creationId xmlns:a16="http://schemas.microsoft.com/office/drawing/2014/main" id="{B4083859-AFD9-73EF-53CF-14D504C77B5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7" name="Straight Connector 46">
                <a:extLst>
                  <a:ext uri="{FF2B5EF4-FFF2-40B4-BE49-F238E27FC236}">
                    <a16:creationId xmlns:a16="http://schemas.microsoft.com/office/drawing/2014/main" id="{972E23E2-A643-283D-D73A-566A9C27A202}"/>
                  </a:ext>
                </a:extLst>
              </p:cNvPr>
              <p:cNvCxnSpPr>
                <a:cxnSpLocks/>
                <a:stCxn id="46"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60026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7D10EC9E-8A16-BB65-E93E-9DE54D241051}"/>
              </a:ext>
            </a:extLst>
          </p:cNvPr>
          <p:cNvGraphicFramePr>
            <a:graphicFrameLocks noChangeAspect="1"/>
          </p:cNvGraphicFramePr>
          <p:nvPr>
            <p:custDataLst>
              <p:tags r:id="rId1"/>
            </p:custDataLst>
            <p:extLst>
              <p:ext uri="{D42A27DB-BD31-4B8C-83A1-F6EECF244321}">
                <p14:modId xmlns:p14="http://schemas.microsoft.com/office/powerpoint/2010/main" val="1694286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3" name="think-cell data - do not delete" hidden="1">
                        <a:extLst>
                          <a:ext uri="{FF2B5EF4-FFF2-40B4-BE49-F238E27FC236}">
                            <a16:creationId xmlns:a16="http://schemas.microsoft.com/office/drawing/2014/main" id="{7D10EC9E-8A16-BB65-E93E-9DE54D2410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4CF32375-9BCE-2EA3-10CE-93032ADF4A38}"/>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13">
            <a:extLst>
              <a:ext uri="{FF2B5EF4-FFF2-40B4-BE49-F238E27FC236}">
                <a16:creationId xmlns:a16="http://schemas.microsoft.com/office/drawing/2014/main" id="{F183B656-191E-F5A7-B513-1ACB47FF580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5" name="Group 14">
            <a:extLst>
              <a:ext uri="{FF2B5EF4-FFF2-40B4-BE49-F238E27FC236}">
                <a16:creationId xmlns:a16="http://schemas.microsoft.com/office/drawing/2014/main" id="{81458CCA-60D5-E4AB-F505-CEB018ABB349}"/>
              </a:ext>
            </a:extLst>
          </p:cNvPr>
          <p:cNvGrpSpPr/>
          <p:nvPr/>
        </p:nvGrpSpPr>
        <p:grpSpPr>
          <a:xfrm>
            <a:off x="6324600" y="1291250"/>
            <a:ext cx="351684" cy="357914"/>
            <a:chOff x="6282655" y="881606"/>
            <a:chExt cx="351684" cy="357914"/>
          </a:xfrm>
          <a:solidFill>
            <a:srgbClr val="71B790"/>
          </a:solidFill>
        </p:grpSpPr>
        <p:sp>
          <p:nvSpPr>
            <p:cNvPr id="16" name="Freeform 286">
              <a:extLst>
                <a:ext uri="{FF2B5EF4-FFF2-40B4-BE49-F238E27FC236}">
                  <a16:creationId xmlns:a16="http://schemas.microsoft.com/office/drawing/2014/main" id="{D0F8FD05-5189-1EB9-8813-10E744152339}"/>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Oval 287">
              <a:extLst>
                <a:ext uri="{FF2B5EF4-FFF2-40B4-BE49-F238E27FC236}">
                  <a16:creationId xmlns:a16="http://schemas.microsoft.com/office/drawing/2014/main" id="{2FF09786-C4B5-54EC-3F6C-E546F2B515CB}"/>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21" name="Oval 20">
              <a:extLst>
                <a:ext uri="{FF2B5EF4-FFF2-40B4-BE49-F238E27FC236}">
                  <a16:creationId xmlns:a16="http://schemas.microsoft.com/office/drawing/2014/main" id="{810DA110-9846-9DCC-E27F-B426FF35115E}"/>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22" name="Graphic 21" descr="User outline">
              <a:extLst>
                <a:ext uri="{FF2B5EF4-FFF2-40B4-BE49-F238E27FC236}">
                  <a16:creationId xmlns:a16="http://schemas.microsoft.com/office/drawing/2014/main" id="{AF2CE364-7748-2131-CE0E-C14164B742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69</a:t>
            </a:fld>
            <a:endParaRPr lang="en-US"/>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label design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5.3</a:t>
            </a:r>
            <a:r>
              <a:rPr lang="en-US" sz="1400" dirty="0">
                <a:latin typeface="Verdana Pro" panose="020B0704030504040204" pitchFamily="34" charset="0"/>
              </a:rPr>
              <a:t> – Set up access to digital content</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If digital, consumer-scannable content, is required, you will need to set up the access to this digital content in the 2D barcode.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sp>
        <p:nvSpPr>
          <p:cNvPr id="7" name="TextBox 6">
            <a:extLst>
              <a:ext uri="{FF2B5EF4-FFF2-40B4-BE49-F238E27FC236}">
                <a16:creationId xmlns:a16="http://schemas.microsoft.com/office/drawing/2014/main" id="{F50D9286-C6C1-50FC-2DD4-2BE5541E4BF8}"/>
              </a:ext>
            </a:extLst>
          </p:cNvPr>
          <p:cNvSpPr txBox="1"/>
          <p:nvPr/>
        </p:nvSpPr>
        <p:spPr>
          <a:xfrm>
            <a:off x="444533" y="2519114"/>
            <a:ext cx="8249438" cy="784830"/>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Enabling access to the right digital content once the 2D barcode is scanned, either through a Digital Link URI or an existing brand app</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244475" indent="-171450">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Please refer to the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hlinkClick r:id="rId8"/>
              </a:rPr>
              <a:t>Connecting Barcodes to Related Information Guideline</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more details on linking a single GS1 2D barcode to multiple sources of information.</a:t>
            </a:r>
            <a:endParaRPr lang="en-US" sz="900" b="1" dirty="0">
              <a:solidFill>
                <a:schemeClr val="tx2"/>
              </a:solidFill>
              <a:latin typeface="Verdana Pro" panose="020B0604030504040204" pitchFamily="34" charset="0"/>
              <a:cs typeface="Verdana Pro Semibold" panose="020F0502020204030204" pitchFamily="34" charset="0"/>
            </a:endParaRPr>
          </a:p>
        </p:txBody>
      </p:sp>
      <p:pic>
        <p:nvPicPr>
          <p:cNvPr id="3" name="Picture 8">
            <a:hlinkClick r:id="" action="ppaction://hlinkshowjump?jump=nextslide"/>
            <a:extLst>
              <a:ext uri="{FF2B5EF4-FFF2-40B4-BE49-F238E27FC236}">
                <a16:creationId xmlns:a16="http://schemas.microsoft.com/office/drawing/2014/main" id="{E2D03A3E-C947-C5A2-364D-C33E6EB22D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5" name="Picture 9">
            <a:hlinkClick r:id="" action="ppaction://hlinkshowjump?jump=previousslide"/>
            <a:extLst>
              <a:ext uri="{FF2B5EF4-FFF2-40B4-BE49-F238E27FC236}">
                <a16:creationId xmlns:a16="http://schemas.microsoft.com/office/drawing/2014/main" id="{7271CE98-9C7A-E21E-E1AA-BE39C774E0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6" name="Graphic 5">
            <a:hlinkClick r:id="rId11" action="ppaction://hlinksldjump"/>
            <a:extLst>
              <a:ext uri="{FF2B5EF4-FFF2-40B4-BE49-F238E27FC236}">
                <a16:creationId xmlns:a16="http://schemas.microsoft.com/office/drawing/2014/main" id="{EFCD9186-CA88-382F-36F3-F7AE7977EA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0" name="Graphic 9">
            <a:extLst>
              <a:ext uri="{FF2B5EF4-FFF2-40B4-BE49-F238E27FC236}">
                <a16:creationId xmlns:a16="http://schemas.microsoft.com/office/drawing/2014/main" id="{3958000F-DAEB-435D-0F0D-3AE692B9D34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90203" y="2503282"/>
            <a:ext cx="399600" cy="399600"/>
          </a:xfrm>
          <a:prstGeom prst="rect">
            <a:avLst/>
          </a:prstGeom>
        </p:spPr>
      </p:pic>
      <p:grpSp>
        <p:nvGrpSpPr>
          <p:cNvPr id="13" name="Group 12">
            <a:extLst>
              <a:ext uri="{FF2B5EF4-FFF2-40B4-BE49-F238E27FC236}">
                <a16:creationId xmlns:a16="http://schemas.microsoft.com/office/drawing/2014/main" id="{76EDD22F-05DB-A4B6-56A6-1929A7279041}"/>
              </a:ext>
            </a:extLst>
          </p:cNvPr>
          <p:cNvGrpSpPr/>
          <p:nvPr/>
        </p:nvGrpSpPr>
        <p:grpSpPr>
          <a:xfrm>
            <a:off x="-1" y="819151"/>
            <a:ext cx="9144000" cy="414970"/>
            <a:chOff x="-1" y="819151"/>
            <a:chExt cx="9144000" cy="414970"/>
          </a:xfrm>
        </p:grpSpPr>
        <p:sp>
          <p:nvSpPr>
            <p:cNvPr id="19" name="Rectangle 18">
              <a:extLst>
                <a:ext uri="{FF2B5EF4-FFF2-40B4-BE49-F238E27FC236}">
                  <a16:creationId xmlns:a16="http://schemas.microsoft.com/office/drawing/2014/main" id="{2AF9D6B7-B0EE-CC2B-E673-B2653835EAFF}"/>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ounded Rectangle 21">
              <a:extLst>
                <a:ext uri="{FF2B5EF4-FFF2-40B4-BE49-F238E27FC236}">
                  <a16:creationId xmlns:a16="http://schemas.microsoft.com/office/drawing/2014/main" id="{462E4CC8-D220-5D5F-632C-C2F08AB47F5E}"/>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5" name="Rounded Rectangle 24">
              <a:extLst>
                <a:ext uri="{FF2B5EF4-FFF2-40B4-BE49-F238E27FC236}">
                  <a16:creationId xmlns:a16="http://schemas.microsoft.com/office/drawing/2014/main" id="{24B7FC7B-771A-D6C3-76D7-04223A3717B7}"/>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6" name="Rounded Rectangle 25">
              <a:extLst>
                <a:ext uri="{FF2B5EF4-FFF2-40B4-BE49-F238E27FC236}">
                  <a16:creationId xmlns:a16="http://schemas.microsoft.com/office/drawing/2014/main" id="{FEEC684B-9F6B-F878-CFBC-14ABC48FE28F}"/>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7" name="Rounded Rectangle 26">
              <a:extLst>
                <a:ext uri="{FF2B5EF4-FFF2-40B4-BE49-F238E27FC236}">
                  <a16:creationId xmlns:a16="http://schemas.microsoft.com/office/drawing/2014/main" id="{9E9727EB-97A9-A234-28F9-A1DF7A50E22B}"/>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8DB9CA"/>
                  </a:solidFill>
                </a:rPr>
                <a:t>Set-up barcode &amp; artwork changes</a:t>
              </a:r>
            </a:p>
          </p:txBody>
        </p:sp>
        <p:sp>
          <p:nvSpPr>
            <p:cNvPr id="28" name="Rounded Rectangle 27">
              <a:extLst>
                <a:ext uri="{FF2B5EF4-FFF2-40B4-BE49-F238E27FC236}">
                  <a16:creationId xmlns:a16="http://schemas.microsoft.com/office/drawing/2014/main" id="{93C2B36B-B897-126F-63BD-F4CE0BCFB604}"/>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9" name="Rounded Rectangle 21">
              <a:extLst>
                <a:ext uri="{FF2B5EF4-FFF2-40B4-BE49-F238E27FC236}">
                  <a16:creationId xmlns:a16="http://schemas.microsoft.com/office/drawing/2014/main" id="{7C1DFFF7-FC34-E573-F3F2-8580AF3167DD}"/>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30" name="Rounded Rectangle 21">
              <a:extLst>
                <a:ext uri="{FF2B5EF4-FFF2-40B4-BE49-F238E27FC236}">
                  <a16:creationId xmlns:a16="http://schemas.microsoft.com/office/drawing/2014/main" id="{960836EB-AE51-C97B-82A8-272AC302F31A}"/>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1" name="Rounded Rectangle 21">
              <a:extLst>
                <a:ext uri="{FF2B5EF4-FFF2-40B4-BE49-F238E27FC236}">
                  <a16:creationId xmlns:a16="http://schemas.microsoft.com/office/drawing/2014/main" id="{D167CE72-D370-3BED-9791-13E0F8D47A41}"/>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2" name="Oval 31">
              <a:extLst>
                <a:ext uri="{FF2B5EF4-FFF2-40B4-BE49-F238E27FC236}">
                  <a16:creationId xmlns:a16="http://schemas.microsoft.com/office/drawing/2014/main" id="{2C9C3207-5287-1B80-E4D0-AC59DFA7B83F}"/>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3" name="Oval 32">
              <a:extLst>
                <a:ext uri="{FF2B5EF4-FFF2-40B4-BE49-F238E27FC236}">
                  <a16:creationId xmlns:a16="http://schemas.microsoft.com/office/drawing/2014/main" id="{31B3FCEF-5B63-860B-385B-B4561E718030}"/>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4" name="Straight Connector 33">
              <a:extLst>
                <a:ext uri="{FF2B5EF4-FFF2-40B4-BE49-F238E27FC236}">
                  <a16:creationId xmlns:a16="http://schemas.microsoft.com/office/drawing/2014/main" id="{B5843079-ECE1-3933-B3CD-7BC8654CE8B4}"/>
                </a:ext>
              </a:extLst>
            </p:cNvPr>
            <p:cNvCxnSpPr>
              <a:stCxn id="33"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DAC59A04-6592-1C6D-2751-7A798FDC8166}"/>
                </a:ext>
              </a:extLst>
            </p:cNvPr>
            <p:cNvGrpSpPr/>
            <p:nvPr/>
          </p:nvGrpSpPr>
          <p:grpSpPr>
            <a:xfrm>
              <a:off x="2241933" y="888920"/>
              <a:ext cx="517137" cy="275078"/>
              <a:chOff x="2241933" y="888920"/>
              <a:chExt cx="517137" cy="275078"/>
            </a:xfrm>
          </p:grpSpPr>
          <p:sp>
            <p:nvSpPr>
              <p:cNvPr id="59" name="Oval 58">
                <a:extLst>
                  <a:ext uri="{FF2B5EF4-FFF2-40B4-BE49-F238E27FC236}">
                    <a16:creationId xmlns:a16="http://schemas.microsoft.com/office/drawing/2014/main" id="{4A1EA99D-BB69-5A9B-3F19-A38E730BB07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0" name="Straight Connector 59">
                <a:extLst>
                  <a:ext uri="{FF2B5EF4-FFF2-40B4-BE49-F238E27FC236}">
                    <a16:creationId xmlns:a16="http://schemas.microsoft.com/office/drawing/2014/main" id="{36EF05A6-F32B-F7D3-F44D-9F3B23BF4702}"/>
                  </a:ext>
                </a:extLst>
              </p:cNvPr>
              <p:cNvCxnSpPr>
                <a:stCxn id="59"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F575ACA8-3D9A-A141-F72A-9726ACD2D33C}"/>
                </a:ext>
              </a:extLst>
            </p:cNvPr>
            <p:cNvGrpSpPr/>
            <p:nvPr/>
          </p:nvGrpSpPr>
          <p:grpSpPr>
            <a:xfrm>
              <a:off x="7700790" y="888920"/>
              <a:ext cx="449198" cy="275078"/>
              <a:chOff x="2309872" y="888920"/>
              <a:chExt cx="449198" cy="275078"/>
            </a:xfrm>
          </p:grpSpPr>
          <p:sp>
            <p:nvSpPr>
              <p:cNvPr id="56" name="Oval 55">
                <a:extLst>
                  <a:ext uri="{FF2B5EF4-FFF2-40B4-BE49-F238E27FC236}">
                    <a16:creationId xmlns:a16="http://schemas.microsoft.com/office/drawing/2014/main" id="{CE70D5B8-17EC-8D30-21C7-E0B57EBCEB8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8" name="Straight Connector 57">
                <a:extLst>
                  <a:ext uri="{FF2B5EF4-FFF2-40B4-BE49-F238E27FC236}">
                    <a16:creationId xmlns:a16="http://schemas.microsoft.com/office/drawing/2014/main" id="{18C7D37E-D72F-7F2B-E1F7-F8F745443F7F}"/>
                  </a:ext>
                </a:extLst>
              </p:cNvPr>
              <p:cNvCxnSpPr>
                <a:cxnSpLocks/>
                <a:stCxn id="5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61A255DD-27D2-4C10-0A35-85F6527FB5FF}"/>
                </a:ext>
              </a:extLst>
            </p:cNvPr>
            <p:cNvGrpSpPr/>
            <p:nvPr/>
          </p:nvGrpSpPr>
          <p:grpSpPr>
            <a:xfrm>
              <a:off x="6863508" y="888920"/>
              <a:ext cx="412785" cy="275078"/>
              <a:chOff x="2346285" y="888920"/>
              <a:chExt cx="412785" cy="275078"/>
            </a:xfrm>
          </p:grpSpPr>
          <p:sp>
            <p:nvSpPr>
              <p:cNvPr id="48" name="Oval 47">
                <a:extLst>
                  <a:ext uri="{FF2B5EF4-FFF2-40B4-BE49-F238E27FC236}">
                    <a16:creationId xmlns:a16="http://schemas.microsoft.com/office/drawing/2014/main" id="{0EF8C3E1-706D-84C8-241F-D07399BF223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5" name="Straight Connector 54">
                <a:extLst>
                  <a:ext uri="{FF2B5EF4-FFF2-40B4-BE49-F238E27FC236}">
                    <a16:creationId xmlns:a16="http://schemas.microsoft.com/office/drawing/2014/main" id="{16920B81-1CBB-1839-48A8-01AA68E17213}"/>
                  </a:ext>
                </a:extLst>
              </p:cNvPr>
              <p:cNvCxnSpPr>
                <a:cxnSpLocks/>
                <a:stCxn id="48"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BB12E7F0-2750-9D32-F896-4F10484BC9AF}"/>
                </a:ext>
              </a:extLst>
            </p:cNvPr>
            <p:cNvGrpSpPr/>
            <p:nvPr/>
          </p:nvGrpSpPr>
          <p:grpSpPr>
            <a:xfrm>
              <a:off x="5690212" y="888920"/>
              <a:ext cx="417664" cy="275078"/>
              <a:chOff x="2341406" y="888920"/>
              <a:chExt cx="417664" cy="275078"/>
            </a:xfrm>
          </p:grpSpPr>
          <p:sp>
            <p:nvSpPr>
              <p:cNvPr id="46" name="Oval 45">
                <a:extLst>
                  <a:ext uri="{FF2B5EF4-FFF2-40B4-BE49-F238E27FC236}">
                    <a16:creationId xmlns:a16="http://schemas.microsoft.com/office/drawing/2014/main" id="{053D2C37-0807-AC41-A4AF-2965B8220D5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7" name="Straight Connector 46">
                <a:extLst>
                  <a:ext uri="{FF2B5EF4-FFF2-40B4-BE49-F238E27FC236}">
                    <a16:creationId xmlns:a16="http://schemas.microsoft.com/office/drawing/2014/main" id="{8C206F2D-2EF5-B48A-9602-D18895B79D2D}"/>
                  </a:ext>
                </a:extLst>
              </p:cNvPr>
              <p:cNvCxnSpPr>
                <a:cxnSpLocks/>
                <a:stCxn id="46"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B383267D-E1C1-51A0-EB6F-96F1AA01ABC1}"/>
                </a:ext>
              </a:extLst>
            </p:cNvPr>
            <p:cNvGrpSpPr/>
            <p:nvPr/>
          </p:nvGrpSpPr>
          <p:grpSpPr>
            <a:xfrm>
              <a:off x="4411504" y="888920"/>
              <a:ext cx="438181" cy="275078"/>
              <a:chOff x="2320889" y="888920"/>
              <a:chExt cx="438181" cy="275078"/>
            </a:xfrm>
          </p:grpSpPr>
          <p:sp>
            <p:nvSpPr>
              <p:cNvPr id="44" name="Oval 43">
                <a:extLst>
                  <a:ext uri="{FF2B5EF4-FFF2-40B4-BE49-F238E27FC236}">
                    <a16:creationId xmlns:a16="http://schemas.microsoft.com/office/drawing/2014/main" id="{62A16C38-AC17-6AEE-F934-90B4C6EC292C}"/>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45" name="Straight Connector 44">
                <a:extLst>
                  <a:ext uri="{FF2B5EF4-FFF2-40B4-BE49-F238E27FC236}">
                    <a16:creationId xmlns:a16="http://schemas.microsoft.com/office/drawing/2014/main" id="{B0D141B6-61F0-74E2-9BBD-8C7F7C1A34F9}"/>
                  </a:ext>
                </a:extLst>
              </p:cNvPr>
              <p:cNvCxnSpPr>
                <a:cxnSpLocks/>
                <a:stCxn id="44" idx="2"/>
              </p:cNvCxnSpPr>
              <p:nvPr/>
            </p:nvCxnSpPr>
            <p:spPr>
              <a:xfrm flipH="1">
                <a:off x="2320889" y="1026459"/>
                <a:ext cx="163103"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FB3F7600-C9C2-E9F0-BAE9-C8D3D4A2812C}"/>
                </a:ext>
              </a:extLst>
            </p:cNvPr>
            <p:cNvGrpSpPr/>
            <p:nvPr/>
          </p:nvGrpSpPr>
          <p:grpSpPr>
            <a:xfrm>
              <a:off x="3403904" y="888920"/>
              <a:ext cx="405130" cy="275078"/>
              <a:chOff x="2353940" y="888920"/>
              <a:chExt cx="405130" cy="275078"/>
            </a:xfrm>
          </p:grpSpPr>
          <p:sp>
            <p:nvSpPr>
              <p:cNvPr id="42" name="Oval 41">
                <a:extLst>
                  <a:ext uri="{FF2B5EF4-FFF2-40B4-BE49-F238E27FC236}">
                    <a16:creationId xmlns:a16="http://schemas.microsoft.com/office/drawing/2014/main" id="{E23D18C1-A36C-8429-38B1-830E248BE74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3" name="Straight Connector 42">
                <a:extLst>
                  <a:ext uri="{FF2B5EF4-FFF2-40B4-BE49-F238E27FC236}">
                    <a16:creationId xmlns:a16="http://schemas.microsoft.com/office/drawing/2014/main" id="{6B233944-4FC6-2435-2719-F1E35169DF85}"/>
                  </a:ext>
                </a:extLst>
              </p:cNvPr>
              <p:cNvCxnSpPr>
                <a:cxnSpLocks/>
                <a:stCxn id="42"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74522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67CB87-B062-D8AA-438C-AE5269306C98}"/>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7</a:t>
            </a:fld>
            <a:endParaRPr kumimoji="0" lang="en-US" sz="700" b="0" i="0" u="none" strike="noStrike" kern="1200" cap="none" spc="0" normalizeH="0" baseline="0" noProof="0">
              <a:ln>
                <a:noFill/>
              </a:ln>
              <a:solidFill>
                <a:srgbClr val="454545"/>
              </a:solidFill>
              <a:effectLst/>
              <a:uLnTx/>
              <a:uFillTx/>
              <a:latin typeface="Verdana"/>
              <a:ea typeface="+mn-ea"/>
            </a:endParaRPr>
          </a:p>
        </p:txBody>
      </p:sp>
      <p:sp>
        <p:nvSpPr>
          <p:cNvPr id="7" name="Rectangle 6">
            <a:extLst>
              <a:ext uri="{FF2B5EF4-FFF2-40B4-BE49-F238E27FC236}">
                <a16:creationId xmlns:a16="http://schemas.microsoft.com/office/drawing/2014/main" id="{C49D8A7E-3FFB-CC53-CD97-6E1A8A1383FB}"/>
              </a:ext>
            </a:extLst>
          </p:cNvPr>
          <p:cNvSpPr/>
          <p:nvPr/>
        </p:nvSpPr>
        <p:spPr>
          <a:xfrm>
            <a:off x="0" y="0"/>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9" name="Text Placeholder 3">
            <a:extLst>
              <a:ext uri="{FF2B5EF4-FFF2-40B4-BE49-F238E27FC236}">
                <a16:creationId xmlns:a16="http://schemas.microsoft.com/office/drawing/2014/main" id="{D8E41F6C-8E7F-7D1E-2E74-8AF26485C1DB}"/>
              </a:ext>
            </a:extLst>
          </p:cNvPr>
          <p:cNvSpPr txBox="1">
            <a:spLocks/>
          </p:cNvSpPr>
          <p:nvPr/>
        </p:nvSpPr>
        <p:spPr>
          <a:xfrm>
            <a:off x="665561" y="209550"/>
            <a:ext cx="7030640" cy="52286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457144" rtl="0" eaLnBrk="1" fontAlgn="base" latinLnBrk="0" hangingPunct="1">
              <a:lnSpc>
                <a:spcPct val="110000"/>
              </a:lnSpc>
              <a:spcBef>
                <a:spcPts val="400"/>
              </a:spcBef>
              <a:spcAft>
                <a:spcPct val="0"/>
              </a:spcAft>
              <a:buClr>
                <a:srgbClr val="F26334"/>
              </a:buClr>
              <a:buSzTx/>
              <a:buFont typeface="Arial"/>
              <a:buNone/>
              <a:tabLst/>
              <a:defRPr/>
            </a:pPr>
            <a:r>
              <a:rPr kumimoji="0" lang="en-US" sz="1400" b="1" i="0" u="none" strike="noStrike" kern="1200" cap="none" spc="0" normalizeH="0" baseline="0" noProof="0" dirty="0">
                <a:ln>
                  <a:noFill/>
                </a:ln>
                <a:solidFill>
                  <a:srgbClr val="454545"/>
                </a:solidFill>
                <a:effectLst/>
                <a:uLnTx/>
                <a:uFillTx/>
                <a:latin typeface="Verdana Pro" panose="020B0704030504040204" pitchFamily="34" charset="0"/>
                <a:ea typeface="ＭＳ Ｐゴシック" charset="0"/>
              </a:rPr>
              <a:t>Overview</a:t>
            </a:r>
            <a:r>
              <a:rPr kumimoji="0" lang="en-US" sz="1400" b="0" i="0" u="none" strike="noStrike" kern="1200" cap="none" spc="0" normalizeH="0" baseline="0" noProof="0" dirty="0">
                <a:ln>
                  <a:noFill/>
                </a:ln>
                <a:solidFill>
                  <a:srgbClr val="454545"/>
                </a:solidFill>
                <a:effectLst/>
                <a:uLnTx/>
                <a:uFillTx/>
                <a:latin typeface="Verdana Pro" panose="020B0704030504040204" pitchFamily="34" charset="0"/>
                <a:ea typeface="ＭＳ Ｐゴシック" charset="0"/>
              </a:rPr>
              <a:t> – Brand owner or retailer looking to apply and encode a 2D barcode on my products</a:t>
            </a:r>
          </a:p>
        </p:txBody>
      </p:sp>
      <p:sp>
        <p:nvSpPr>
          <p:cNvPr id="46" name="Rounded Rectangle 21">
            <a:extLst>
              <a:ext uri="{FF2B5EF4-FFF2-40B4-BE49-F238E27FC236}">
                <a16:creationId xmlns:a16="http://schemas.microsoft.com/office/drawing/2014/main" id="{08863C27-36FD-CFCE-CB1A-ACF7BE7FC7F2}"/>
              </a:ext>
            </a:extLst>
          </p:cNvPr>
          <p:cNvSpPr/>
          <p:nvPr/>
        </p:nvSpPr>
        <p:spPr>
          <a:xfrm>
            <a:off x="427703" y="1254561"/>
            <a:ext cx="2044323"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rPr>
              <a:t>Discover</a:t>
            </a:r>
          </a:p>
        </p:txBody>
      </p:sp>
      <p:sp>
        <p:nvSpPr>
          <p:cNvPr id="47" name="Rounded Rectangle 21">
            <a:extLst>
              <a:ext uri="{FF2B5EF4-FFF2-40B4-BE49-F238E27FC236}">
                <a16:creationId xmlns:a16="http://schemas.microsoft.com/office/drawing/2014/main" id="{3F2FA4EC-EE21-22F6-000E-9B80AEAA69AB}"/>
              </a:ext>
            </a:extLst>
          </p:cNvPr>
          <p:cNvSpPr/>
          <p:nvPr/>
        </p:nvSpPr>
        <p:spPr>
          <a:xfrm>
            <a:off x="2536303" y="1250338"/>
            <a:ext cx="2020964"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rPr>
              <a:t>Plan &amp; design</a:t>
            </a:r>
          </a:p>
        </p:txBody>
      </p:sp>
      <p:sp>
        <p:nvSpPr>
          <p:cNvPr id="48" name="Rounded Rectangle 21">
            <a:extLst>
              <a:ext uri="{FF2B5EF4-FFF2-40B4-BE49-F238E27FC236}">
                <a16:creationId xmlns:a16="http://schemas.microsoft.com/office/drawing/2014/main" id="{5C37972B-00AE-24A9-539E-88E8A439BBE1}"/>
              </a:ext>
            </a:extLst>
          </p:cNvPr>
          <p:cNvSpPr/>
          <p:nvPr/>
        </p:nvSpPr>
        <p:spPr>
          <a:xfrm>
            <a:off x="4617311" y="1256058"/>
            <a:ext cx="1977687"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rPr>
              <a:t>Implement</a:t>
            </a:r>
          </a:p>
        </p:txBody>
      </p:sp>
      <p:sp>
        <p:nvSpPr>
          <p:cNvPr id="49" name="Rounded Rectangle 21">
            <a:extLst>
              <a:ext uri="{FF2B5EF4-FFF2-40B4-BE49-F238E27FC236}">
                <a16:creationId xmlns:a16="http://schemas.microsoft.com/office/drawing/2014/main" id="{E4B948EF-5815-50DA-5277-238128E02999}"/>
              </a:ext>
            </a:extLst>
          </p:cNvPr>
          <p:cNvSpPr/>
          <p:nvPr/>
        </p:nvSpPr>
        <p:spPr>
          <a:xfrm>
            <a:off x="6655042" y="1261799"/>
            <a:ext cx="2039977" cy="187480"/>
          </a:xfrm>
          <a:prstGeom prst="roundRect">
            <a:avLst/>
          </a:prstGeom>
          <a:solidFill>
            <a:schemeClr val="bg1">
              <a:alpha val="69804"/>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b="1">
                <a:solidFill>
                  <a:schemeClr val="tx2"/>
                </a:solidFill>
                <a:latin typeface="Verdana Pro" panose="020B0604030504040204" pitchFamily="34" charset="0"/>
              </a:rPr>
              <a:t>Track &amp; expand</a:t>
            </a:r>
          </a:p>
        </p:txBody>
      </p:sp>
      <p:sp>
        <p:nvSpPr>
          <p:cNvPr id="51" name="Rounded Rectangle 21">
            <a:extLst>
              <a:ext uri="{FF2B5EF4-FFF2-40B4-BE49-F238E27FC236}">
                <a16:creationId xmlns:a16="http://schemas.microsoft.com/office/drawing/2014/main" id="{0FAABDA1-061E-B212-880B-CD91A8F7BC90}"/>
              </a:ext>
            </a:extLst>
          </p:cNvPr>
          <p:cNvSpPr/>
          <p:nvPr/>
        </p:nvSpPr>
        <p:spPr>
          <a:xfrm>
            <a:off x="427704" y="1504915"/>
            <a:ext cx="990075" cy="443243"/>
          </a:xfrm>
          <a:prstGeom prst="roundRect">
            <a:avLst/>
          </a:prstGeom>
          <a:solidFill>
            <a:schemeClr val="bg1"/>
          </a:solidFill>
          <a:ln>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algn="ctr"/>
            <a:r>
              <a:rPr lang="en-US" sz="700" dirty="0">
                <a:solidFill>
                  <a:schemeClr val="tx1">
                    <a:lumMod val="50000"/>
                  </a:schemeClr>
                </a:solidFill>
              </a:rPr>
              <a:t>1. Set up project</a:t>
            </a:r>
          </a:p>
        </p:txBody>
      </p:sp>
      <p:sp>
        <p:nvSpPr>
          <p:cNvPr id="52" name="Rounded Rectangle 21">
            <a:extLst>
              <a:ext uri="{FF2B5EF4-FFF2-40B4-BE49-F238E27FC236}">
                <a16:creationId xmlns:a16="http://schemas.microsoft.com/office/drawing/2014/main" id="{454E6658-E451-259B-3BA2-DA62F8D9D7B0}"/>
              </a:ext>
            </a:extLst>
          </p:cNvPr>
          <p:cNvSpPr/>
          <p:nvPr/>
        </p:nvSpPr>
        <p:spPr>
          <a:xfrm>
            <a:off x="1476919" y="1504915"/>
            <a:ext cx="989971" cy="443243"/>
          </a:xfrm>
          <a:prstGeom prst="roundRect">
            <a:avLst/>
          </a:prstGeom>
          <a:solidFill>
            <a:schemeClr val="bg1"/>
          </a:solidFill>
          <a:ln>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tx1">
                    <a:lumMod val="50000"/>
                  </a:schemeClr>
                </a:solidFill>
              </a:rPr>
              <a:t>2. Evaluate current state</a:t>
            </a:r>
          </a:p>
        </p:txBody>
      </p:sp>
      <p:sp>
        <p:nvSpPr>
          <p:cNvPr id="55" name="Rounded Rectangle 21">
            <a:extLst>
              <a:ext uri="{FF2B5EF4-FFF2-40B4-BE49-F238E27FC236}">
                <a16:creationId xmlns:a16="http://schemas.microsoft.com/office/drawing/2014/main" id="{82852706-CB5D-1303-5CF5-4A70BBD1CF05}"/>
              </a:ext>
            </a:extLst>
          </p:cNvPr>
          <p:cNvSpPr/>
          <p:nvPr/>
        </p:nvSpPr>
        <p:spPr>
          <a:xfrm>
            <a:off x="3570904" y="1504915"/>
            <a:ext cx="990075" cy="443243"/>
          </a:xfrm>
          <a:prstGeom prst="roundRect">
            <a:avLst/>
          </a:prstGeom>
          <a:solidFill>
            <a:schemeClr val="bg1"/>
          </a:solidFill>
          <a:ln>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dirty="0">
                <a:solidFill>
                  <a:schemeClr val="tx1">
                    <a:lumMod val="50000"/>
                  </a:schemeClr>
                </a:solidFill>
              </a:rPr>
              <a:t>4. Set up business case</a:t>
            </a:r>
          </a:p>
        </p:txBody>
      </p:sp>
      <p:sp>
        <p:nvSpPr>
          <p:cNvPr id="56" name="Rounded Rectangle 21">
            <a:extLst>
              <a:ext uri="{FF2B5EF4-FFF2-40B4-BE49-F238E27FC236}">
                <a16:creationId xmlns:a16="http://schemas.microsoft.com/office/drawing/2014/main" id="{7E75A978-6867-BB7C-880F-2309B5C41F8F}"/>
              </a:ext>
            </a:extLst>
          </p:cNvPr>
          <p:cNvSpPr/>
          <p:nvPr/>
        </p:nvSpPr>
        <p:spPr>
          <a:xfrm>
            <a:off x="4620119" y="1504915"/>
            <a:ext cx="989971" cy="443243"/>
          </a:xfrm>
          <a:prstGeom prst="roundRect">
            <a:avLst/>
          </a:prstGeom>
          <a:solidFill>
            <a:schemeClr val="bg1"/>
          </a:solidFill>
          <a:ln>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lumMod val="50000"/>
                  </a:schemeClr>
                </a:solidFill>
              </a:rPr>
              <a:t>5. Set up barcode &amp; artwork changes</a:t>
            </a:r>
          </a:p>
        </p:txBody>
      </p:sp>
      <p:sp>
        <p:nvSpPr>
          <p:cNvPr id="57" name="Rounded Rectangle 21">
            <a:extLst>
              <a:ext uri="{FF2B5EF4-FFF2-40B4-BE49-F238E27FC236}">
                <a16:creationId xmlns:a16="http://schemas.microsoft.com/office/drawing/2014/main" id="{6ADDBA4E-18A6-291C-E684-2F05065987B1}"/>
              </a:ext>
            </a:extLst>
          </p:cNvPr>
          <p:cNvSpPr/>
          <p:nvPr/>
        </p:nvSpPr>
        <p:spPr>
          <a:xfrm>
            <a:off x="5669230" y="1504915"/>
            <a:ext cx="936040" cy="443243"/>
          </a:xfrm>
          <a:prstGeom prst="roundRect">
            <a:avLst/>
          </a:prstGeom>
          <a:solidFill>
            <a:schemeClr val="bg1"/>
          </a:solidFill>
          <a:ln>
            <a:solidFill>
              <a:srgbClr val="FCB03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dirty="0">
                <a:solidFill>
                  <a:schemeClr val="tx1">
                    <a:lumMod val="50000"/>
                  </a:schemeClr>
                </a:solidFill>
                <a:effectLst/>
              </a:rPr>
              <a:t>6. Print, verify &amp; test quality</a:t>
            </a:r>
            <a:endParaRPr lang="nl-NL" sz="700" baseline="30000" dirty="0">
              <a:solidFill>
                <a:schemeClr val="tx1">
                  <a:lumMod val="50000"/>
                </a:schemeClr>
              </a:solidFill>
            </a:endParaRPr>
          </a:p>
        </p:txBody>
      </p:sp>
      <p:sp>
        <p:nvSpPr>
          <p:cNvPr id="58" name="Rounded Rectangle 21">
            <a:extLst>
              <a:ext uri="{FF2B5EF4-FFF2-40B4-BE49-F238E27FC236}">
                <a16:creationId xmlns:a16="http://schemas.microsoft.com/office/drawing/2014/main" id="{FC23879D-AA79-48C5-28EA-798D97C66290}"/>
              </a:ext>
            </a:extLst>
          </p:cNvPr>
          <p:cNvSpPr/>
          <p:nvPr/>
        </p:nvSpPr>
        <p:spPr>
          <a:xfrm>
            <a:off x="6664410" y="1504915"/>
            <a:ext cx="985734" cy="443243"/>
          </a:xfrm>
          <a:prstGeom prst="roundRect">
            <a:avLst/>
          </a:prstGeom>
          <a:solidFill>
            <a:schemeClr val="bg1"/>
          </a:solidFill>
          <a:ln>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dirty="0">
                <a:solidFill>
                  <a:schemeClr val="tx1">
                    <a:lumMod val="50000"/>
                  </a:schemeClr>
                </a:solidFill>
              </a:rPr>
              <a:t>7. Roll out</a:t>
            </a:r>
          </a:p>
        </p:txBody>
      </p:sp>
      <p:sp>
        <p:nvSpPr>
          <p:cNvPr id="59" name="Rounded Rectangle 21">
            <a:extLst>
              <a:ext uri="{FF2B5EF4-FFF2-40B4-BE49-F238E27FC236}">
                <a16:creationId xmlns:a16="http://schemas.microsoft.com/office/drawing/2014/main" id="{6D290613-0E34-732F-3EA0-A23782EA25BD}"/>
              </a:ext>
            </a:extLst>
          </p:cNvPr>
          <p:cNvSpPr/>
          <p:nvPr/>
        </p:nvSpPr>
        <p:spPr>
          <a:xfrm>
            <a:off x="7709285" y="1504915"/>
            <a:ext cx="985734" cy="443243"/>
          </a:xfrm>
          <a:prstGeom prst="roundRect">
            <a:avLst/>
          </a:prstGeom>
          <a:solidFill>
            <a:schemeClr val="bg1"/>
          </a:solidFill>
          <a:ln>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a:solidFill>
                  <a:schemeClr val="tx1">
                    <a:lumMod val="50000"/>
                  </a:schemeClr>
                </a:solidFill>
              </a:rPr>
              <a:t>8. Track and share results</a:t>
            </a:r>
          </a:p>
        </p:txBody>
      </p:sp>
      <p:sp>
        <p:nvSpPr>
          <p:cNvPr id="25" name="Rounded Rectangle 21">
            <a:hlinkClick r:id="rId3" action="ppaction://hlinksldjump"/>
            <a:extLst>
              <a:ext uri="{FF2B5EF4-FFF2-40B4-BE49-F238E27FC236}">
                <a16:creationId xmlns:a16="http://schemas.microsoft.com/office/drawing/2014/main" id="{5C41CF0D-2081-F544-0F04-7AF1388F8A58}"/>
              </a:ext>
            </a:extLst>
          </p:cNvPr>
          <p:cNvSpPr/>
          <p:nvPr/>
        </p:nvSpPr>
        <p:spPr>
          <a:xfrm>
            <a:off x="427704" y="2003330"/>
            <a:ext cx="990075"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1.1 Define your goals </a:t>
            </a:r>
          </a:p>
          <a:p>
            <a:pPr algn="ctr"/>
            <a:r>
              <a:rPr lang="en-US" sz="600" dirty="0">
                <a:solidFill>
                  <a:schemeClr val="tx2"/>
                </a:solidFill>
              </a:rPr>
              <a:t>and metrics</a:t>
            </a:r>
          </a:p>
        </p:txBody>
      </p:sp>
      <p:sp>
        <p:nvSpPr>
          <p:cNvPr id="26" name="Rounded Rectangle 21">
            <a:hlinkClick r:id="rId4" action="ppaction://hlinksldjump"/>
            <a:extLst>
              <a:ext uri="{FF2B5EF4-FFF2-40B4-BE49-F238E27FC236}">
                <a16:creationId xmlns:a16="http://schemas.microsoft.com/office/drawing/2014/main" id="{21F40F96-5E08-924C-89AB-6C0298E6E418}"/>
              </a:ext>
            </a:extLst>
          </p:cNvPr>
          <p:cNvSpPr/>
          <p:nvPr/>
        </p:nvSpPr>
        <p:spPr>
          <a:xfrm>
            <a:off x="1476919" y="2003330"/>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2.1 Evaluate your processes and systems</a:t>
            </a:r>
          </a:p>
        </p:txBody>
      </p:sp>
      <p:sp>
        <p:nvSpPr>
          <p:cNvPr id="28" name="Rounded Rectangle 21">
            <a:hlinkClick r:id="rId5" action="ppaction://hlinksldjump"/>
            <a:extLst>
              <a:ext uri="{FF2B5EF4-FFF2-40B4-BE49-F238E27FC236}">
                <a16:creationId xmlns:a16="http://schemas.microsoft.com/office/drawing/2014/main" id="{4B854882-1BCF-6816-74C4-D3100F3642AD}"/>
              </a:ext>
            </a:extLst>
          </p:cNvPr>
          <p:cNvSpPr/>
          <p:nvPr/>
        </p:nvSpPr>
        <p:spPr>
          <a:xfrm>
            <a:off x="3570904" y="2003330"/>
            <a:ext cx="990075"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nl-NL" sz="600" dirty="0">
                <a:solidFill>
                  <a:schemeClr val="tx2"/>
                </a:solidFill>
              </a:rPr>
              <a:t>4.1 Perform cost-benefit analysis</a:t>
            </a:r>
            <a:endParaRPr lang="en-US" sz="600" dirty="0">
              <a:solidFill>
                <a:schemeClr val="tx2"/>
              </a:solidFill>
            </a:endParaRPr>
          </a:p>
        </p:txBody>
      </p:sp>
      <p:sp>
        <p:nvSpPr>
          <p:cNvPr id="29" name="Rounded Rectangle 21">
            <a:hlinkClick r:id="rId6" action="ppaction://hlinksldjump"/>
            <a:extLst>
              <a:ext uri="{FF2B5EF4-FFF2-40B4-BE49-F238E27FC236}">
                <a16:creationId xmlns:a16="http://schemas.microsoft.com/office/drawing/2014/main" id="{C5F4BF12-95AB-42AC-41DC-02ABDC74FC79}"/>
              </a:ext>
            </a:extLst>
          </p:cNvPr>
          <p:cNvSpPr/>
          <p:nvPr/>
        </p:nvSpPr>
        <p:spPr>
          <a:xfrm>
            <a:off x="4620119" y="2003908"/>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5.1 Source and organise the data</a:t>
            </a:r>
          </a:p>
        </p:txBody>
      </p:sp>
      <p:sp>
        <p:nvSpPr>
          <p:cNvPr id="30" name="Rounded Rectangle 21">
            <a:hlinkClick r:id="rId7" action="ppaction://hlinksldjump"/>
            <a:extLst>
              <a:ext uri="{FF2B5EF4-FFF2-40B4-BE49-F238E27FC236}">
                <a16:creationId xmlns:a16="http://schemas.microsoft.com/office/drawing/2014/main" id="{F80B5BE1-D678-4AA2-7671-3B3086D29AEE}"/>
              </a:ext>
            </a:extLst>
          </p:cNvPr>
          <p:cNvSpPr/>
          <p:nvPr/>
        </p:nvSpPr>
        <p:spPr>
          <a:xfrm>
            <a:off x="427704" y="2437375"/>
            <a:ext cx="990075"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1.2 Define project plan &amp; implementation type</a:t>
            </a:r>
          </a:p>
        </p:txBody>
      </p:sp>
      <p:sp>
        <p:nvSpPr>
          <p:cNvPr id="31" name="Rounded Rectangle 21">
            <a:hlinkClick r:id="rId8" action="ppaction://hlinksldjump"/>
            <a:extLst>
              <a:ext uri="{FF2B5EF4-FFF2-40B4-BE49-F238E27FC236}">
                <a16:creationId xmlns:a16="http://schemas.microsoft.com/office/drawing/2014/main" id="{7B103B10-3BF0-E8D8-6DE5-E663E7275202}"/>
              </a:ext>
            </a:extLst>
          </p:cNvPr>
          <p:cNvSpPr/>
          <p:nvPr/>
        </p:nvSpPr>
        <p:spPr>
          <a:xfrm>
            <a:off x="2523911" y="2000250"/>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3.1 Select the right data to be encoded</a:t>
            </a:r>
          </a:p>
        </p:txBody>
      </p:sp>
      <p:sp>
        <p:nvSpPr>
          <p:cNvPr id="32" name="Rounded Rectangle 21">
            <a:hlinkClick r:id="rId9" action="ppaction://hlinksldjump"/>
            <a:extLst>
              <a:ext uri="{FF2B5EF4-FFF2-40B4-BE49-F238E27FC236}">
                <a16:creationId xmlns:a16="http://schemas.microsoft.com/office/drawing/2014/main" id="{E2EB88AB-B22B-1F96-FAE9-5127601A91DF}"/>
              </a:ext>
            </a:extLst>
          </p:cNvPr>
          <p:cNvSpPr/>
          <p:nvPr/>
        </p:nvSpPr>
        <p:spPr>
          <a:xfrm>
            <a:off x="2523911" y="2437375"/>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3.2 Choose the right barcode &amp; syntax</a:t>
            </a:r>
          </a:p>
        </p:txBody>
      </p:sp>
      <p:sp>
        <p:nvSpPr>
          <p:cNvPr id="44" name="Rounded Rectangle 21">
            <a:hlinkClick r:id="rId10" action="ppaction://hlinksldjump"/>
            <a:extLst>
              <a:ext uri="{FF2B5EF4-FFF2-40B4-BE49-F238E27FC236}">
                <a16:creationId xmlns:a16="http://schemas.microsoft.com/office/drawing/2014/main" id="{936E41EC-54B3-37F6-ABA0-2CEFD1915AC0}"/>
              </a:ext>
            </a:extLst>
          </p:cNvPr>
          <p:cNvSpPr/>
          <p:nvPr/>
        </p:nvSpPr>
        <p:spPr>
          <a:xfrm>
            <a:off x="6664410" y="2003330"/>
            <a:ext cx="985734"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7.1 Coordinate external communication</a:t>
            </a:r>
          </a:p>
        </p:txBody>
      </p:sp>
      <p:sp>
        <p:nvSpPr>
          <p:cNvPr id="45" name="Rounded Rectangle 21">
            <a:hlinkClick r:id="rId11" action="ppaction://hlinksldjump"/>
            <a:extLst>
              <a:ext uri="{FF2B5EF4-FFF2-40B4-BE49-F238E27FC236}">
                <a16:creationId xmlns:a16="http://schemas.microsoft.com/office/drawing/2014/main" id="{6C8391FC-8B10-87A6-3D5D-9955870792DD}"/>
              </a:ext>
            </a:extLst>
          </p:cNvPr>
          <p:cNvSpPr/>
          <p:nvPr/>
        </p:nvSpPr>
        <p:spPr>
          <a:xfrm>
            <a:off x="1476919" y="2437375"/>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2.2 Evaluate printing capabilities</a:t>
            </a:r>
          </a:p>
        </p:txBody>
      </p:sp>
      <p:sp>
        <p:nvSpPr>
          <p:cNvPr id="60" name="Rounded Rectangle 21">
            <a:hlinkClick r:id="rId12" action="ppaction://hlinksldjump"/>
            <a:extLst>
              <a:ext uri="{FF2B5EF4-FFF2-40B4-BE49-F238E27FC236}">
                <a16:creationId xmlns:a16="http://schemas.microsoft.com/office/drawing/2014/main" id="{8E4FCA7E-2CF2-CC06-8AB3-56EBABF5D4A8}"/>
              </a:ext>
            </a:extLst>
          </p:cNvPr>
          <p:cNvSpPr/>
          <p:nvPr/>
        </p:nvSpPr>
        <p:spPr>
          <a:xfrm>
            <a:off x="427703" y="2865797"/>
            <a:ext cx="990075"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1.3 Set up project team &amp; involve stakeholders</a:t>
            </a:r>
          </a:p>
        </p:txBody>
      </p:sp>
      <p:sp>
        <p:nvSpPr>
          <p:cNvPr id="62" name="Rounded Rectangle 21">
            <a:hlinkClick r:id="rId13" action="ppaction://hlinksldjump"/>
            <a:extLst>
              <a:ext uri="{FF2B5EF4-FFF2-40B4-BE49-F238E27FC236}">
                <a16:creationId xmlns:a16="http://schemas.microsoft.com/office/drawing/2014/main" id="{A3614649-CF35-43AF-FFAB-4FA092025627}"/>
              </a:ext>
            </a:extLst>
          </p:cNvPr>
          <p:cNvSpPr/>
          <p:nvPr/>
        </p:nvSpPr>
        <p:spPr>
          <a:xfrm>
            <a:off x="4620119" y="2433106"/>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5.2 Set up barcode</a:t>
            </a:r>
          </a:p>
        </p:txBody>
      </p:sp>
      <p:sp>
        <p:nvSpPr>
          <p:cNvPr id="64" name="Rounded Rectangle 21">
            <a:hlinkClick r:id="rId14" action="ppaction://hlinksldjump"/>
            <a:extLst>
              <a:ext uri="{FF2B5EF4-FFF2-40B4-BE49-F238E27FC236}">
                <a16:creationId xmlns:a16="http://schemas.microsoft.com/office/drawing/2014/main" id="{6DD604CF-C6BB-693D-1A87-043B9782F86D}"/>
              </a:ext>
            </a:extLst>
          </p:cNvPr>
          <p:cNvSpPr/>
          <p:nvPr/>
        </p:nvSpPr>
        <p:spPr>
          <a:xfrm>
            <a:off x="5640145" y="2437375"/>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6.2 Verify &amp; test</a:t>
            </a:r>
          </a:p>
        </p:txBody>
      </p:sp>
      <p:sp>
        <p:nvSpPr>
          <p:cNvPr id="65" name="Rounded Rectangle 21">
            <a:hlinkClick r:id="rId15" action="ppaction://hlinksldjump"/>
            <a:extLst>
              <a:ext uri="{FF2B5EF4-FFF2-40B4-BE49-F238E27FC236}">
                <a16:creationId xmlns:a16="http://schemas.microsoft.com/office/drawing/2014/main" id="{C2386955-F3F2-E868-EEAF-3E462E791655}"/>
              </a:ext>
            </a:extLst>
          </p:cNvPr>
          <p:cNvSpPr/>
          <p:nvPr/>
        </p:nvSpPr>
        <p:spPr>
          <a:xfrm>
            <a:off x="6664410" y="2437375"/>
            <a:ext cx="985734"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7.2 Train &amp; raise awareness</a:t>
            </a:r>
          </a:p>
        </p:txBody>
      </p:sp>
      <p:sp>
        <p:nvSpPr>
          <p:cNvPr id="66" name="Rounded Rectangle 21">
            <a:hlinkClick r:id="rId16" action="ppaction://hlinksldjump"/>
            <a:extLst>
              <a:ext uri="{FF2B5EF4-FFF2-40B4-BE49-F238E27FC236}">
                <a16:creationId xmlns:a16="http://schemas.microsoft.com/office/drawing/2014/main" id="{55AC82F6-A0BA-FA83-8228-5DEBD56EBD7B}"/>
              </a:ext>
            </a:extLst>
          </p:cNvPr>
          <p:cNvSpPr/>
          <p:nvPr/>
        </p:nvSpPr>
        <p:spPr>
          <a:xfrm>
            <a:off x="7709286" y="2003330"/>
            <a:ext cx="985734"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8.1 Track value</a:t>
            </a:r>
          </a:p>
        </p:txBody>
      </p:sp>
      <p:sp>
        <p:nvSpPr>
          <p:cNvPr id="67" name="Rounded Rectangle 21">
            <a:hlinkClick r:id="rId17" action="ppaction://hlinksldjump"/>
            <a:extLst>
              <a:ext uri="{FF2B5EF4-FFF2-40B4-BE49-F238E27FC236}">
                <a16:creationId xmlns:a16="http://schemas.microsoft.com/office/drawing/2014/main" id="{32CD787C-8112-2E2D-D16C-4CD5AAD47985}"/>
              </a:ext>
            </a:extLst>
          </p:cNvPr>
          <p:cNvSpPr/>
          <p:nvPr/>
        </p:nvSpPr>
        <p:spPr>
          <a:xfrm>
            <a:off x="7709285" y="2437375"/>
            <a:ext cx="985734"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8.2 Share your 2D story</a:t>
            </a:r>
          </a:p>
        </p:txBody>
      </p:sp>
      <p:sp>
        <p:nvSpPr>
          <p:cNvPr id="63" name="Rounded Rectangle 21">
            <a:hlinkClick r:id="rId18" action="ppaction://hlinksldjump"/>
            <a:extLst>
              <a:ext uri="{FF2B5EF4-FFF2-40B4-BE49-F238E27FC236}">
                <a16:creationId xmlns:a16="http://schemas.microsoft.com/office/drawing/2014/main" id="{E71087C2-661F-35A3-5D03-FE73B37BAEE4}"/>
              </a:ext>
            </a:extLst>
          </p:cNvPr>
          <p:cNvSpPr/>
          <p:nvPr/>
        </p:nvSpPr>
        <p:spPr>
          <a:xfrm>
            <a:off x="2526030" y="2865797"/>
            <a:ext cx="985734"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3.3 Assess printing technology updates</a:t>
            </a:r>
          </a:p>
        </p:txBody>
      </p:sp>
      <p:sp>
        <p:nvSpPr>
          <p:cNvPr id="69" name="Rounded Rectangle 21">
            <a:hlinkClick r:id="rId19" action="ppaction://hlinksldjump"/>
            <a:extLst>
              <a:ext uri="{FF2B5EF4-FFF2-40B4-BE49-F238E27FC236}">
                <a16:creationId xmlns:a16="http://schemas.microsoft.com/office/drawing/2014/main" id="{75E4616F-BA8A-3309-4C3D-F1FFBDE4AD53}"/>
              </a:ext>
            </a:extLst>
          </p:cNvPr>
          <p:cNvSpPr/>
          <p:nvPr/>
        </p:nvSpPr>
        <p:spPr>
          <a:xfrm>
            <a:off x="1476919" y="2865797"/>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2.3 Evaluate regulatory requirements</a:t>
            </a:r>
          </a:p>
        </p:txBody>
      </p:sp>
      <p:sp>
        <p:nvSpPr>
          <p:cNvPr id="71" name="Rounded Rectangle 21">
            <a:hlinkClick r:id="rId20" action="ppaction://hlinksldjump"/>
            <a:extLst>
              <a:ext uri="{FF2B5EF4-FFF2-40B4-BE49-F238E27FC236}">
                <a16:creationId xmlns:a16="http://schemas.microsoft.com/office/drawing/2014/main" id="{5D41CD8B-3782-AF5F-D38A-E5D0C77893A1}"/>
              </a:ext>
            </a:extLst>
          </p:cNvPr>
          <p:cNvSpPr/>
          <p:nvPr/>
        </p:nvSpPr>
        <p:spPr>
          <a:xfrm>
            <a:off x="1476919" y="3294219"/>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2.4 Evaluate existing codes on pack</a:t>
            </a:r>
          </a:p>
        </p:txBody>
      </p:sp>
      <p:sp>
        <p:nvSpPr>
          <p:cNvPr id="14" name="Rounded Rectangle 21">
            <a:hlinkClick r:id="rId21" action="ppaction://hlinksldjump"/>
            <a:extLst>
              <a:ext uri="{FF2B5EF4-FFF2-40B4-BE49-F238E27FC236}">
                <a16:creationId xmlns:a16="http://schemas.microsoft.com/office/drawing/2014/main" id="{44901441-E3FF-4BCB-7DF8-404DBCAE9C57}"/>
              </a:ext>
            </a:extLst>
          </p:cNvPr>
          <p:cNvSpPr/>
          <p:nvPr/>
        </p:nvSpPr>
        <p:spPr>
          <a:xfrm>
            <a:off x="4620120" y="2862304"/>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5.3 Set up access to digital content</a:t>
            </a:r>
          </a:p>
        </p:txBody>
      </p:sp>
      <p:sp>
        <p:nvSpPr>
          <p:cNvPr id="72" name="Rounded Rectangle 21">
            <a:hlinkClick r:id="rId22" action="ppaction://hlinksldjump"/>
            <a:extLst>
              <a:ext uri="{FF2B5EF4-FFF2-40B4-BE49-F238E27FC236}">
                <a16:creationId xmlns:a16="http://schemas.microsoft.com/office/drawing/2014/main" id="{08EEA2A2-76A6-E3D3-261E-7613CB9D186E}"/>
              </a:ext>
            </a:extLst>
          </p:cNvPr>
          <p:cNvSpPr/>
          <p:nvPr/>
        </p:nvSpPr>
        <p:spPr>
          <a:xfrm>
            <a:off x="4620120" y="3291502"/>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dirty="0">
                <a:solidFill>
                  <a:schemeClr val="tx2"/>
                </a:solidFill>
              </a:rPr>
              <a:t>5.4 Ensure barcode quality &amp; readability</a:t>
            </a:r>
          </a:p>
        </p:txBody>
      </p:sp>
      <p:sp>
        <p:nvSpPr>
          <p:cNvPr id="73" name="Rounded Rectangle 21">
            <a:hlinkClick r:id="rId23" action="ppaction://hlinksldjump"/>
            <a:extLst>
              <a:ext uri="{FF2B5EF4-FFF2-40B4-BE49-F238E27FC236}">
                <a16:creationId xmlns:a16="http://schemas.microsoft.com/office/drawing/2014/main" id="{14434BDE-9736-A084-7EDF-B8AF3290676F}"/>
              </a:ext>
            </a:extLst>
          </p:cNvPr>
          <p:cNvSpPr/>
          <p:nvPr/>
        </p:nvSpPr>
        <p:spPr>
          <a:xfrm>
            <a:off x="4620120" y="3720700"/>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5.5 Format HRI</a:t>
            </a:r>
          </a:p>
        </p:txBody>
      </p:sp>
      <p:sp>
        <p:nvSpPr>
          <p:cNvPr id="2" name="Rounded Rectangle 21">
            <a:extLst>
              <a:ext uri="{FF2B5EF4-FFF2-40B4-BE49-F238E27FC236}">
                <a16:creationId xmlns:a16="http://schemas.microsoft.com/office/drawing/2014/main" id="{59817E49-0417-8910-A3B8-0DEA9BC85057}"/>
              </a:ext>
            </a:extLst>
          </p:cNvPr>
          <p:cNvSpPr/>
          <p:nvPr/>
        </p:nvSpPr>
        <p:spPr>
          <a:xfrm>
            <a:off x="2526030" y="1504915"/>
            <a:ext cx="985734" cy="443243"/>
          </a:xfrm>
          <a:prstGeom prst="roundRect">
            <a:avLst/>
          </a:prstGeom>
          <a:solidFill>
            <a:schemeClr val="bg1"/>
          </a:solidFill>
          <a:ln>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a:solidFill>
                  <a:schemeClr val="tx1">
                    <a:lumMod val="50000"/>
                  </a:schemeClr>
                </a:solidFill>
              </a:rPr>
              <a:t>3. Design future state</a:t>
            </a:r>
          </a:p>
        </p:txBody>
      </p:sp>
      <p:sp>
        <p:nvSpPr>
          <p:cNvPr id="5" name="Rounded Rectangle 21">
            <a:hlinkClick r:id="rId24" action="ppaction://hlinksldjump"/>
            <a:extLst>
              <a:ext uri="{FF2B5EF4-FFF2-40B4-BE49-F238E27FC236}">
                <a16:creationId xmlns:a16="http://schemas.microsoft.com/office/drawing/2014/main" id="{06D779BF-75D9-ABCD-0E1B-64265AADAA2E}"/>
              </a:ext>
            </a:extLst>
          </p:cNvPr>
          <p:cNvSpPr/>
          <p:nvPr/>
        </p:nvSpPr>
        <p:spPr>
          <a:xfrm>
            <a:off x="5644383" y="2003330"/>
            <a:ext cx="985734"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6.1 Update printing technology</a:t>
            </a:r>
          </a:p>
        </p:txBody>
      </p:sp>
      <p:sp>
        <p:nvSpPr>
          <p:cNvPr id="3" name="TextBox 2">
            <a:extLst>
              <a:ext uri="{FF2B5EF4-FFF2-40B4-BE49-F238E27FC236}">
                <a16:creationId xmlns:a16="http://schemas.microsoft.com/office/drawing/2014/main" id="{718292EE-3930-6158-4A8D-65B9DC3F070A}"/>
              </a:ext>
            </a:extLst>
          </p:cNvPr>
          <p:cNvSpPr txBox="1"/>
          <p:nvPr/>
        </p:nvSpPr>
        <p:spPr>
          <a:xfrm>
            <a:off x="1193337" y="4679002"/>
            <a:ext cx="2781764" cy="169277"/>
          </a:xfrm>
          <a:prstGeom prst="rect">
            <a:avLst/>
          </a:prstGeom>
          <a:noFill/>
        </p:spPr>
        <p:txBody>
          <a:bodyPr wrap="square" rtlCol="0">
            <a:spAutoFit/>
          </a:bodyPr>
          <a:lstStyle/>
          <a:p>
            <a:r>
              <a:rPr lang="nl-NL" sz="500"/>
              <a:t>= Step always needed</a:t>
            </a:r>
          </a:p>
        </p:txBody>
      </p:sp>
      <p:sp>
        <p:nvSpPr>
          <p:cNvPr id="11" name="Rounded Rectangle 21">
            <a:extLst>
              <a:ext uri="{FF2B5EF4-FFF2-40B4-BE49-F238E27FC236}">
                <a16:creationId xmlns:a16="http://schemas.microsoft.com/office/drawing/2014/main" id="{BD97FB27-001E-00D9-B01F-3845DA144D0A}"/>
              </a:ext>
            </a:extLst>
          </p:cNvPr>
          <p:cNvSpPr/>
          <p:nvPr/>
        </p:nvSpPr>
        <p:spPr>
          <a:xfrm>
            <a:off x="992775" y="4701598"/>
            <a:ext cx="251362" cy="112543"/>
          </a:xfrm>
          <a:prstGeom prst="roundRect">
            <a:avLst/>
          </a:prstGeom>
          <a:solidFill>
            <a:schemeClr val="bg1"/>
          </a:solidFill>
          <a:ln w="12700">
            <a:solidFill>
              <a:srgbClr val="FCB03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700">
              <a:solidFill>
                <a:schemeClr val="tx1">
                  <a:lumMod val="50000"/>
                </a:schemeClr>
              </a:solidFill>
            </a:endParaRPr>
          </a:p>
        </p:txBody>
      </p:sp>
      <p:sp>
        <p:nvSpPr>
          <p:cNvPr id="12" name="Rounded Rectangle 21">
            <a:extLst>
              <a:ext uri="{FF2B5EF4-FFF2-40B4-BE49-F238E27FC236}">
                <a16:creationId xmlns:a16="http://schemas.microsoft.com/office/drawing/2014/main" id="{15D8B92D-168C-5EAB-1281-E3848A38DB8F}"/>
              </a:ext>
            </a:extLst>
          </p:cNvPr>
          <p:cNvSpPr/>
          <p:nvPr/>
        </p:nvSpPr>
        <p:spPr>
          <a:xfrm>
            <a:off x="992775" y="4861116"/>
            <a:ext cx="251362" cy="112543"/>
          </a:xfrm>
          <a:prstGeom prst="roundRect">
            <a:avLst/>
          </a:prstGeom>
          <a:solidFill>
            <a:schemeClr val="bg1"/>
          </a:solidFill>
          <a:ln w="12700">
            <a:solidFill>
              <a:srgbClr val="FCB03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700">
              <a:solidFill>
                <a:schemeClr val="tx1">
                  <a:lumMod val="50000"/>
                </a:schemeClr>
              </a:solidFill>
            </a:endParaRPr>
          </a:p>
        </p:txBody>
      </p:sp>
      <p:sp>
        <p:nvSpPr>
          <p:cNvPr id="13" name="TextBox 12">
            <a:extLst>
              <a:ext uri="{FF2B5EF4-FFF2-40B4-BE49-F238E27FC236}">
                <a16:creationId xmlns:a16="http://schemas.microsoft.com/office/drawing/2014/main" id="{C46C12EB-FC57-3BEE-CEB1-E2D5F45E79E3}"/>
              </a:ext>
            </a:extLst>
          </p:cNvPr>
          <p:cNvSpPr txBox="1"/>
          <p:nvPr/>
        </p:nvSpPr>
        <p:spPr>
          <a:xfrm>
            <a:off x="1193336" y="4826604"/>
            <a:ext cx="2586447" cy="323165"/>
          </a:xfrm>
          <a:prstGeom prst="rect">
            <a:avLst/>
          </a:prstGeom>
          <a:noFill/>
        </p:spPr>
        <p:txBody>
          <a:bodyPr wrap="square" rtlCol="0">
            <a:spAutoFit/>
          </a:bodyPr>
          <a:lstStyle/>
          <a:p>
            <a:r>
              <a:rPr lang="nl-NL" sz="500"/>
              <a:t>= Step only needed if use case requires encoding of </a:t>
            </a:r>
            <a:r>
              <a:rPr lang="nl-NL" sz="500">
                <a:hlinkClick r:id="rId25" action="ppaction://hlinksldjump"/>
              </a:rPr>
              <a:t>dynamic data</a:t>
            </a:r>
            <a:r>
              <a:rPr lang="nl-NL" sz="500"/>
              <a:t>, which requires  printing on production line and if that is not being done already today</a:t>
            </a:r>
          </a:p>
        </p:txBody>
      </p:sp>
      <p:sp>
        <p:nvSpPr>
          <p:cNvPr id="74" name="Rounded Rectangle 21">
            <a:hlinkClick r:id="rId26" action="ppaction://hlinksldjump"/>
            <a:extLst>
              <a:ext uri="{FF2B5EF4-FFF2-40B4-BE49-F238E27FC236}">
                <a16:creationId xmlns:a16="http://schemas.microsoft.com/office/drawing/2014/main" id="{20E9493A-EB70-B1CF-93F0-E58B56111CC3}"/>
              </a:ext>
            </a:extLst>
          </p:cNvPr>
          <p:cNvSpPr/>
          <p:nvPr/>
        </p:nvSpPr>
        <p:spPr>
          <a:xfrm>
            <a:off x="4620118" y="4149897"/>
            <a:ext cx="989971" cy="389449"/>
          </a:xfrm>
          <a:prstGeom prst="roundRect">
            <a:avLst/>
          </a:prstGeom>
          <a:solidFill>
            <a:srgbClr val="FCB03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600">
                <a:solidFill>
                  <a:schemeClr val="tx2"/>
                </a:solidFill>
              </a:rPr>
              <a:t>5.6 Decide on barcode placement</a:t>
            </a:r>
          </a:p>
        </p:txBody>
      </p:sp>
      <p:pic>
        <p:nvPicPr>
          <p:cNvPr id="15" name="Picture 8">
            <a:hlinkClick r:id="" action="ppaction://hlinkshowjump?jump=nextslide"/>
            <a:extLst>
              <a:ext uri="{FF2B5EF4-FFF2-40B4-BE49-F238E27FC236}">
                <a16:creationId xmlns:a16="http://schemas.microsoft.com/office/drawing/2014/main" id="{11C97478-F71B-071C-2DBE-F966A323F13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EEBFE6A2-9310-1AF8-73DE-B12F686254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rot="10800000" flipH="1">
            <a:off x="7992616" y="236054"/>
            <a:ext cx="375396" cy="375396"/>
          </a:xfrm>
          <a:prstGeom prst="rect">
            <a:avLst/>
          </a:prstGeom>
          <a:noFill/>
          <a:ln>
            <a:noFill/>
          </a:ln>
        </p:spPr>
      </p:pic>
      <p:pic>
        <p:nvPicPr>
          <p:cNvPr id="6" name="Graphic 5">
            <a:hlinkClick r:id="rId29" action="ppaction://hlinksldjump"/>
            <a:extLst>
              <a:ext uri="{FF2B5EF4-FFF2-40B4-BE49-F238E27FC236}">
                <a16:creationId xmlns:a16="http://schemas.microsoft.com/office/drawing/2014/main" id="{4CEB22D0-BD3C-3E5B-69D2-5548BD136A2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493197" y="236552"/>
            <a:ext cx="374400" cy="374400"/>
          </a:xfrm>
          <a:prstGeom prst="rect">
            <a:avLst/>
          </a:prstGeom>
        </p:spPr>
      </p:pic>
    </p:spTree>
    <p:extLst>
      <p:ext uri="{BB962C8B-B14F-4D97-AF65-F5344CB8AC3E}">
        <p14:creationId xmlns:p14="http://schemas.microsoft.com/office/powerpoint/2010/main" val="449976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6494"/>
            <a:ext cx="3975067" cy="646331"/>
          </a:xfrm>
          <a:prstGeom prst="rect">
            <a:avLst/>
          </a:prstGeom>
          <a:noFill/>
        </p:spPr>
        <p:txBody>
          <a:bodyPr wrap="square">
            <a:spAutoFit/>
          </a:bodyPr>
          <a:lstStyle/>
          <a:p>
            <a:pPr marL="376238" indent="-376238">
              <a:buFont typeface="Arial" panose="020B0604020202020204" pitchFamily="34" charset="0"/>
              <a:buChar char="•"/>
              <a:tabLst>
                <a:tab pos="449263" algn="l"/>
              </a:tabLst>
            </a:pPr>
            <a:r>
              <a:rPr lang="en-US" sz="900" b="1" dirty="0">
                <a:solidFill>
                  <a:schemeClr val="tx2"/>
                </a:solidFill>
                <a:latin typeface="Verdana Pro" panose="020B0604030504040204" pitchFamily="34" charset="0"/>
                <a:cs typeface="Verdana Pro Semibold" panose="020F0502020204030204" pitchFamily="34" charset="0"/>
              </a:rPr>
              <a:t>The different variables that impact scanning performance</a:t>
            </a:r>
          </a:p>
          <a:p>
            <a:pPr marL="376238" indent="-376238"/>
            <a:r>
              <a:rPr lang="en-US" sz="900" b="1"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Check the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3"/>
              </a:rPr>
              <a:t>Retail POS Guide - section 5.7.2</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and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4"/>
              </a:rPr>
              <a:t>section 4.6.5</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for all necessary details.</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6441"/>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70</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label design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5.4</a:t>
            </a:r>
            <a:r>
              <a:rPr lang="en-US" sz="1400" dirty="0">
                <a:latin typeface="Verdana Pro" panose="020B0704030504040204" pitchFamily="34" charset="0"/>
              </a:rPr>
              <a:t> – Ensure barcode quality and readability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10343"/>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effectLst/>
                <a:uLnTx/>
                <a:uFillTx/>
                <a:latin typeface="Verdana Pro" panose="020B0604030504040204" pitchFamily="34" charset="0"/>
                <a:ea typeface="+mn-ea"/>
                <a:cs typeface="Verdana Pro Semibold" panose="020F0502020204030204" pitchFamily="34" charset="0"/>
              </a:rPr>
              <a:t> - </a:t>
            </a:r>
            <a:r>
              <a:rPr lang="en-US" sz="1000">
                <a:latin typeface="Verdana Pro" panose="020B0604030504040204" pitchFamily="34" charset="0"/>
                <a:cs typeface="Verdana Pro Semibold" panose="020F0502020204030204" pitchFamily="34" charset="0"/>
              </a:rPr>
              <a:t>It is important to ensure that barcodes are printed at a high enough quality to be scanned by staff and consumers.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10343"/>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9590"/>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(always):</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40823"/>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5738"/>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32" name="TextBox 31">
            <a:extLst>
              <a:ext uri="{FF2B5EF4-FFF2-40B4-BE49-F238E27FC236}">
                <a16:creationId xmlns:a16="http://schemas.microsoft.com/office/drawing/2014/main" id="{F07AD277-0AF6-CC19-8B8A-33E4097E152A}"/>
              </a:ext>
            </a:extLst>
          </p:cNvPr>
          <p:cNvSpPr txBox="1"/>
          <p:nvPr/>
        </p:nvSpPr>
        <p:spPr>
          <a:xfrm>
            <a:off x="4724402" y="2476494"/>
            <a:ext cx="3988712" cy="826060"/>
          </a:xfrm>
          <a:prstGeom prst="rect">
            <a:avLst/>
          </a:prstGeom>
          <a:noFill/>
        </p:spPr>
        <p:txBody>
          <a:bodyPr wrap="square">
            <a:spAutoFit/>
          </a:bodyPr>
          <a:lstStyle/>
          <a:p>
            <a:pPr marL="449263" indent="-376238">
              <a:buFont typeface="Arial" panose="020B0604020202020204" pitchFamily="34" charset="0"/>
              <a:buChar char="•"/>
            </a:pPr>
            <a:r>
              <a:rPr lang="en-US" sz="900" b="1" dirty="0" err="1">
                <a:solidFill>
                  <a:schemeClr val="tx2"/>
                </a:solidFill>
                <a:latin typeface="Verdana Pro" panose="020B0604030504040204" pitchFamily="34" charset="0"/>
                <a:cs typeface="Verdana Pro Semibold" panose="020F0502020204030204" pitchFamily="34" charset="0"/>
              </a:rPr>
              <a:t>Optimising</a:t>
            </a:r>
            <a:r>
              <a:rPr lang="en-US" sz="900" b="1" dirty="0">
                <a:solidFill>
                  <a:schemeClr val="tx2"/>
                </a:solidFill>
                <a:latin typeface="Verdana Pro" panose="020B0604030504040204" pitchFamily="34" charset="0"/>
                <a:cs typeface="Verdana Pro Semibold" panose="020F0502020204030204" pitchFamily="34" charset="0"/>
              </a:rPr>
              <a:t> the size and data encoded to improve scanning performance</a:t>
            </a:r>
            <a:br>
              <a:rPr lang="en-US" sz="900" b="1" dirty="0">
                <a:solidFill>
                  <a:schemeClr val="tx2"/>
                </a:solidFill>
                <a:latin typeface="Verdana Pro" panose="020B0604030504040204" pitchFamily="34" charset="0"/>
                <a:cs typeface="Verdana Pro Semibold" panose="020F0502020204030204" pitchFamily="34" charset="0"/>
              </a:rPr>
            </a:b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rPr>
              <a:t>Check the  </a:t>
            </a:r>
            <a:r>
              <a:rPr lang="en-US" sz="900" dirty="0">
                <a:solidFill>
                  <a:schemeClr val="tx2"/>
                </a:solidFill>
                <a:latin typeface="Verdana Pro" panose="020B0604030504040204" pitchFamily="34" charset="0"/>
                <a:hlinkClick r:id="rId7"/>
              </a:rPr>
              <a:t>Retail POS Guide - section 4.6</a:t>
            </a:r>
            <a:r>
              <a:rPr lang="en-US" sz="900" dirty="0">
                <a:solidFill>
                  <a:schemeClr val="tx2"/>
                </a:solidFill>
                <a:latin typeface="Verdana Pro" panose="020B0604030504040204" pitchFamily="34" charset="0"/>
              </a:rPr>
              <a:t> for all necessary details</a:t>
            </a: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60" name="Text Placeholder 3">
            <a:extLst>
              <a:ext uri="{FF2B5EF4-FFF2-40B4-BE49-F238E27FC236}">
                <a16:creationId xmlns:a16="http://schemas.microsoft.com/office/drawing/2014/main" id="{D1A8A0A4-71B9-582D-745E-B04D672FF821}"/>
              </a:ext>
            </a:extLst>
          </p:cNvPr>
          <p:cNvSpPr txBox="1">
            <a:spLocks/>
          </p:cNvSpPr>
          <p:nvPr/>
        </p:nvSpPr>
        <p:spPr>
          <a:xfrm>
            <a:off x="4646864" y="2141515"/>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require </a:t>
            </a:r>
            <a:r>
              <a:rPr lang="en-US" sz="1100" b="1" dirty="0">
                <a:solidFill>
                  <a:srgbClr val="002A69"/>
                </a:solidFill>
                <a:latin typeface="Verdana Pro" panose="020B0604030504040204" pitchFamily="34" charset="0"/>
                <a:cs typeface="Verdana Pro Semibold" panose="020F0502020204030204" pitchFamily="34" charset="0"/>
                <a:hlinkClick r:id="rId8"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20" name="TextBox 19">
            <a:extLst>
              <a:ext uri="{FF2B5EF4-FFF2-40B4-BE49-F238E27FC236}">
                <a16:creationId xmlns:a16="http://schemas.microsoft.com/office/drawing/2014/main" id="{AD47C68D-6FFB-45D1-2AD4-FC420167F7A1}"/>
              </a:ext>
            </a:extLst>
          </p:cNvPr>
          <p:cNvSpPr txBox="1"/>
          <p:nvPr/>
        </p:nvSpPr>
        <p:spPr>
          <a:xfrm>
            <a:off x="278483" y="3250742"/>
            <a:ext cx="4293516" cy="1310808"/>
          </a:xfrm>
          <a:prstGeom prst="rect">
            <a:avLst/>
          </a:prstGeom>
          <a:noFill/>
        </p:spPr>
        <p:txBody>
          <a:bodyPr wrap="square">
            <a:spAutoFit/>
          </a:bodyPr>
          <a:lstStyle/>
          <a:p>
            <a:pPr marL="354013" marR="0" lvl="0" indent="-171450" algn="l" defTabSz="685800" rtl="0" eaLnBrk="1" fontAlgn="auto" latinLnBrk="0" hangingPunct="1">
              <a:lnSpc>
                <a:spcPct val="150000"/>
              </a:lnSpc>
              <a:spcBef>
                <a:spcPts val="0"/>
              </a:spcBef>
              <a:spcAft>
                <a:spcPts val="0"/>
              </a:spcAft>
              <a:buClrTx/>
              <a:buSzTx/>
              <a:buFont typeface="Wingdings" panose="05000000000000000000" pitchFamily="2" charset="2"/>
              <a:buChar char="à"/>
              <a:tabLst/>
              <a:defRPr/>
            </a:pP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Please refer to the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rPr>
              <a:t>Retail POS Guide – section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hlinkClick r:id="rId9"/>
              </a:rPr>
              <a:t>6.8.1</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rPr>
              <a:t>,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hlinkClick r:id="rId10"/>
              </a:rPr>
              <a:t>6.8.2</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and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hlinkClick r:id="rId11"/>
              </a:rPr>
              <a:t>7.2.1</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rPr>
              <a:t> </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for more information on quality specifications and key factors.</a:t>
            </a:r>
          </a:p>
          <a:p>
            <a:pPr marL="354013" marR="0" lvl="0" indent="-171450" algn="l" defTabSz="685800" rtl="0" eaLnBrk="1" fontAlgn="auto" latinLnBrk="0" hangingPunct="1">
              <a:lnSpc>
                <a:spcPct val="150000"/>
              </a:lnSpc>
              <a:spcBef>
                <a:spcPts val="0"/>
              </a:spcBef>
              <a:spcAft>
                <a:spcPts val="0"/>
              </a:spcAft>
              <a:buClrTx/>
              <a:buSzTx/>
              <a:buFont typeface="Wingdings" panose="05000000000000000000" pitchFamily="2" charset="2"/>
              <a:buChar char="à"/>
              <a:tabLst/>
              <a:defRPr/>
            </a:pP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Please refer to the </a:t>
            </a:r>
            <a:r>
              <a:rPr kumimoji="0" lang="en-US" sz="900" b="0" i="0" u="sng" strike="noStrike" kern="1200" cap="none" spc="0" normalizeH="0" baseline="0" noProof="0" dirty="0">
                <a:ln>
                  <a:noFill/>
                </a:ln>
                <a:solidFill>
                  <a:srgbClr val="008DBD"/>
                </a:solidFill>
                <a:effectLst/>
                <a:uLnTx/>
                <a:uFillTx/>
                <a:latin typeface="Verdana Pro" panose="020B0604030504040204" pitchFamily="34" charset="0"/>
                <a:ea typeface="+mn-ea"/>
                <a:cs typeface="Verdana Pro Semibold" panose="020F0502020204030204" pitchFamily="34" charset="0"/>
                <a:hlinkClick r:id="rId12"/>
              </a:rPr>
              <a:t>GS1 General Specifications - section 5.12</a:t>
            </a:r>
            <a:r>
              <a:rPr kumimoji="0" lang="en-US" sz="9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for more information on barcode production and quality assessment.</a:t>
            </a:r>
          </a:p>
        </p:txBody>
      </p:sp>
      <p:pic>
        <p:nvPicPr>
          <p:cNvPr id="14" name="Picture 8">
            <a:hlinkClick r:id="" action="ppaction://hlinkshowjump?jump=nextslide"/>
            <a:extLst>
              <a:ext uri="{FF2B5EF4-FFF2-40B4-BE49-F238E27FC236}">
                <a16:creationId xmlns:a16="http://schemas.microsoft.com/office/drawing/2014/main" id="{0D21653D-123C-ABC5-EE72-75387E3104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10F865B7-1BDE-98D7-647B-3B507BA4BA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10800000" flipH="1">
            <a:off x="7992616" y="236054"/>
            <a:ext cx="375396" cy="375396"/>
          </a:xfrm>
          <a:prstGeom prst="rect">
            <a:avLst/>
          </a:prstGeom>
          <a:noFill/>
          <a:ln>
            <a:noFill/>
          </a:ln>
        </p:spPr>
      </p:pic>
      <p:pic>
        <p:nvPicPr>
          <p:cNvPr id="16" name="Graphic 15">
            <a:hlinkClick r:id="rId15" action="ppaction://hlinksldjump"/>
            <a:extLst>
              <a:ext uri="{FF2B5EF4-FFF2-40B4-BE49-F238E27FC236}">
                <a16:creationId xmlns:a16="http://schemas.microsoft.com/office/drawing/2014/main" id="{1BE74408-0D17-DDCD-1641-81CB57222F8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496037" y="237051"/>
            <a:ext cx="374400" cy="374400"/>
          </a:xfrm>
          <a:prstGeom prst="rect">
            <a:avLst/>
          </a:prstGeom>
        </p:spPr>
      </p:pic>
      <p:pic>
        <p:nvPicPr>
          <p:cNvPr id="18" name="Graphic 17">
            <a:extLst>
              <a:ext uri="{FF2B5EF4-FFF2-40B4-BE49-F238E27FC236}">
                <a16:creationId xmlns:a16="http://schemas.microsoft.com/office/drawing/2014/main" id="{D2B81058-4421-CDAB-3ECA-6AF0689A810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09992" y="2459644"/>
            <a:ext cx="399600" cy="399600"/>
          </a:xfrm>
          <a:prstGeom prst="rect">
            <a:avLst/>
          </a:prstGeom>
        </p:spPr>
      </p:pic>
      <p:pic>
        <p:nvPicPr>
          <p:cNvPr id="21" name="Graphic 20">
            <a:extLst>
              <a:ext uri="{FF2B5EF4-FFF2-40B4-BE49-F238E27FC236}">
                <a16:creationId xmlns:a16="http://schemas.microsoft.com/office/drawing/2014/main" id="{5C75BA94-B6D2-CE07-BD2C-4C2657C94DB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760495" y="2459644"/>
            <a:ext cx="399600" cy="399600"/>
          </a:xfrm>
          <a:prstGeom prst="rect">
            <a:avLst/>
          </a:prstGeom>
        </p:spPr>
      </p:pic>
      <p:grpSp>
        <p:nvGrpSpPr>
          <p:cNvPr id="7" name="Group 6">
            <a:extLst>
              <a:ext uri="{FF2B5EF4-FFF2-40B4-BE49-F238E27FC236}">
                <a16:creationId xmlns:a16="http://schemas.microsoft.com/office/drawing/2014/main" id="{DDDCE89B-E194-F411-0206-308AA417313E}"/>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45CBF820-AB81-0EE2-0272-883193BF88A4}"/>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ounded Rectangle 21">
              <a:extLst>
                <a:ext uri="{FF2B5EF4-FFF2-40B4-BE49-F238E27FC236}">
                  <a16:creationId xmlns:a16="http://schemas.microsoft.com/office/drawing/2014/main" id="{DAE1A831-3E31-FDB9-222A-B896858A9A4B}"/>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9" name="Rounded Rectangle 18">
              <a:extLst>
                <a:ext uri="{FF2B5EF4-FFF2-40B4-BE49-F238E27FC236}">
                  <a16:creationId xmlns:a16="http://schemas.microsoft.com/office/drawing/2014/main" id="{E75FA621-B618-6613-67B4-564248954EF2}"/>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FAF60D77-2BE5-5BC7-74FF-BEE76976C1DD}"/>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422ADF08-7A34-B171-6171-AFB3BA0ADBBE}"/>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8DB9CA"/>
                  </a:solidFill>
                </a:rPr>
                <a:t>Set-up barcode &amp; artwork changes</a:t>
              </a:r>
            </a:p>
          </p:txBody>
        </p:sp>
        <p:sp>
          <p:nvSpPr>
            <p:cNvPr id="24" name="Rounded Rectangle 23">
              <a:extLst>
                <a:ext uri="{FF2B5EF4-FFF2-40B4-BE49-F238E27FC236}">
                  <a16:creationId xmlns:a16="http://schemas.microsoft.com/office/drawing/2014/main" id="{2A777E6E-9281-F0A2-61FD-5A6234149BFE}"/>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81CFF06C-7093-6FD0-FEE0-BE7A22BBAF60}"/>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6" name="Rounded Rectangle 21">
              <a:extLst>
                <a:ext uri="{FF2B5EF4-FFF2-40B4-BE49-F238E27FC236}">
                  <a16:creationId xmlns:a16="http://schemas.microsoft.com/office/drawing/2014/main" id="{C53D1ED7-68B0-1974-2C73-DBF7E335CA7A}"/>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7" name="Rounded Rectangle 21">
              <a:extLst>
                <a:ext uri="{FF2B5EF4-FFF2-40B4-BE49-F238E27FC236}">
                  <a16:creationId xmlns:a16="http://schemas.microsoft.com/office/drawing/2014/main" id="{052A9BF4-7BAC-CB5B-35C9-87051A41D258}"/>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8" name="Oval 27">
              <a:extLst>
                <a:ext uri="{FF2B5EF4-FFF2-40B4-BE49-F238E27FC236}">
                  <a16:creationId xmlns:a16="http://schemas.microsoft.com/office/drawing/2014/main" id="{E0B80166-BC48-5F9A-2410-DE109B59AD77}"/>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57A73FDC-F291-B836-BFC0-33748F6691B7}"/>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BC9C77FA-68F3-63E5-8591-55C580AAF3F9}"/>
                </a:ext>
              </a:extLst>
            </p:cNvPr>
            <p:cNvCxnSpPr>
              <a:stCxn id="30"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4CDB8648-566E-7FA2-5A7A-9B16F04654C8}"/>
                </a:ext>
              </a:extLst>
            </p:cNvPr>
            <p:cNvGrpSpPr/>
            <p:nvPr/>
          </p:nvGrpSpPr>
          <p:grpSpPr>
            <a:xfrm>
              <a:off x="2241933" y="888920"/>
              <a:ext cx="517137" cy="275078"/>
              <a:chOff x="2241933" y="888920"/>
              <a:chExt cx="517137" cy="275078"/>
            </a:xfrm>
          </p:grpSpPr>
          <p:sp>
            <p:nvSpPr>
              <p:cNvPr id="58" name="Oval 57">
                <a:extLst>
                  <a:ext uri="{FF2B5EF4-FFF2-40B4-BE49-F238E27FC236}">
                    <a16:creationId xmlns:a16="http://schemas.microsoft.com/office/drawing/2014/main" id="{513C2DD1-E7F5-1C9B-D947-54699CDD00C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9" name="Straight Connector 58">
                <a:extLst>
                  <a:ext uri="{FF2B5EF4-FFF2-40B4-BE49-F238E27FC236}">
                    <a16:creationId xmlns:a16="http://schemas.microsoft.com/office/drawing/2014/main" id="{CE1DDFAB-7533-D108-B099-D0C321024F7C}"/>
                  </a:ext>
                </a:extLst>
              </p:cNvPr>
              <p:cNvCxnSpPr>
                <a:stCxn id="5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2E7E5D53-AB53-C976-7A62-FF24B8EAD0EE}"/>
                </a:ext>
              </a:extLst>
            </p:cNvPr>
            <p:cNvGrpSpPr/>
            <p:nvPr/>
          </p:nvGrpSpPr>
          <p:grpSpPr>
            <a:xfrm>
              <a:off x="7700790" y="888920"/>
              <a:ext cx="449198" cy="275078"/>
              <a:chOff x="2309872" y="888920"/>
              <a:chExt cx="449198" cy="275078"/>
            </a:xfrm>
          </p:grpSpPr>
          <p:sp>
            <p:nvSpPr>
              <p:cNvPr id="55" name="Oval 54">
                <a:extLst>
                  <a:ext uri="{FF2B5EF4-FFF2-40B4-BE49-F238E27FC236}">
                    <a16:creationId xmlns:a16="http://schemas.microsoft.com/office/drawing/2014/main" id="{85153FCC-0894-9A21-1457-0A5D151388D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6" name="Straight Connector 55">
                <a:extLst>
                  <a:ext uri="{FF2B5EF4-FFF2-40B4-BE49-F238E27FC236}">
                    <a16:creationId xmlns:a16="http://schemas.microsoft.com/office/drawing/2014/main" id="{EF1DE671-18E5-A922-2BCB-33A8F7F9107A}"/>
                  </a:ext>
                </a:extLst>
              </p:cNvPr>
              <p:cNvCxnSpPr>
                <a:cxnSpLocks/>
                <a:stCxn id="5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9C44FE69-2DBC-5857-93F0-3F59419706CF}"/>
                </a:ext>
              </a:extLst>
            </p:cNvPr>
            <p:cNvGrpSpPr/>
            <p:nvPr/>
          </p:nvGrpSpPr>
          <p:grpSpPr>
            <a:xfrm>
              <a:off x="6863508" y="888920"/>
              <a:ext cx="412785" cy="275078"/>
              <a:chOff x="2346285" y="888920"/>
              <a:chExt cx="412785" cy="275078"/>
            </a:xfrm>
          </p:grpSpPr>
          <p:sp>
            <p:nvSpPr>
              <p:cNvPr id="47" name="Oval 46">
                <a:extLst>
                  <a:ext uri="{FF2B5EF4-FFF2-40B4-BE49-F238E27FC236}">
                    <a16:creationId xmlns:a16="http://schemas.microsoft.com/office/drawing/2014/main" id="{C39F75DC-204A-0C98-B0B5-F562D2C33AD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8" name="Straight Connector 47">
                <a:extLst>
                  <a:ext uri="{FF2B5EF4-FFF2-40B4-BE49-F238E27FC236}">
                    <a16:creationId xmlns:a16="http://schemas.microsoft.com/office/drawing/2014/main" id="{F6597CA3-2373-9AD2-8893-6F0BC486F6EF}"/>
                  </a:ext>
                </a:extLst>
              </p:cNvPr>
              <p:cNvCxnSpPr>
                <a:cxnSpLocks/>
                <a:stCxn id="47"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02EA9F40-30B4-74D5-CE73-0CD3054F0215}"/>
                </a:ext>
              </a:extLst>
            </p:cNvPr>
            <p:cNvGrpSpPr/>
            <p:nvPr/>
          </p:nvGrpSpPr>
          <p:grpSpPr>
            <a:xfrm>
              <a:off x="5690212" y="888920"/>
              <a:ext cx="417664" cy="275078"/>
              <a:chOff x="2341406" y="888920"/>
              <a:chExt cx="417664" cy="275078"/>
            </a:xfrm>
          </p:grpSpPr>
          <p:sp>
            <p:nvSpPr>
              <p:cNvPr id="45" name="Oval 44">
                <a:extLst>
                  <a:ext uri="{FF2B5EF4-FFF2-40B4-BE49-F238E27FC236}">
                    <a16:creationId xmlns:a16="http://schemas.microsoft.com/office/drawing/2014/main" id="{ACE2A88F-A27A-14AF-D5E3-B3302EC61DB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6" name="Straight Connector 45">
                <a:extLst>
                  <a:ext uri="{FF2B5EF4-FFF2-40B4-BE49-F238E27FC236}">
                    <a16:creationId xmlns:a16="http://schemas.microsoft.com/office/drawing/2014/main" id="{A100CB70-B400-190D-877A-B970EE43307B}"/>
                  </a:ext>
                </a:extLst>
              </p:cNvPr>
              <p:cNvCxnSpPr>
                <a:cxnSpLocks/>
                <a:stCxn id="45"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C01F62A2-0C0E-697C-0164-C7706D4669D4}"/>
                </a:ext>
              </a:extLst>
            </p:cNvPr>
            <p:cNvGrpSpPr/>
            <p:nvPr/>
          </p:nvGrpSpPr>
          <p:grpSpPr>
            <a:xfrm>
              <a:off x="4411504" y="888920"/>
              <a:ext cx="438181" cy="275078"/>
              <a:chOff x="2320889" y="888920"/>
              <a:chExt cx="438181" cy="275078"/>
            </a:xfrm>
          </p:grpSpPr>
          <p:sp>
            <p:nvSpPr>
              <p:cNvPr id="43" name="Oval 42">
                <a:extLst>
                  <a:ext uri="{FF2B5EF4-FFF2-40B4-BE49-F238E27FC236}">
                    <a16:creationId xmlns:a16="http://schemas.microsoft.com/office/drawing/2014/main" id="{E38EFA0D-C9FC-113C-4DCD-6100B3A2A3DA}"/>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44" name="Straight Connector 43">
                <a:extLst>
                  <a:ext uri="{FF2B5EF4-FFF2-40B4-BE49-F238E27FC236}">
                    <a16:creationId xmlns:a16="http://schemas.microsoft.com/office/drawing/2014/main" id="{86C69269-1053-DB62-87AE-192C28A66AB6}"/>
                  </a:ext>
                </a:extLst>
              </p:cNvPr>
              <p:cNvCxnSpPr>
                <a:cxnSpLocks/>
                <a:stCxn id="43" idx="2"/>
              </p:cNvCxnSpPr>
              <p:nvPr/>
            </p:nvCxnSpPr>
            <p:spPr>
              <a:xfrm flipH="1">
                <a:off x="2320889" y="1026459"/>
                <a:ext cx="163103"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996916A3-517F-E8EE-F349-07BA05B37282}"/>
                </a:ext>
              </a:extLst>
            </p:cNvPr>
            <p:cNvGrpSpPr/>
            <p:nvPr/>
          </p:nvGrpSpPr>
          <p:grpSpPr>
            <a:xfrm>
              <a:off x="3403904" y="888920"/>
              <a:ext cx="405130" cy="275078"/>
              <a:chOff x="2353940" y="888920"/>
              <a:chExt cx="405130" cy="275078"/>
            </a:xfrm>
          </p:grpSpPr>
          <p:sp>
            <p:nvSpPr>
              <p:cNvPr id="39" name="Oval 38">
                <a:extLst>
                  <a:ext uri="{FF2B5EF4-FFF2-40B4-BE49-F238E27FC236}">
                    <a16:creationId xmlns:a16="http://schemas.microsoft.com/office/drawing/2014/main" id="{5A147D5E-B89F-6AC7-B4C4-1D111BFAC085}"/>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2" name="Straight Connector 41">
                <a:extLst>
                  <a:ext uri="{FF2B5EF4-FFF2-40B4-BE49-F238E27FC236}">
                    <a16:creationId xmlns:a16="http://schemas.microsoft.com/office/drawing/2014/main" id="{38675B87-AEF5-1504-5D57-544D6205EC42}"/>
                  </a:ext>
                </a:extLst>
              </p:cNvPr>
              <p:cNvCxnSpPr>
                <a:cxnSpLocks/>
                <a:stCxn id="39"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25798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7AF02936-68E4-B28E-A9FA-0F37B3081CF1}"/>
              </a:ext>
            </a:extLst>
          </p:cNvPr>
          <p:cNvSpPr txBox="1"/>
          <p:nvPr/>
        </p:nvSpPr>
        <p:spPr>
          <a:xfrm>
            <a:off x="430886" y="4065326"/>
            <a:ext cx="8263085" cy="481799"/>
          </a:xfrm>
          <a:prstGeom prst="rect">
            <a:avLst/>
          </a:prstGeom>
          <a:noFill/>
        </p:spPr>
        <p:txBody>
          <a:bodyPr wrap="square">
            <a:spAutoFit/>
          </a:bodyPr>
          <a:lstStyle/>
          <a:p>
            <a:pPr>
              <a:lnSpc>
                <a:spcPct val="150000"/>
              </a:lnSpc>
            </a:pPr>
            <a:r>
              <a:rPr lang="en-US" sz="900" dirty="0">
                <a:solidFill>
                  <a:schemeClr val="tx2"/>
                </a:solidFill>
                <a:latin typeface="Verdana Pro" panose="020B0604030504040204" pitchFamily="34" charset="0"/>
                <a:sym typeface="Wingdings" panose="05000000000000000000" pitchFamily="2" charset="2"/>
              </a:rPr>
              <a:t> P</a:t>
            </a:r>
            <a:r>
              <a:rPr lang="en-US" sz="900" dirty="0">
                <a:solidFill>
                  <a:schemeClr val="tx2"/>
                </a:solidFill>
                <a:latin typeface="Verdana Pro" panose="020B0604030504040204" pitchFamily="34" charset="0"/>
              </a:rPr>
              <a:t>lease refer to the </a:t>
            </a:r>
            <a:r>
              <a:rPr lang="en-US" sz="900" dirty="0">
                <a:solidFill>
                  <a:schemeClr val="tx1">
                    <a:lumMod val="50000"/>
                  </a:schemeClr>
                </a:solidFill>
                <a:latin typeface="Verdana Pro" panose="020B0604030504040204" pitchFamily="34" charset="0"/>
                <a:hlinkClick r:id="rId3"/>
              </a:rPr>
              <a:t>GS1 HRI Implementation Guide</a:t>
            </a:r>
            <a:r>
              <a:rPr lang="en-US" sz="900" dirty="0">
                <a:solidFill>
                  <a:schemeClr val="tx1">
                    <a:lumMod val="50000"/>
                  </a:schemeClr>
                </a:solidFill>
                <a:latin typeface="Verdana Pro" panose="020B0604030504040204" pitchFamily="34" charset="0"/>
              </a:rPr>
              <a:t> </a:t>
            </a:r>
            <a:r>
              <a:rPr lang="en-US" sz="900" dirty="0">
                <a:solidFill>
                  <a:schemeClr val="tx2"/>
                </a:solidFill>
                <a:latin typeface="Verdana Pro" panose="020B0604030504040204" pitchFamily="34" charset="0"/>
              </a:rPr>
              <a:t>for more information about HRI formatting.</a:t>
            </a:r>
          </a:p>
          <a:p>
            <a:pPr>
              <a:lnSpc>
                <a:spcPct val="150000"/>
              </a:lnSpc>
            </a:pPr>
            <a:r>
              <a:rPr lang="en-US" sz="900" dirty="0">
                <a:solidFill>
                  <a:schemeClr val="tx2"/>
                </a:solidFill>
                <a:latin typeface="Verdana Pro" panose="020B0604030504040204" pitchFamily="34" charset="0"/>
                <a:sym typeface="Wingdings" panose="05000000000000000000" pitchFamily="2" charset="2"/>
              </a:rPr>
              <a:t> </a:t>
            </a:r>
            <a:r>
              <a:rPr lang="en-US" sz="900" dirty="0">
                <a:solidFill>
                  <a:schemeClr val="tx2"/>
                </a:solidFill>
                <a:latin typeface="Verdana Pro" panose="020B0604030504040204" pitchFamily="34" charset="0"/>
              </a:rPr>
              <a:t>For Healthcare and general retail trade HRI rules, refer to the </a:t>
            </a:r>
            <a:r>
              <a:rPr lang="en-US" sz="900" u="sng" dirty="0">
                <a:solidFill>
                  <a:srgbClr val="008DBD"/>
                </a:solidFill>
                <a:latin typeface="Verdana Pro" panose="020B0604030504040204" pitchFamily="34" charset="0"/>
                <a:hlinkClick r:id="rId4"/>
              </a:rPr>
              <a:t>GS1 General Specifications - section 4.14</a:t>
            </a:r>
            <a:r>
              <a:rPr lang="en-US" sz="900" dirty="0">
                <a:solidFill>
                  <a:schemeClr val="tx2"/>
                </a:solidFill>
                <a:latin typeface="Verdana Pro" panose="020B0604030504040204" pitchFamily="34" charset="0"/>
              </a:rPr>
              <a:t>.</a:t>
            </a:r>
          </a:p>
        </p:txBody>
      </p:sp>
      <p:sp>
        <p:nvSpPr>
          <p:cNvPr id="41" name="TextBox 40">
            <a:extLst>
              <a:ext uri="{FF2B5EF4-FFF2-40B4-BE49-F238E27FC236}">
                <a16:creationId xmlns:a16="http://schemas.microsoft.com/office/drawing/2014/main" id="{C644CF2E-7BA4-B521-5462-88764CCE1C80}"/>
              </a:ext>
            </a:extLst>
          </p:cNvPr>
          <p:cNvSpPr txBox="1"/>
          <p:nvPr/>
        </p:nvSpPr>
        <p:spPr>
          <a:xfrm>
            <a:off x="444533" y="2472379"/>
            <a:ext cx="3975067" cy="369332"/>
          </a:xfrm>
          <a:prstGeom prst="rect">
            <a:avLst/>
          </a:prstGeom>
          <a:noFill/>
        </p:spPr>
        <p:txBody>
          <a:bodyPr wrap="square">
            <a:spAutoFit/>
          </a:bodyPr>
          <a:lstStyle/>
          <a:p>
            <a:pPr marL="361950" indent="-288925">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Primary identification data (</a:t>
            </a:r>
            <a:r>
              <a:rPr lang="en-US" sz="900" b="1">
                <a:solidFill>
                  <a:schemeClr val="tx2"/>
                </a:solidFill>
                <a:latin typeface="Verdana Pro" panose="020B0604030504040204" pitchFamily="34" charset="0"/>
                <a:cs typeface="Verdana Pro Semibold" panose="020F0502020204030204" pitchFamily="34" charset="0"/>
                <a:hlinkClick r:id="rId5" action="ppaction://hlinksldjump"/>
              </a:rPr>
              <a:t>GTIN</a:t>
            </a:r>
            <a:r>
              <a:rPr lang="en-US" sz="900" b="1" dirty="0">
                <a:solidFill>
                  <a:schemeClr val="tx2"/>
                </a:solidFill>
                <a:latin typeface="Verdana Pro" panose="020B0604030504040204" pitchFamily="34" charset="0"/>
                <a:cs typeface="Verdana Pro Semibold" panose="020F0502020204030204" pitchFamily="34" charset="0"/>
              </a:rPr>
              <a:t>) must always be displayed as HRI</a:t>
            </a:r>
            <a:endParaRPr lang="en-US" sz="900" b="1">
              <a:solidFill>
                <a:schemeClr val="tx2"/>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2326"/>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71</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label design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5.5</a:t>
            </a:r>
            <a:r>
              <a:rPr lang="en-US" sz="1400" dirty="0">
                <a:latin typeface="Verdana Pro" panose="020B0704030504040204" pitchFamily="34" charset="0"/>
              </a:rPr>
              <a:t> – Format HRI (Human Readable Interpretation)</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6228"/>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lang="en-US" sz="1000" dirty="0">
                <a:latin typeface="Verdana Pro" panose="020B0604030504040204" pitchFamily="34" charset="0"/>
                <a:cs typeface="Verdana Pro Semibold" panose="020F0502020204030204" pitchFamily="34" charset="0"/>
              </a:rPr>
              <a:t>If the barcode fails to scan at retail POS, a combination of </a:t>
            </a:r>
            <a:r>
              <a:rPr lang="en-US" sz="1000">
                <a:latin typeface="Verdana Pro" panose="020B0604030504040204" pitchFamily="34" charset="0"/>
                <a:cs typeface="Verdana Pro Semibold" panose="020F0502020204030204" pitchFamily="34" charset="0"/>
                <a:hlinkClick r:id="rId5" action="ppaction://hlinksldjump"/>
              </a:rPr>
              <a:t>HRI</a:t>
            </a:r>
            <a:r>
              <a:rPr lang="en-US" sz="1000">
                <a:latin typeface="Verdana Pro" panose="020B0604030504040204" pitchFamily="34" charset="0"/>
                <a:cs typeface="Verdana Pro Semibold" panose="020F0502020204030204" pitchFamily="34" charset="0"/>
              </a:rPr>
              <a:t> </a:t>
            </a:r>
            <a:r>
              <a:rPr lang="en-US" sz="1000" dirty="0">
                <a:latin typeface="Verdana Pro" panose="020B0604030504040204" pitchFamily="34" charset="0"/>
                <a:cs typeface="Verdana Pro Semibold" panose="020F0502020204030204" pitchFamily="34" charset="0"/>
              </a:rPr>
              <a:t>and </a:t>
            </a:r>
            <a:r>
              <a:rPr lang="en-US" sz="1000">
                <a:latin typeface="Verdana Pro" panose="020B0604030504040204" pitchFamily="34" charset="0"/>
                <a:cs typeface="Verdana Pro Semibold" panose="020F0502020204030204" pitchFamily="34" charset="0"/>
                <a:hlinkClick r:id="rId5" action="ppaction://hlinksldjump"/>
              </a:rPr>
              <a:t>non-HRI </a:t>
            </a:r>
            <a:r>
              <a:rPr lang="en-US" sz="1000" dirty="0">
                <a:latin typeface="Verdana Pro" panose="020B0604030504040204" pitchFamily="34" charset="0"/>
                <a:cs typeface="Verdana Pro Semibold" panose="020F0502020204030204" pitchFamily="34" charset="0"/>
              </a:rPr>
              <a:t>text can be used to complete the transaction</a:t>
            </a:r>
            <a:r>
              <a:rPr lang="en-US" sz="1000">
                <a:latin typeface="Verdana Pro" panose="020B0604030504040204" pitchFamily="34" charset="0"/>
                <a:cs typeface="Verdana Pro Semibold" panose="020F0502020204030204" pitchFamily="34" charset="0"/>
              </a:rPr>
              <a:t>.</a:t>
            </a:r>
            <a:endParaRPr lang="en-US" sz="1000" dirty="0">
              <a:latin typeface="Verdana Pro" panose="020B0604030504040204" pitchFamily="34" charset="0"/>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6228"/>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475"/>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(always):</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708"/>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623"/>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sp>
        <p:nvSpPr>
          <p:cNvPr id="32" name="TextBox 31">
            <a:extLst>
              <a:ext uri="{FF2B5EF4-FFF2-40B4-BE49-F238E27FC236}">
                <a16:creationId xmlns:a16="http://schemas.microsoft.com/office/drawing/2014/main" id="{F07AD277-0AF6-CC19-8B8A-33E4097E152A}"/>
              </a:ext>
            </a:extLst>
          </p:cNvPr>
          <p:cNvSpPr txBox="1"/>
          <p:nvPr/>
        </p:nvSpPr>
        <p:spPr>
          <a:xfrm>
            <a:off x="4724402" y="2472379"/>
            <a:ext cx="3988712" cy="1269578"/>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Ensuring all necessary information can be retrieved in HRI or non-HRI by trading partners and consumers</a:t>
            </a:r>
            <a:br>
              <a:rPr lang="en-US" sz="900" b="1" dirty="0">
                <a:solidFill>
                  <a:schemeClr val="tx2"/>
                </a:solidFill>
                <a:latin typeface="Verdana Pro" panose="020B0604030504040204" pitchFamily="34" charset="0"/>
                <a:cs typeface="Verdana Pro Semibold" panose="020F0502020204030204" pitchFamily="34" charset="0"/>
              </a:rPr>
            </a:b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the </a:t>
            </a:r>
            <a:r>
              <a:rPr lang="en-US" sz="900" dirty="0">
                <a:solidFill>
                  <a:schemeClr val="tx2"/>
                </a:solidFill>
                <a:latin typeface="Verdana Pro" panose="020B0604030504040204" pitchFamily="34" charset="0"/>
                <a:hlinkClick r:id="rId8"/>
              </a:rPr>
              <a:t>Retail POS Guide - section 5.6</a:t>
            </a:r>
            <a:r>
              <a:rPr lang="en-US" sz="900" dirty="0">
                <a:solidFill>
                  <a:schemeClr val="tx2"/>
                </a:solidFill>
                <a:latin typeface="Verdana Pro" panose="020B0604030504040204" pitchFamily="34" charset="0"/>
                <a:cs typeface="Verdana Pro Semibold" panose="020F0502020204030204" pitchFamily="34" charset="0"/>
              </a:rPr>
              <a:t> for all necessary details.</a:t>
            </a: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266700">
              <a:tabLst>
                <a:tab pos="266700" algn="l"/>
                <a:tab pos="358775" algn="l"/>
              </a:tabLst>
            </a:pPr>
            <a:r>
              <a:rPr lang="en-US" sz="900" dirty="0">
                <a:solidFill>
                  <a:schemeClr val="tx2"/>
                </a:solidFill>
                <a:latin typeface="Verdana Pro" panose="020B0604030504040204" pitchFamily="34" charset="0"/>
                <a:cs typeface="Verdana Pro Semibold" panose="020F0502020204030204" pitchFamily="34" charset="0"/>
              </a:rPr>
              <a:t>Note: Some data encoded in the 2D barcode may not be displayed in HRI if not required to meet use case needs.</a:t>
            </a:r>
          </a:p>
        </p:txBody>
      </p:sp>
      <p:sp>
        <p:nvSpPr>
          <p:cNvPr id="60" name="Text Placeholder 3">
            <a:extLst>
              <a:ext uri="{FF2B5EF4-FFF2-40B4-BE49-F238E27FC236}">
                <a16:creationId xmlns:a16="http://schemas.microsoft.com/office/drawing/2014/main" id="{D1A8A0A4-71B9-582D-745E-B04D672FF821}"/>
              </a:ext>
            </a:extLst>
          </p:cNvPr>
          <p:cNvSpPr txBox="1">
            <a:spLocks/>
          </p:cNvSpPr>
          <p:nvPr/>
        </p:nvSpPr>
        <p:spPr>
          <a:xfrm>
            <a:off x="4646864" y="2137400"/>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require </a:t>
            </a:r>
            <a:r>
              <a:rPr lang="en-US" sz="1100" b="1" dirty="0">
                <a:solidFill>
                  <a:srgbClr val="002A69"/>
                </a:solidFill>
                <a:latin typeface="Verdana Pro" panose="020B0604030504040204" pitchFamily="34" charset="0"/>
                <a:cs typeface="Verdana Pro Semibold" panose="020F0502020204030204" pitchFamily="34" charset="0"/>
                <a:hlinkClick r:id="rId5"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28" name="Oval 27">
            <a:extLst>
              <a:ext uri="{FF2B5EF4-FFF2-40B4-BE49-F238E27FC236}">
                <a16:creationId xmlns:a16="http://schemas.microsoft.com/office/drawing/2014/main" id="{8EF82C11-E6F2-74D9-7D56-B082A30C6430}"/>
              </a:ext>
            </a:extLst>
          </p:cNvPr>
          <p:cNvSpPr/>
          <p:nvPr/>
        </p:nvSpPr>
        <p:spPr>
          <a:xfrm>
            <a:off x="4845043" y="3447857"/>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16" name="Picture 8">
            <a:hlinkClick r:id="" action="ppaction://hlinkshowjump?jump=nextslide"/>
            <a:extLst>
              <a:ext uri="{FF2B5EF4-FFF2-40B4-BE49-F238E27FC236}">
                <a16:creationId xmlns:a16="http://schemas.microsoft.com/office/drawing/2014/main" id="{4DBD27BC-4FB8-C25C-CC21-37921F9A67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7FE946FD-A5CE-A3A5-8F03-5CD072789F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9" name="Graphic 18">
            <a:hlinkClick r:id="rId11" action="ppaction://hlinksldjump"/>
            <a:extLst>
              <a:ext uri="{FF2B5EF4-FFF2-40B4-BE49-F238E27FC236}">
                <a16:creationId xmlns:a16="http://schemas.microsoft.com/office/drawing/2014/main" id="{9FF2E560-FB17-38EC-ADDE-12FC548906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5" name="Graphic 14">
            <a:extLst>
              <a:ext uri="{FF2B5EF4-FFF2-40B4-BE49-F238E27FC236}">
                <a16:creationId xmlns:a16="http://schemas.microsoft.com/office/drawing/2014/main" id="{C4BD8ADF-1710-4959-9330-109F3444A39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09992" y="2455529"/>
            <a:ext cx="399600" cy="399600"/>
          </a:xfrm>
          <a:prstGeom prst="rect">
            <a:avLst/>
          </a:prstGeom>
        </p:spPr>
      </p:pic>
      <p:pic>
        <p:nvPicPr>
          <p:cNvPr id="20" name="Graphic 19">
            <a:extLst>
              <a:ext uri="{FF2B5EF4-FFF2-40B4-BE49-F238E27FC236}">
                <a16:creationId xmlns:a16="http://schemas.microsoft.com/office/drawing/2014/main" id="{319277FE-0C32-0790-829C-D3F6C307DC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760495" y="2455529"/>
            <a:ext cx="399600" cy="399600"/>
          </a:xfrm>
          <a:prstGeom prst="rect">
            <a:avLst/>
          </a:prstGeom>
        </p:spPr>
      </p:pic>
      <p:grpSp>
        <p:nvGrpSpPr>
          <p:cNvPr id="7" name="Group 6">
            <a:extLst>
              <a:ext uri="{FF2B5EF4-FFF2-40B4-BE49-F238E27FC236}">
                <a16:creationId xmlns:a16="http://schemas.microsoft.com/office/drawing/2014/main" id="{472A9542-F6AA-6E19-1172-2C2163C422E1}"/>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8B0717BA-D29E-B3CA-3843-68149A6DA8AD}"/>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ounded Rectangle 21">
              <a:extLst>
                <a:ext uri="{FF2B5EF4-FFF2-40B4-BE49-F238E27FC236}">
                  <a16:creationId xmlns:a16="http://schemas.microsoft.com/office/drawing/2014/main" id="{8455FA03-B645-1E68-0C25-07FD781E5C6C}"/>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1" name="Rounded Rectangle 20">
              <a:extLst>
                <a:ext uri="{FF2B5EF4-FFF2-40B4-BE49-F238E27FC236}">
                  <a16:creationId xmlns:a16="http://schemas.microsoft.com/office/drawing/2014/main" id="{2310EA1C-E217-5041-BC4B-72AC4F1005F8}"/>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F14A2044-8C23-AB09-5987-FBC780BD6CFE}"/>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8B309BB3-35CA-FCDE-F59D-DD04252E1BFC}"/>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8DB9CA"/>
                  </a:solidFill>
                </a:rPr>
                <a:t>Set-up barcode &amp; artwork changes</a:t>
              </a:r>
            </a:p>
          </p:txBody>
        </p:sp>
        <p:sp>
          <p:nvSpPr>
            <p:cNvPr id="24" name="Rounded Rectangle 23">
              <a:extLst>
                <a:ext uri="{FF2B5EF4-FFF2-40B4-BE49-F238E27FC236}">
                  <a16:creationId xmlns:a16="http://schemas.microsoft.com/office/drawing/2014/main" id="{D19D8F95-9447-94D9-57E9-24E30FBB5C64}"/>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1A05DC30-26C9-6281-3BE9-BD28F80149A0}"/>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6" name="Rounded Rectangle 21">
              <a:extLst>
                <a:ext uri="{FF2B5EF4-FFF2-40B4-BE49-F238E27FC236}">
                  <a16:creationId xmlns:a16="http://schemas.microsoft.com/office/drawing/2014/main" id="{80FB62B6-AA00-9F60-736E-142C520066C4}"/>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7" name="Rounded Rectangle 21">
              <a:extLst>
                <a:ext uri="{FF2B5EF4-FFF2-40B4-BE49-F238E27FC236}">
                  <a16:creationId xmlns:a16="http://schemas.microsoft.com/office/drawing/2014/main" id="{B5C398C9-68EF-A426-E523-AC663B403D24}"/>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5B0AD97C-D879-4AE9-B0C4-7C44FE236720}"/>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71E4E62C-133C-B2AE-FCE2-4E78B66DFF82}"/>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C805464C-6D3C-C2E2-2333-061F70776720}"/>
                </a:ext>
              </a:extLst>
            </p:cNvPr>
            <p:cNvCxnSpPr>
              <a:stCxn id="30"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13F22949-32C0-F5AC-0E8D-061E79AA6D36}"/>
                </a:ext>
              </a:extLst>
            </p:cNvPr>
            <p:cNvGrpSpPr/>
            <p:nvPr/>
          </p:nvGrpSpPr>
          <p:grpSpPr>
            <a:xfrm>
              <a:off x="2241933" y="888920"/>
              <a:ext cx="517137" cy="275078"/>
              <a:chOff x="2241933" y="888920"/>
              <a:chExt cx="517137" cy="275078"/>
            </a:xfrm>
          </p:grpSpPr>
          <p:sp>
            <p:nvSpPr>
              <p:cNvPr id="59" name="Oval 58">
                <a:extLst>
                  <a:ext uri="{FF2B5EF4-FFF2-40B4-BE49-F238E27FC236}">
                    <a16:creationId xmlns:a16="http://schemas.microsoft.com/office/drawing/2014/main" id="{4B01B49C-2594-B51B-F2E5-D2BBA01FC45A}"/>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4" name="Straight Connector 63">
                <a:extLst>
                  <a:ext uri="{FF2B5EF4-FFF2-40B4-BE49-F238E27FC236}">
                    <a16:creationId xmlns:a16="http://schemas.microsoft.com/office/drawing/2014/main" id="{258E316C-0268-3878-D897-BA1486D46063}"/>
                  </a:ext>
                </a:extLst>
              </p:cNvPr>
              <p:cNvCxnSpPr>
                <a:stCxn id="59"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2E0D72BE-0682-35A9-9812-64787AEF4908}"/>
                </a:ext>
              </a:extLst>
            </p:cNvPr>
            <p:cNvGrpSpPr/>
            <p:nvPr/>
          </p:nvGrpSpPr>
          <p:grpSpPr>
            <a:xfrm>
              <a:off x="7700790" y="888920"/>
              <a:ext cx="449198" cy="275078"/>
              <a:chOff x="2309872" y="888920"/>
              <a:chExt cx="449198" cy="275078"/>
            </a:xfrm>
          </p:grpSpPr>
          <p:sp>
            <p:nvSpPr>
              <p:cNvPr id="56" name="Oval 55">
                <a:extLst>
                  <a:ext uri="{FF2B5EF4-FFF2-40B4-BE49-F238E27FC236}">
                    <a16:creationId xmlns:a16="http://schemas.microsoft.com/office/drawing/2014/main" id="{112692F6-F3AC-5DBD-A7DC-24BC6447576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8" name="Straight Connector 57">
                <a:extLst>
                  <a:ext uri="{FF2B5EF4-FFF2-40B4-BE49-F238E27FC236}">
                    <a16:creationId xmlns:a16="http://schemas.microsoft.com/office/drawing/2014/main" id="{8DC36EB2-32F8-A10F-A02E-428F59937883}"/>
                  </a:ext>
                </a:extLst>
              </p:cNvPr>
              <p:cNvCxnSpPr>
                <a:cxnSpLocks/>
                <a:stCxn id="5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5191B059-5A4B-128A-0A46-780F480FA525}"/>
                </a:ext>
              </a:extLst>
            </p:cNvPr>
            <p:cNvGrpSpPr/>
            <p:nvPr/>
          </p:nvGrpSpPr>
          <p:grpSpPr>
            <a:xfrm>
              <a:off x="6863508" y="888920"/>
              <a:ext cx="412785" cy="275078"/>
              <a:chOff x="2346285" y="888920"/>
              <a:chExt cx="412785" cy="275078"/>
            </a:xfrm>
          </p:grpSpPr>
          <p:sp>
            <p:nvSpPr>
              <p:cNvPr id="48" name="Oval 47">
                <a:extLst>
                  <a:ext uri="{FF2B5EF4-FFF2-40B4-BE49-F238E27FC236}">
                    <a16:creationId xmlns:a16="http://schemas.microsoft.com/office/drawing/2014/main" id="{3602C510-4663-56D4-672E-91A571AB1F4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5" name="Straight Connector 54">
                <a:extLst>
                  <a:ext uri="{FF2B5EF4-FFF2-40B4-BE49-F238E27FC236}">
                    <a16:creationId xmlns:a16="http://schemas.microsoft.com/office/drawing/2014/main" id="{5F111F95-58C1-85D8-0A19-0C726CA39B95}"/>
                  </a:ext>
                </a:extLst>
              </p:cNvPr>
              <p:cNvCxnSpPr>
                <a:cxnSpLocks/>
                <a:stCxn id="48"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76B2CDCE-1FF4-69C3-DBBC-91811B455AF8}"/>
                </a:ext>
              </a:extLst>
            </p:cNvPr>
            <p:cNvGrpSpPr/>
            <p:nvPr/>
          </p:nvGrpSpPr>
          <p:grpSpPr>
            <a:xfrm>
              <a:off x="5690212" y="888920"/>
              <a:ext cx="417664" cy="275078"/>
              <a:chOff x="2341406" y="888920"/>
              <a:chExt cx="417664" cy="275078"/>
            </a:xfrm>
          </p:grpSpPr>
          <p:sp>
            <p:nvSpPr>
              <p:cNvPr id="46" name="Oval 45">
                <a:extLst>
                  <a:ext uri="{FF2B5EF4-FFF2-40B4-BE49-F238E27FC236}">
                    <a16:creationId xmlns:a16="http://schemas.microsoft.com/office/drawing/2014/main" id="{E59F6C53-69B7-AE14-B501-C0BC6022B37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7" name="Straight Connector 46">
                <a:extLst>
                  <a:ext uri="{FF2B5EF4-FFF2-40B4-BE49-F238E27FC236}">
                    <a16:creationId xmlns:a16="http://schemas.microsoft.com/office/drawing/2014/main" id="{9910EE85-D238-B177-46AC-35F7E34097A4}"/>
                  </a:ext>
                </a:extLst>
              </p:cNvPr>
              <p:cNvCxnSpPr>
                <a:cxnSpLocks/>
                <a:stCxn id="46"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C60AF7B8-B594-2E0F-FA07-5A96487B96A9}"/>
                </a:ext>
              </a:extLst>
            </p:cNvPr>
            <p:cNvGrpSpPr/>
            <p:nvPr/>
          </p:nvGrpSpPr>
          <p:grpSpPr>
            <a:xfrm>
              <a:off x="4411504" y="888920"/>
              <a:ext cx="438181" cy="275078"/>
              <a:chOff x="2320889" y="888920"/>
              <a:chExt cx="438181" cy="275078"/>
            </a:xfrm>
          </p:grpSpPr>
          <p:sp>
            <p:nvSpPr>
              <p:cNvPr id="44" name="Oval 43">
                <a:extLst>
                  <a:ext uri="{FF2B5EF4-FFF2-40B4-BE49-F238E27FC236}">
                    <a16:creationId xmlns:a16="http://schemas.microsoft.com/office/drawing/2014/main" id="{DDBF6D29-6582-948E-C60A-C9A731855E99}"/>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45" name="Straight Connector 44">
                <a:extLst>
                  <a:ext uri="{FF2B5EF4-FFF2-40B4-BE49-F238E27FC236}">
                    <a16:creationId xmlns:a16="http://schemas.microsoft.com/office/drawing/2014/main" id="{CF34CFFB-3D10-0B8C-9177-90A625599663}"/>
                  </a:ext>
                </a:extLst>
              </p:cNvPr>
              <p:cNvCxnSpPr>
                <a:cxnSpLocks/>
                <a:stCxn id="44" idx="2"/>
              </p:cNvCxnSpPr>
              <p:nvPr/>
            </p:nvCxnSpPr>
            <p:spPr>
              <a:xfrm flipH="1">
                <a:off x="2320889" y="1026459"/>
                <a:ext cx="163103"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9E6F2A7B-E677-732E-09E1-3AD28620EF5D}"/>
                </a:ext>
              </a:extLst>
            </p:cNvPr>
            <p:cNvGrpSpPr/>
            <p:nvPr/>
          </p:nvGrpSpPr>
          <p:grpSpPr>
            <a:xfrm>
              <a:off x="3403904" y="888920"/>
              <a:ext cx="405130" cy="275078"/>
              <a:chOff x="2353940" y="888920"/>
              <a:chExt cx="405130" cy="275078"/>
            </a:xfrm>
          </p:grpSpPr>
          <p:sp>
            <p:nvSpPr>
              <p:cNvPr id="42" name="Oval 41">
                <a:extLst>
                  <a:ext uri="{FF2B5EF4-FFF2-40B4-BE49-F238E27FC236}">
                    <a16:creationId xmlns:a16="http://schemas.microsoft.com/office/drawing/2014/main" id="{05E3D585-A94B-7CA8-322F-83211CDA3B6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3" name="Straight Connector 42">
                <a:extLst>
                  <a:ext uri="{FF2B5EF4-FFF2-40B4-BE49-F238E27FC236}">
                    <a16:creationId xmlns:a16="http://schemas.microsoft.com/office/drawing/2014/main" id="{C4D20605-8354-BA20-C795-17A2A84B66A9}"/>
                  </a:ext>
                </a:extLst>
              </p:cNvPr>
              <p:cNvCxnSpPr>
                <a:cxnSpLocks/>
                <a:stCxn id="42"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916511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0943"/>
            <a:ext cx="8207082" cy="1035796"/>
          </a:xfrm>
          <a:prstGeom prst="rect">
            <a:avLst/>
          </a:prstGeom>
          <a:noFill/>
        </p:spPr>
        <p:txBody>
          <a:bodyPr wrap="square">
            <a:spAutoFit/>
          </a:bodyPr>
          <a:lstStyle/>
          <a:p>
            <a:pPr marL="449263" indent="-376238">
              <a:buFont typeface="Arial" panose="020B0604020202020204" pitchFamily="34" charset="0"/>
              <a:buChar char="•"/>
              <a:tabLst>
                <a:tab pos="449263" algn="l"/>
              </a:tabLst>
            </a:pPr>
            <a:r>
              <a:rPr lang="en-US" sz="900" b="1" dirty="0">
                <a:solidFill>
                  <a:schemeClr val="tx2"/>
                </a:solidFill>
                <a:latin typeface="Verdana Pro" panose="020B0604030504040204" pitchFamily="34" charset="0"/>
                <a:cs typeface="Verdana Pro Semibold" panose="020F0502020204030204" pitchFamily="34" charset="0"/>
              </a:rPr>
              <a:t>The guiding principles on barcode placement</a:t>
            </a:r>
            <a:endParaRPr lang="en-US" sz="900" dirty="0">
              <a:solidFill>
                <a:schemeClr val="tx2"/>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chemeClr val="tx2"/>
              </a:solidFill>
              <a:latin typeface="Verdana Pro" panose="020B0604030504040204" pitchFamily="34" charset="0"/>
              <a:cs typeface="Verdana Pro Semibold" panose="020F0502020204030204" pitchFamily="34" charset="0"/>
            </a:endParaRPr>
          </a:p>
          <a:p>
            <a:pPr marL="73025">
              <a:lnSpc>
                <a:spcPct val="150000"/>
              </a:lnSpc>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a:t>
            </a:r>
            <a:r>
              <a:rPr lang="en-US" sz="900" dirty="0">
                <a:solidFill>
                  <a:schemeClr val="tx2"/>
                </a:solidFill>
                <a:latin typeface="Verdana Pro" panose="020B0604030504040204" pitchFamily="34" charset="0"/>
                <a:cs typeface="Verdana Pro Semibold" panose="020F0502020204030204" pitchFamily="34" charset="0"/>
              </a:rPr>
              <a:t>efer to the </a:t>
            </a:r>
            <a:r>
              <a:rPr lang="en-US" sz="900" u="sng" dirty="0">
                <a:solidFill>
                  <a:srgbClr val="008DBD"/>
                </a:solidFill>
                <a:latin typeface="Verdana Pro" panose="020B0604030504040204" pitchFamily="34" charset="0"/>
                <a:cs typeface="Verdana Pro Semibold" panose="020F0502020204030204" pitchFamily="34" charset="0"/>
                <a:hlinkClick r:id="rId3"/>
              </a:rPr>
              <a:t>Retail POS Guide – section 5.6</a:t>
            </a:r>
            <a:r>
              <a:rPr lang="en-US" sz="900" dirty="0">
                <a:solidFill>
                  <a:schemeClr val="tx2"/>
                </a:solidFill>
                <a:latin typeface="Verdana Pro" panose="020B0604030504040204" pitchFamily="34" charset="0"/>
                <a:cs typeface="Verdana Pro Semibold" panose="020F0502020204030204" pitchFamily="34" charset="0"/>
              </a:rPr>
              <a:t> for general guidance on barcode placement.</a:t>
            </a:r>
          </a:p>
          <a:p>
            <a:pPr marL="73025">
              <a:lnSpc>
                <a:spcPct val="150000"/>
              </a:lnSpc>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a:t>
            </a:r>
            <a:r>
              <a:rPr lang="en-US" sz="900" dirty="0">
                <a:solidFill>
                  <a:schemeClr val="tx2"/>
                </a:solidFill>
                <a:latin typeface="Verdana Pro" panose="020B0604030504040204" pitchFamily="34" charset="0"/>
                <a:cs typeface="Verdana Pro Semibold" panose="020F0502020204030204" pitchFamily="34" charset="0"/>
              </a:rPr>
              <a:t>efer to the </a:t>
            </a:r>
            <a:r>
              <a:rPr lang="en-US" sz="900" u="sng" dirty="0">
                <a:solidFill>
                  <a:srgbClr val="008DBD"/>
                </a:solidFill>
                <a:latin typeface="Verdana Pro" panose="020B0604030504040204" pitchFamily="34" charset="0"/>
                <a:cs typeface="Verdana Pro Semibold" panose="020F0502020204030204" pitchFamily="34" charset="0"/>
                <a:hlinkClick r:id="rId4"/>
              </a:rPr>
              <a:t>Retail POS Guide – section 4.1</a:t>
            </a:r>
            <a:r>
              <a:rPr lang="en-US" sz="900" dirty="0">
                <a:solidFill>
                  <a:schemeClr val="tx2"/>
                </a:solidFill>
                <a:latin typeface="Verdana Pro" panose="020B0604030504040204" pitchFamily="34" charset="0"/>
                <a:cs typeface="Verdana Pro Semibold" panose="020F0502020204030204" pitchFamily="34" charset="0"/>
              </a:rPr>
              <a:t> for guidance on placement of in-store labelling products.</a:t>
            </a:r>
          </a:p>
          <a:p>
            <a:pPr marL="73025">
              <a:lnSpc>
                <a:spcPct val="150000"/>
              </a:lnSpc>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a:t>
            </a:r>
            <a:r>
              <a:rPr lang="en-US" sz="900" dirty="0">
                <a:solidFill>
                  <a:schemeClr val="tx2"/>
                </a:solidFill>
                <a:latin typeface="Verdana Pro" panose="020B0604030504040204" pitchFamily="34" charset="0"/>
                <a:cs typeface="Verdana Pro Semibold" panose="020F0502020204030204" pitchFamily="34" charset="0"/>
              </a:rPr>
              <a:t>efer to the </a:t>
            </a:r>
            <a:r>
              <a:rPr lang="en-US" sz="900" u="sng" dirty="0">
                <a:solidFill>
                  <a:srgbClr val="008DBD"/>
                </a:solidFill>
                <a:latin typeface="Verdana Pro" panose="020B0604030504040204" pitchFamily="34" charset="0"/>
                <a:cs typeface="Verdana Pro Semibold" panose="020F0502020204030204" pitchFamily="34" charset="0"/>
                <a:hlinkClick r:id="rId5"/>
              </a:rPr>
              <a:t>GS1 General Specifications - section 6</a:t>
            </a:r>
            <a:r>
              <a:rPr lang="en-US" sz="900" dirty="0">
                <a:solidFill>
                  <a:schemeClr val="tx2"/>
                </a:solidFill>
                <a:latin typeface="Verdana Pro" panose="020B0604030504040204" pitchFamily="34" charset="0"/>
                <a:cs typeface="Verdana Pro Semibold" panose="020F0502020204030204" pitchFamily="34" charset="0"/>
                <a:hlinkClick r:id="rId5"/>
              </a:rPr>
              <a:t> </a:t>
            </a:r>
            <a:r>
              <a:rPr lang="en-US" sz="900" dirty="0">
                <a:solidFill>
                  <a:schemeClr val="tx2"/>
                </a:solidFill>
                <a:latin typeface="Verdana Pro" panose="020B0604030504040204" pitchFamily="34" charset="0"/>
                <a:cs typeface="Verdana Pro Semibold" panose="020F0502020204030204" pitchFamily="34" charset="0"/>
              </a:rPr>
              <a:t>for detailed placement guidelines.</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0890"/>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72</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5</a:t>
            </a:r>
            <a:r>
              <a:rPr lang="en-US" sz="1400" dirty="0">
                <a:latin typeface="Verdana Pro" panose="020B0704030504040204" pitchFamily="34" charset="0"/>
              </a:rPr>
              <a:t> – Set up barcode and label design changes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5.6</a:t>
            </a:r>
            <a:r>
              <a:rPr lang="en-US" sz="1400" dirty="0">
                <a:latin typeface="Verdana Pro" panose="020B0704030504040204" pitchFamily="34" charset="0"/>
              </a:rPr>
              <a:t> – Decide on barcode placement</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4792"/>
            <a:ext cx="5601645" cy="39405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lang="en-US" sz="1000" dirty="0">
                <a:latin typeface="Verdana Pro" panose="020B0604030504040204" pitchFamily="34" charset="0"/>
                <a:cs typeface="Verdana Pro Semibold" panose="020F0502020204030204" pitchFamily="34" charset="0"/>
              </a:rPr>
              <a:t>There are several factors to consider when deciding on the proper 2D barcode placement to enable optimal scanning.</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4792"/>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4039"/>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5272"/>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0187"/>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pic>
        <p:nvPicPr>
          <p:cNvPr id="14" name="Picture 8">
            <a:hlinkClick r:id="" action="ppaction://hlinkshowjump?jump=nextslide"/>
            <a:extLst>
              <a:ext uri="{FF2B5EF4-FFF2-40B4-BE49-F238E27FC236}">
                <a16:creationId xmlns:a16="http://schemas.microsoft.com/office/drawing/2014/main" id="{5A0A9EA0-F63D-E34E-9DC9-2998254C2D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493031" y="236056"/>
            <a:ext cx="375396" cy="375396"/>
          </a:xfrm>
          <a:prstGeom prst="rect">
            <a:avLst/>
          </a:prstGeom>
        </p:spPr>
      </p:pic>
      <p:pic>
        <p:nvPicPr>
          <p:cNvPr id="15" name="Picture 9">
            <a:hlinkClick r:id="" action="ppaction://hlinkshowjump?jump=previousslide"/>
            <a:extLst>
              <a:ext uri="{FF2B5EF4-FFF2-40B4-BE49-F238E27FC236}">
                <a16:creationId xmlns:a16="http://schemas.microsoft.com/office/drawing/2014/main" id="{9887F424-7F47-9899-3A44-DCB99A75EB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7992616" y="236054"/>
            <a:ext cx="375396" cy="375396"/>
          </a:xfrm>
          <a:prstGeom prst="rect">
            <a:avLst/>
          </a:prstGeom>
          <a:noFill/>
          <a:ln>
            <a:noFill/>
          </a:ln>
        </p:spPr>
      </p:pic>
      <p:pic>
        <p:nvPicPr>
          <p:cNvPr id="16" name="Graphic 15">
            <a:hlinkClick r:id="rId10" action="ppaction://hlinksldjump"/>
            <a:extLst>
              <a:ext uri="{FF2B5EF4-FFF2-40B4-BE49-F238E27FC236}">
                <a16:creationId xmlns:a16="http://schemas.microsoft.com/office/drawing/2014/main" id="{37376D75-57D0-3DFA-DCCC-84A3EBC293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40E3B2E8-4B17-2BB0-429D-E71D0563FF1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79735" y="2384350"/>
            <a:ext cx="399600" cy="399600"/>
          </a:xfrm>
          <a:prstGeom prst="rect">
            <a:avLst/>
          </a:prstGeom>
        </p:spPr>
      </p:pic>
      <p:grpSp>
        <p:nvGrpSpPr>
          <p:cNvPr id="13" name="Group 12">
            <a:extLst>
              <a:ext uri="{FF2B5EF4-FFF2-40B4-BE49-F238E27FC236}">
                <a16:creationId xmlns:a16="http://schemas.microsoft.com/office/drawing/2014/main" id="{B51841E9-CE97-0FB4-0E13-9CC5BE237605}"/>
              </a:ext>
            </a:extLst>
          </p:cNvPr>
          <p:cNvGrpSpPr/>
          <p:nvPr/>
        </p:nvGrpSpPr>
        <p:grpSpPr>
          <a:xfrm>
            <a:off x="-1" y="819151"/>
            <a:ext cx="9144000" cy="414970"/>
            <a:chOff x="-1" y="819151"/>
            <a:chExt cx="9144000" cy="414970"/>
          </a:xfrm>
        </p:grpSpPr>
        <p:sp>
          <p:nvSpPr>
            <p:cNvPr id="18" name="Rectangle 17">
              <a:extLst>
                <a:ext uri="{FF2B5EF4-FFF2-40B4-BE49-F238E27FC236}">
                  <a16:creationId xmlns:a16="http://schemas.microsoft.com/office/drawing/2014/main" id="{2A49C31C-E20E-A2F0-2D40-9C23B1D63CE6}"/>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ounded Rectangle 21">
              <a:extLst>
                <a:ext uri="{FF2B5EF4-FFF2-40B4-BE49-F238E27FC236}">
                  <a16:creationId xmlns:a16="http://schemas.microsoft.com/office/drawing/2014/main" id="{583088DF-9541-CA78-A2FB-A832C8340CD4}"/>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0" name="Rounded Rectangle 19">
              <a:extLst>
                <a:ext uri="{FF2B5EF4-FFF2-40B4-BE49-F238E27FC236}">
                  <a16:creationId xmlns:a16="http://schemas.microsoft.com/office/drawing/2014/main" id="{C95FDDED-BEB8-3BE9-6A19-4FCACE154C81}"/>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1" name="Rounded Rectangle 20">
              <a:extLst>
                <a:ext uri="{FF2B5EF4-FFF2-40B4-BE49-F238E27FC236}">
                  <a16:creationId xmlns:a16="http://schemas.microsoft.com/office/drawing/2014/main" id="{E3756DD4-5738-033D-F607-A8EF6A0A02D0}"/>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2" name="Rounded Rectangle 21">
              <a:extLst>
                <a:ext uri="{FF2B5EF4-FFF2-40B4-BE49-F238E27FC236}">
                  <a16:creationId xmlns:a16="http://schemas.microsoft.com/office/drawing/2014/main" id="{4E18876E-54B4-8CE9-4CAC-8C5D287ABFA6}"/>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b="1" dirty="0">
                  <a:solidFill>
                    <a:srgbClr val="8DB9CA"/>
                  </a:solidFill>
                </a:rPr>
                <a:t>Set-up barcode &amp; artwork changes</a:t>
              </a:r>
            </a:p>
          </p:txBody>
        </p:sp>
        <p:sp>
          <p:nvSpPr>
            <p:cNvPr id="23" name="Rounded Rectangle 22">
              <a:extLst>
                <a:ext uri="{FF2B5EF4-FFF2-40B4-BE49-F238E27FC236}">
                  <a16:creationId xmlns:a16="http://schemas.microsoft.com/office/drawing/2014/main" id="{2BB01716-FCAC-CC57-0CF4-D3E5E7EA1E2C}"/>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4" name="Rounded Rectangle 21">
              <a:extLst>
                <a:ext uri="{FF2B5EF4-FFF2-40B4-BE49-F238E27FC236}">
                  <a16:creationId xmlns:a16="http://schemas.microsoft.com/office/drawing/2014/main" id="{2CF1E261-7FE8-71B3-7360-DBB67DE86D2C}"/>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5" name="Rounded Rectangle 21">
              <a:extLst>
                <a:ext uri="{FF2B5EF4-FFF2-40B4-BE49-F238E27FC236}">
                  <a16:creationId xmlns:a16="http://schemas.microsoft.com/office/drawing/2014/main" id="{F7354290-BF13-E93D-A720-D5491B20C3B8}"/>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6" name="Rounded Rectangle 21">
              <a:extLst>
                <a:ext uri="{FF2B5EF4-FFF2-40B4-BE49-F238E27FC236}">
                  <a16:creationId xmlns:a16="http://schemas.microsoft.com/office/drawing/2014/main" id="{E4A515B2-99BC-0DDF-A63C-7FA523AD9D4A}"/>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7" name="Oval 26">
              <a:extLst>
                <a:ext uri="{FF2B5EF4-FFF2-40B4-BE49-F238E27FC236}">
                  <a16:creationId xmlns:a16="http://schemas.microsoft.com/office/drawing/2014/main" id="{D844681E-03C8-827E-8931-A0F3A70A9228}"/>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28" name="Oval 27">
              <a:extLst>
                <a:ext uri="{FF2B5EF4-FFF2-40B4-BE49-F238E27FC236}">
                  <a16:creationId xmlns:a16="http://schemas.microsoft.com/office/drawing/2014/main" id="{E184B4A7-F7CC-7D0F-DA1B-EC218BD6AB4D}"/>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29" name="Straight Connector 28">
              <a:extLst>
                <a:ext uri="{FF2B5EF4-FFF2-40B4-BE49-F238E27FC236}">
                  <a16:creationId xmlns:a16="http://schemas.microsoft.com/office/drawing/2014/main" id="{77D8915B-74D9-D70E-CBBD-2FD1435F9A6D}"/>
                </a:ext>
              </a:extLst>
            </p:cNvPr>
            <p:cNvCxnSpPr>
              <a:stCxn id="28"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DD0329C-9058-1807-C006-7B270129C262}"/>
                </a:ext>
              </a:extLst>
            </p:cNvPr>
            <p:cNvGrpSpPr/>
            <p:nvPr/>
          </p:nvGrpSpPr>
          <p:grpSpPr>
            <a:xfrm>
              <a:off x="2241933" y="888920"/>
              <a:ext cx="517137" cy="275078"/>
              <a:chOff x="2241933" y="888920"/>
              <a:chExt cx="517137" cy="275078"/>
            </a:xfrm>
          </p:grpSpPr>
          <p:sp>
            <p:nvSpPr>
              <p:cNvPr id="48" name="Oval 47">
                <a:extLst>
                  <a:ext uri="{FF2B5EF4-FFF2-40B4-BE49-F238E27FC236}">
                    <a16:creationId xmlns:a16="http://schemas.microsoft.com/office/drawing/2014/main" id="{8E7D3388-16FC-A21C-C4F3-476F1762CAC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5" name="Straight Connector 54">
                <a:extLst>
                  <a:ext uri="{FF2B5EF4-FFF2-40B4-BE49-F238E27FC236}">
                    <a16:creationId xmlns:a16="http://schemas.microsoft.com/office/drawing/2014/main" id="{3DFED2E5-29D4-8A1B-08DC-25276BDC1399}"/>
                  </a:ext>
                </a:extLst>
              </p:cNvPr>
              <p:cNvCxnSpPr>
                <a:stCxn id="48"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4E10A6A1-3BF7-30A0-FCC0-20BE850268CE}"/>
                </a:ext>
              </a:extLst>
            </p:cNvPr>
            <p:cNvGrpSpPr/>
            <p:nvPr/>
          </p:nvGrpSpPr>
          <p:grpSpPr>
            <a:xfrm>
              <a:off x="7700790" y="888920"/>
              <a:ext cx="449198" cy="275078"/>
              <a:chOff x="2309872" y="888920"/>
              <a:chExt cx="449198" cy="275078"/>
            </a:xfrm>
          </p:grpSpPr>
          <p:sp>
            <p:nvSpPr>
              <p:cNvPr id="46" name="Oval 45">
                <a:extLst>
                  <a:ext uri="{FF2B5EF4-FFF2-40B4-BE49-F238E27FC236}">
                    <a16:creationId xmlns:a16="http://schemas.microsoft.com/office/drawing/2014/main" id="{F0D045A5-9CC6-C7DF-A28E-19836774BC0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7" name="Straight Connector 46">
                <a:extLst>
                  <a:ext uri="{FF2B5EF4-FFF2-40B4-BE49-F238E27FC236}">
                    <a16:creationId xmlns:a16="http://schemas.microsoft.com/office/drawing/2014/main" id="{29389C89-FEE9-D3E1-3A92-70339078A9E6}"/>
                  </a:ext>
                </a:extLst>
              </p:cNvPr>
              <p:cNvCxnSpPr>
                <a:cxnSpLocks/>
                <a:stCxn id="46"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4EF81ACE-0D04-F2ED-C6AA-EF74C31AE7A6}"/>
                </a:ext>
              </a:extLst>
            </p:cNvPr>
            <p:cNvGrpSpPr/>
            <p:nvPr/>
          </p:nvGrpSpPr>
          <p:grpSpPr>
            <a:xfrm>
              <a:off x="6863508" y="888920"/>
              <a:ext cx="412785" cy="275078"/>
              <a:chOff x="2346285" y="888920"/>
              <a:chExt cx="412785" cy="275078"/>
            </a:xfrm>
          </p:grpSpPr>
          <p:sp>
            <p:nvSpPr>
              <p:cNvPr id="44" name="Oval 43">
                <a:extLst>
                  <a:ext uri="{FF2B5EF4-FFF2-40B4-BE49-F238E27FC236}">
                    <a16:creationId xmlns:a16="http://schemas.microsoft.com/office/drawing/2014/main" id="{6E9BDEB2-2FA9-2A9C-8604-427C5B6F431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5" name="Straight Connector 44">
                <a:extLst>
                  <a:ext uri="{FF2B5EF4-FFF2-40B4-BE49-F238E27FC236}">
                    <a16:creationId xmlns:a16="http://schemas.microsoft.com/office/drawing/2014/main" id="{4086B3F5-D7C5-F77C-3D8E-8A53E7B0E422}"/>
                  </a:ext>
                </a:extLst>
              </p:cNvPr>
              <p:cNvCxnSpPr>
                <a:cxnSpLocks/>
                <a:stCxn id="44"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6773BAB1-A961-B1FB-A1E8-D4D702BF9AB7}"/>
                </a:ext>
              </a:extLst>
            </p:cNvPr>
            <p:cNvGrpSpPr/>
            <p:nvPr/>
          </p:nvGrpSpPr>
          <p:grpSpPr>
            <a:xfrm>
              <a:off x="5690212" y="888920"/>
              <a:ext cx="417664" cy="275078"/>
              <a:chOff x="2341406" y="888920"/>
              <a:chExt cx="417664" cy="275078"/>
            </a:xfrm>
          </p:grpSpPr>
          <p:sp>
            <p:nvSpPr>
              <p:cNvPr id="42" name="Oval 41">
                <a:extLst>
                  <a:ext uri="{FF2B5EF4-FFF2-40B4-BE49-F238E27FC236}">
                    <a16:creationId xmlns:a16="http://schemas.microsoft.com/office/drawing/2014/main" id="{B6CE785C-3A05-BD97-8559-9F29054CAF9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3" name="Straight Connector 42">
                <a:extLst>
                  <a:ext uri="{FF2B5EF4-FFF2-40B4-BE49-F238E27FC236}">
                    <a16:creationId xmlns:a16="http://schemas.microsoft.com/office/drawing/2014/main" id="{CB41F27F-42B8-9825-5A49-5948C21C8D0E}"/>
                  </a:ext>
                </a:extLst>
              </p:cNvPr>
              <p:cNvCxnSpPr>
                <a:cxnSpLocks/>
                <a:stCxn id="42"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34AB57A0-6D97-DC4C-D0A4-0834D0D59457}"/>
                </a:ext>
              </a:extLst>
            </p:cNvPr>
            <p:cNvGrpSpPr/>
            <p:nvPr/>
          </p:nvGrpSpPr>
          <p:grpSpPr>
            <a:xfrm>
              <a:off x="4411504" y="888920"/>
              <a:ext cx="438181" cy="275078"/>
              <a:chOff x="2320889" y="888920"/>
              <a:chExt cx="438181" cy="275078"/>
            </a:xfrm>
          </p:grpSpPr>
          <p:sp>
            <p:nvSpPr>
              <p:cNvPr id="38" name="Oval 37">
                <a:extLst>
                  <a:ext uri="{FF2B5EF4-FFF2-40B4-BE49-F238E27FC236}">
                    <a16:creationId xmlns:a16="http://schemas.microsoft.com/office/drawing/2014/main" id="{573AF638-6899-E2BC-D2A3-267077D2D932}"/>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5</a:t>
                </a:r>
              </a:p>
            </p:txBody>
          </p:sp>
          <p:cxnSp>
            <p:nvCxnSpPr>
              <p:cNvPr id="39" name="Straight Connector 38">
                <a:extLst>
                  <a:ext uri="{FF2B5EF4-FFF2-40B4-BE49-F238E27FC236}">
                    <a16:creationId xmlns:a16="http://schemas.microsoft.com/office/drawing/2014/main" id="{E7EBD2C6-4869-D878-DB85-D1870621876C}"/>
                  </a:ext>
                </a:extLst>
              </p:cNvPr>
              <p:cNvCxnSpPr>
                <a:cxnSpLocks/>
                <a:stCxn id="38" idx="2"/>
              </p:cNvCxnSpPr>
              <p:nvPr/>
            </p:nvCxnSpPr>
            <p:spPr>
              <a:xfrm flipH="1">
                <a:off x="2320889" y="1026459"/>
                <a:ext cx="163103"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3AA57E11-A139-4127-8E8D-C84316C523CA}"/>
                </a:ext>
              </a:extLst>
            </p:cNvPr>
            <p:cNvGrpSpPr/>
            <p:nvPr/>
          </p:nvGrpSpPr>
          <p:grpSpPr>
            <a:xfrm>
              <a:off x="3403904" y="888920"/>
              <a:ext cx="405130" cy="275078"/>
              <a:chOff x="2353940" y="888920"/>
              <a:chExt cx="405130" cy="275078"/>
            </a:xfrm>
          </p:grpSpPr>
          <p:sp>
            <p:nvSpPr>
              <p:cNvPr id="36" name="Oval 35">
                <a:extLst>
                  <a:ext uri="{FF2B5EF4-FFF2-40B4-BE49-F238E27FC236}">
                    <a16:creationId xmlns:a16="http://schemas.microsoft.com/office/drawing/2014/main" id="{08955194-59CF-0AF7-3B7C-0137F098D47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7" name="Straight Connector 36">
                <a:extLst>
                  <a:ext uri="{FF2B5EF4-FFF2-40B4-BE49-F238E27FC236}">
                    <a16:creationId xmlns:a16="http://schemas.microsoft.com/office/drawing/2014/main" id="{6F7A9308-C245-4BD4-D76B-4292F992DA17}"/>
                  </a:ext>
                </a:extLst>
              </p:cNvPr>
              <p:cNvCxnSpPr>
                <a:cxnSpLocks/>
                <a:stCxn id="36"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873008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DB9F1F6A-0ABD-8276-A276-8859AEC21735}"/>
              </a:ext>
            </a:extLst>
          </p:cNvPr>
          <p:cNvGraphicFramePr>
            <a:graphicFrameLocks noChangeAspect="1"/>
          </p:cNvGraphicFramePr>
          <p:nvPr>
            <p:custDataLst>
              <p:tags r:id="rId1"/>
            </p:custDataLst>
            <p:extLst>
              <p:ext uri="{D42A27DB-BD31-4B8C-83A1-F6EECF244321}">
                <p14:modId xmlns:p14="http://schemas.microsoft.com/office/powerpoint/2010/main" val="43167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8" name="think-cell data - do not delete" hidden="1">
                        <a:extLst>
                          <a:ext uri="{FF2B5EF4-FFF2-40B4-BE49-F238E27FC236}">
                            <a16:creationId xmlns:a16="http://schemas.microsoft.com/office/drawing/2014/main" id="{DB9F1F6A-0ABD-8276-A276-8859AEC217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61111379-05F7-A726-4786-CF7BD64047E8}"/>
              </a:ext>
            </a:extLst>
          </p:cNvPr>
          <p:cNvSpPr txBox="1"/>
          <p:nvPr/>
        </p:nvSpPr>
        <p:spPr>
          <a:xfrm>
            <a:off x="444533" y="2472006"/>
            <a:ext cx="8207082" cy="230832"/>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Collaborating with your solution provider to update your printing technology, if needed</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73</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6</a:t>
            </a:r>
            <a:r>
              <a:rPr lang="en-US" sz="1400" dirty="0">
                <a:latin typeface="Verdana Pro" panose="020B0704030504040204" pitchFamily="34" charset="0"/>
              </a:rPr>
              <a:t> – Print, verify &amp; test quality</a:t>
            </a:r>
          </a:p>
          <a:p>
            <a:pPr marL="74248" indent="0">
              <a:buNone/>
            </a:pPr>
            <a:r>
              <a:rPr lang="en-US" sz="1400" b="1" dirty="0">
                <a:latin typeface="Verdana Pro" panose="020B0704030504040204" pitchFamily="34" charset="0"/>
              </a:rPr>
              <a:t>Sub step 6.1</a:t>
            </a:r>
            <a:r>
              <a:rPr lang="en-US" sz="1400" dirty="0">
                <a:latin typeface="Verdana Pro" panose="020B0704030504040204" pitchFamily="34" charset="0"/>
              </a:rPr>
              <a:t> – Update label printing technology and scales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701828"/>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lang="en-US" sz="1000" dirty="0">
                <a:latin typeface="Verdana Pro" panose="020B0604030504040204" pitchFamily="34" charset="0"/>
                <a:cs typeface="Verdana Pro Semibold" panose="020F0502020204030204" pitchFamily="34" charset="0"/>
              </a:rPr>
              <a:t>Based on the evaluation of your current printing technology and the requirements for printing your 2D barcode, update your technology as needed with support from your solution provider.</a:t>
            </a:r>
          </a:p>
          <a:p>
            <a:pPr marL="74248" marR="0" lvl="0" indent="0" algn="l" defTabSz="685800" rtl="0" eaLnBrk="1" fontAlgn="auto" latinLnBrk="0" hangingPunct="1">
              <a:lnSpc>
                <a:spcPct val="100000"/>
              </a:lnSpc>
              <a:spcBef>
                <a:spcPts val="0"/>
              </a:spcBef>
              <a:spcAft>
                <a:spcPts val="0"/>
              </a:spcAft>
              <a:buClrTx/>
              <a:buSzTx/>
              <a:buFontTx/>
              <a:buNone/>
              <a:tabLst/>
              <a:defRPr/>
            </a:pPr>
            <a:endParaRPr lang="en-US" sz="1000" dirty="0">
              <a:latin typeface="Verdana Pro" panose="020B0604030504040204" pitchFamily="34" charset="0"/>
              <a:cs typeface="Verdana Pro Semibold" panose="020F0502020204030204" pitchFamily="34" charset="0"/>
            </a:endParaRP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10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pic>
        <p:nvPicPr>
          <p:cNvPr id="19" name="Picture 8">
            <a:hlinkClick r:id="" action="ppaction://hlinkshowjump?jump=nextslide"/>
            <a:extLst>
              <a:ext uri="{FF2B5EF4-FFF2-40B4-BE49-F238E27FC236}">
                <a16:creationId xmlns:a16="http://schemas.microsoft.com/office/drawing/2014/main" id="{C4201E3E-B528-F317-E6B8-56D4ACBFD6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493031" y="236056"/>
            <a:ext cx="375396" cy="375396"/>
          </a:xfrm>
          <a:prstGeom prst="rect">
            <a:avLst/>
          </a:prstGeom>
        </p:spPr>
      </p:pic>
      <p:pic>
        <p:nvPicPr>
          <p:cNvPr id="20" name="Picture 9">
            <a:hlinkClick r:id="" action="ppaction://hlinkshowjump?jump=previousslide"/>
            <a:extLst>
              <a:ext uri="{FF2B5EF4-FFF2-40B4-BE49-F238E27FC236}">
                <a16:creationId xmlns:a16="http://schemas.microsoft.com/office/drawing/2014/main" id="{E20D06DB-8DE9-9621-230D-F1B933A43A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7992616" y="236054"/>
            <a:ext cx="375396" cy="375396"/>
          </a:xfrm>
          <a:prstGeom prst="rect">
            <a:avLst/>
          </a:prstGeom>
          <a:noFill/>
          <a:ln>
            <a:noFill/>
          </a:ln>
        </p:spPr>
      </p:pic>
      <p:pic>
        <p:nvPicPr>
          <p:cNvPr id="21" name="Graphic 20">
            <a:hlinkClick r:id="rId10" action="ppaction://hlinksldjump"/>
            <a:extLst>
              <a:ext uri="{FF2B5EF4-FFF2-40B4-BE49-F238E27FC236}">
                <a16:creationId xmlns:a16="http://schemas.microsoft.com/office/drawing/2014/main" id="{D04C8515-E403-7CBC-91B1-24DAE78C66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pic>
        <p:nvPicPr>
          <p:cNvPr id="15" name="Graphic 14">
            <a:extLst>
              <a:ext uri="{FF2B5EF4-FFF2-40B4-BE49-F238E27FC236}">
                <a16:creationId xmlns:a16="http://schemas.microsoft.com/office/drawing/2014/main" id="{DD7C8DD6-B790-D021-631D-BC342F85AF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79735" y="2385413"/>
            <a:ext cx="399600" cy="399600"/>
          </a:xfrm>
          <a:prstGeom prst="rect">
            <a:avLst/>
          </a:prstGeom>
        </p:spPr>
      </p:pic>
      <p:grpSp>
        <p:nvGrpSpPr>
          <p:cNvPr id="7" name="Group 6">
            <a:extLst>
              <a:ext uri="{FF2B5EF4-FFF2-40B4-BE49-F238E27FC236}">
                <a16:creationId xmlns:a16="http://schemas.microsoft.com/office/drawing/2014/main" id="{19AED92F-5EF9-A376-BD3B-4AFBDAFE08E0}"/>
              </a:ext>
            </a:extLst>
          </p:cNvPr>
          <p:cNvGrpSpPr/>
          <p:nvPr/>
        </p:nvGrpSpPr>
        <p:grpSpPr>
          <a:xfrm>
            <a:off x="-1" y="819151"/>
            <a:ext cx="9144000" cy="414970"/>
            <a:chOff x="-1" y="819151"/>
            <a:chExt cx="9144000" cy="414970"/>
          </a:xfrm>
        </p:grpSpPr>
        <p:sp>
          <p:nvSpPr>
            <p:cNvPr id="12" name="Rectangle 11">
              <a:extLst>
                <a:ext uri="{FF2B5EF4-FFF2-40B4-BE49-F238E27FC236}">
                  <a16:creationId xmlns:a16="http://schemas.microsoft.com/office/drawing/2014/main" id="{8C23FA53-9E3F-792B-3C27-35544911257B}"/>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ounded Rectangle 21">
              <a:extLst>
                <a:ext uri="{FF2B5EF4-FFF2-40B4-BE49-F238E27FC236}">
                  <a16:creationId xmlns:a16="http://schemas.microsoft.com/office/drawing/2014/main" id="{EA665440-880C-BB04-083A-F9CC97AC22BA}"/>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2" name="Rounded Rectangle 21">
              <a:extLst>
                <a:ext uri="{FF2B5EF4-FFF2-40B4-BE49-F238E27FC236}">
                  <a16:creationId xmlns:a16="http://schemas.microsoft.com/office/drawing/2014/main" id="{E5F429F1-603A-97A5-D776-9CB4021DCC3C}"/>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3" name="Rounded Rectangle 22">
              <a:extLst>
                <a:ext uri="{FF2B5EF4-FFF2-40B4-BE49-F238E27FC236}">
                  <a16:creationId xmlns:a16="http://schemas.microsoft.com/office/drawing/2014/main" id="{68746D6B-3346-A611-EC3A-2D001B05D056}"/>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084DAAD1-6664-9DEA-54F3-B5C76444EFC6}"/>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5" name="Rounded Rectangle 24">
              <a:extLst>
                <a:ext uri="{FF2B5EF4-FFF2-40B4-BE49-F238E27FC236}">
                  <a16:creationId xmlns:a16="http://schemas.microsoft.com/office/drawing/2014/main" id="{F86B45F9-84F9-B879-0EB7-88E7B92071DD}"/>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effectLst/>
                </a:rPr>
                <a:t>Print, verify &amp; test quality</a:t>
              </a:r>
              <a:endParaRPr lang="nl-NL" sz="600" b="1" dirty="0">
                <a:solidFill>
                  <a:srgbClr val="8DB9CA"/>
                </a:solidFill>
              </a:endParaRPr>
            </a:p>
          </p:txBody>
        </p:sp>
        <p:sp>
          <p:nvSpPr>
            <p:cNvPr id="26" name="Rounded Rectangle 21">
              <a:extLst>
                <a:ext uri="{FF2B5EF4-FFF2-40B4-BE49-F238E27FC236}">
                  <a16:creationId xmlns:a16="http://schemas.microsoft.com/office/drawing/2014/main" id="{3F1768B1-7288-CC73-B011-A16242C2D8BB}"/>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7" name="Rounded Rectangle 21">
              <a:extLst>
                <a:ext uri="{FF2B5EF4-FFF2-40B4-BE49-F238E27FC236}">
                  <a16:creationId xmlns:a16="http://schemas.microsoft.com/office/drawing/2014/main" id="{EAA0B1C6-77AC-FD27-0A20-EC42C0735090}"/>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605BF2E7-D268-4393-0930-94FC2E8561A4}"/>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2EFCCD8D-E5A3-9171-8F65-C883C3F8E9F1}"/>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0" name="Oval 29">
              <a:extLst>
                <a:ext uri="{FF2B5EF4-FFF2-40B4-BE49-F238E27FC236}">
                  <a16:creationId xmlns:a16="http://schemas.microsoft.com/office/drawing/2014/main" id="{C39422E1-D1DA-DA34-1A81-AE364C3E256D}"/>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178632EB-6965-91A6-5EAC-C295F09B387B}"/>
                </a:ext>
              </a:extLst>
            </p:cNvPr>
            <p:cNvCxnSpPr>
              <a:stCxn id="30"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7FDCEEC5-DB6E-2DEF-3CEE-B27E3FE1E19C}"/>
                </a:ext>
              </a:extLst>
            </p:cNvPr>
            <p:cNvGrpSpPr/>
            <p:nvPr/>
          </p:nvGrpSpPr>
          <p:grpSpPr>
            <a:xfrm>
              <a:off x="2241933" y="888920"/>
              <a:ext cx="517137" cy="275078"/>
              <a:chOff x="2241933" y="888920"/>
              <a:chExt cx="517137" cy="275078"/>
            </a:xfrm>
          </p:grpSpPr>
          <p:sp>
            <p:nvSpPr>
              <p:cNvPr id="55" name="Oval 54">
                <a:extLst>
                  <a:ext uri="{FF2B5EF4-FFF2-40B4-BE49-F238E27FC236}">
                    <a16:creationId xmlns:a16="http://schemas.microsoft.com/office/drawing/2014/main" id="{CA4E65B4-3A63-E9A8-EAD7-904EE152385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E9B560C8-CF89-4EE8-AE91-66A47F833E9E}"/>
                  </a:ext>
                </a:extLst>
              </p:cNvPr>
              <p:cNvCxnSpPr>
                <a:stCxn id="55"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F3BBD3DD-57A5-3CF1-257F-3225A4472F62}"/>
                </a:ext>
              </a:extLst>
            </p:cNvPr>
            <p:cNvGrpSpPr/>
            <p:nvPr/>
          </p:nvGrpSpPr>
          <p:grpSpPr>
            <a:xfrm>
              <a:off x="7700790" y="888920"/>
              <a:ext cx="449198" cy="275078"/>
              <a:chOff x="2309872" y="888920"/>
              <a:chExt cx="449198" cy="275078"/>
            </a:xfrm>
          </p:grpSpPr>
          <p:sp>
            <p:nvSpPr>
              <p:cNvPr id="47" name="Oval 46">
                <a:extLst>
                  <a:ext uri="{FF2B5EF4-FFF2-40B4-BE49-F238E27FC236}">
                    <a16:creationId xmlns:a16="http://schemas.microsoft.com/office/drawing/2014/main" id="{78BDDB11-2DD3-F9D9-A72B-CE2C6D27F35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8" name="Straight Connector 47">
                <a:extLst>
                  <a:ext uri="{FF2B5EF4-FFF2-40B4-BE49-F238E27FC236}">
                    <a16:creationId xmlns:a16="http://schemas.microsoft.com/office/drawing/2014/main" id="{04F29720-1BD9-63B6-A970-E9ADEA19BB9E}"/>
                  </a:ext>
                </a:extLst>
              </p:cNvPr>
              <p:cNvCxnSpPr>
                <a:cxnSpLocks/>
                <a:stCxn id="47"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476658A0-F527-0038-64A9-035F49FAAFB8}"/>
                </a:ext>
              </a:extLst>
            </p:cNvPr>
            <p:cNvGrpSpPr/>
            <p:nvPr/>
          </p:nvGrpSpPr>
          <p:grpSpPr>
            <a:xfrm>
              <a:off x="6863508" y="888920"/>
              <a:ext cx="412785" cy="275078"/>
              <a:chOff x="2346285" y="888920"/>
              <a:chExt cx="412785" cy="275078"/>
            </a:xfrm>
          </p:grpSpPr>
          <p:sp>
            <p:nvSpPr>
              <p:cNvPr id="45" name="Oval 44">
                <a:extLst>
                  <a:ext uri="{FF2B5EF4-FFF2-40B4-BE49-F238E27FC236}">
                    <a16:creationId xmlns:a16="http://schemas.microsoft.com/office/drawing/2014/main" id="{03C821F3-917E-B9F9-ED10-91B857923A9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6" name="Straight Connector 45">
                <a:extLst>
                  <a:ext uri="{FF2B5EF4-FFF2-40B4-BE49-F238E27FC236}">
                    <a16:creationId xmlns:a16="http://schemas.microsoft.com/office/drawing/2014/main" id="{BFDE9C47-517A-06E4-5487-6493B5B26849}"/>
                  </a:ext>
                </a:extLst>
              </p:cNvPr>
              <p:cNvCxnSpPr>
                <a:cxnSpLocks/>
                <a:stCxn id="45"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D43EA3D6-51F8-3978-2385-8D3CF478ABED}"/>
                </a:ext>
              </a:extLst>
            </p:cNvPr>
            <p:cNvGrpSpPr/>
            <p:nvPr/>
          </p:nvGrpSpPr>
          <p:grpSpPr>
            <a:xfrm>
              <a:off x="5690212" y="888920"/>
              <a:ext cx="417664" cy="275078"/>
              <a:chOff x="2341406" y="888920"/>
              <a:chExt cx="417664" cy="275078"/>
            </a:xfrm>
          </p:grpSpPr>
          <p:sp>
            <p:nvSpPr>
              <p:cNvPr id="43" name="Oval 42">
                <a:extLst>
                  <a:ext uri="{FF2B5EF4-FFF2-40B4-BE49-F238E27FC236}">
                    <a16:creationId xmlns:a16="http://schemas.microsoft.com/office/drawing/2014/main" id="{AFF80394-59B7-3CAC-E842-6A1C91E2B341}"/>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6</a:t>
                </a:r>
              </a:p>
            </p:txBody>
          </p:sp>
          <p:cxnSp>
            <p:nvCxnSpPr>
              <p:cNvPr id="44" name="Straight Connector 43">
                <a:extLst>
                  <a:ext uri="{FF2B5EF4-FFF2-40B4-BE49-F238E27FC236}">
                    <a16:creationId xmlns:a16="http://schemas.microsoft.com/office/drawing/2014/main" id="{38486F3E-8B8E-E962-5E3A-CAC1196C3BD2}"/>
                  </a:ext>
                </a:extLst>
              </p:cNvPr>
              <p:cNvCxnSpPr>
                <a:cxnSpLocks/>
                <a:stCxn id="43" idx="2"/>
              </p:cNvCxnSpPr>
              <p:nvPr/>
            </p:nvCxnSpPr>
            <p:spPr>
              <a:xfrm flipH="1">
                <a:off x="2341406" y="1026459"/>
                <a:ext cx="142586"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0DF4054C-E194-FC43-FD4E-3F00B826FDBF}"/>
                </a:ext>
              </a:extLst>
            </p:cNvPr>
            <p:cNvGrpSpPr/>
            <p:nvPr/>
          </p:nvGrpSpPr>
          <p:grpSpPr>
            <a:xfrm>
              <a:off x="4411504" y="888920"/>
              <a:ext cx="438181" cy="275078"/>
              <a:chOff x="2320889" y="888920"/>
              <a:chExt cx="438181" cy="275078"/>
            </a:xfrm>
          </p:grpSpPr>
          <p:sp>
            <p:nvSpPr>
              <p:cNvPr id="41" name="Oval 40">
                <a:extLst>
                  <a:ext uri="{FF2B5EF4-FFF2-40B4-BE49-F238E27FC236}">
                    <a16:creationId xmlns:a16="http://schemas.microsoft.com/office/drawing/2014/main" id="{1BF473F8-2B25-5816-660F-4F9BA876645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2" name="Straight Connector 41">
                <a:extLst>
                  <a:ext uri="{FF2B5EF4-FFF2-40B4-BE49-F238E27FC236}">
                    <a16:creationId xmlns:a16="http://schemas.microsoft.com/office/drawing/2014/main" id="{67F1E735-75F4-0A93-940F-A3AB6978496E}"/>
                  </a:ext>
                </a:extLst>
              </p:cNvPr>
              <p:cNvCxnSpPr>
                <a:cxnSpLocks/>
                <a:stCxn id="41"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CBFDB75F-7F43-5655-0613-F9A8DDB4E797}"/>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65A79EC6-7FD1-6551-E3DB-B344C654FF2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CB0BFE57-D821-68E0-9B66-373DC6CB7758}"/>
                  </a:ext>
                </a:extLst>
              </p:cNvPr>
              <p:cNvCxnSpPr>
                <a:cxnSpLocks/>
                <a:stCxn id="38"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104295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D44C8053-501C-F417-563D-FA1867C5EACB}"/>
              </a:ext>
            </a:extLst>
          </p:cNvPr>
          <p:cNvGraphicFramePr>
            <a:graphicFrameLocks noChangeAspect="1"/>
          </p:cNvGraphicFramePr>
          <p:nvPr>
            <p:custDataLst>
              <p:tags r:id="rId1"/>
            </p:custDataLst>
            <p:extLst>
              <p:ext uri="{D42A27DB-BD31-4B8C-83A1-F6EECF244321}">
                <p14:modId xmlns:p14="http://schemas.microsoft.com/office/powerpoint/2010/main" val="2599971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4" name="think-cell data - do not delete" hidden="1">
                        <a:extLst>
                          <a:ext uri="{FF2B5EF4-FFF2-40B4-BE49-F238E27FC236}">
                            <a16:creationId xmlns:a16="http://schemas.microsoft.com/office/drawing/2014/main" id="{D44C8053-501C-F417-563D-FA1867C5EA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74739825-D249-22E3-39C7-B97632EC22F6}"/>
              </a:ext>
            </a:extLst>
          </p:cNvPr>
          <p:cNvSpPr txBox="1"/>
          <p:nvPr/>
        </p:nvSpPr>
        <p:spPr>
          <a:xfrm>
            <a:off x="444533" y="2472006"/>
            <a:ext cx="8249438" cy="1269578"/>
          </a:xfrm>
          <a:prstGeom prst="rect">
            <a:avLst/>
          </a:prstGeom>
          <a:noFill/>
        </p:spPr>
        <p:txBody>
          <a:bodyPr wrap="square">
            <a:spAutoFit/>
          </a:bodyPr>
          <a:lstStyle/>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Testing the label printing capabilities with required quality specifications </a:t>
            </a:r>
            <a:r>
              <a:rPr lang="en-US" sz="900" b="1" dirty="0">
                <a:solidFill>
                  <a:schemeClr val="tx2"/>
                </a:solidFill>
                <a:latin typeface="Verdana Pro" panose="020B0604030504040204" pitchFamily="34" charset="0"/>
                <a:cs typeface="Verdana Pro Semibold" panose="020F0502020204030204" pitchFamily="34" charset="0"/>
                <a:hlinkClick r:id="rId6" action="ppaction://hlinksldjump"/>
              </a:rPr>
              <a:t>(step 5.4)</a:t>
            </a:r>
            <a:endParaRPr lang="en-US" sz="900" b="1" dirty="0">
              <a:solidFill>
                <a:schemeClr val="tx2"/>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449263" indent="-376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Adopting a barcode printing quality </a:t>
            </a:r>
            <a:r>
              <a:rPr lang="en-US" sz="900" b="1" dirty="0" err="1">
                <a:solidFill>
                  <a:schemeClr val="tx2"/>
                </a:solidFill>
                <a:latin typeface="Verdana Pro" panose="020B0604030504040204" pitchFamily="34" charset="0"/>
                <a:cs typeface="Verdana Pro Semibold" panose="020F0502020204030204" pitchFamily="34" charset="0"/>
              </a:rPr>
              <a:t>programme</a:t>
            </a:r>
            <a:r>
              <a:rPr lang="en-US" sz="900" b="1" dirty="0">
                <a:solidFill>
                  <a:schemeClr val="tx2"/>
                </a:solidFill>
                <a:latin typeface="Verdana Pro" panose="020B0604030504040204" pitchFamily="34" charset="0"/>
                <a:cs typeface="Verdana Pro Semibold" panose="020F0502020204030204" pitchFamily="34" charset="0"/>
              </a:rPr>
              <a:t> to maintain the quality of your barcodes and assess whether POS can scan them</a:t>
            </a:r>
          </a:p>
          <a:p>
            <a:pPr marL="538163" indent="-465138">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182563"/>
            <a:endParaRPr lang="en-US" sz="900" dirty="0">
              <a:solidFill>
                <a:schemeClr val="tx2"/>
              </a:solidFill>
              <a:latin typeface="Verdana Pro" panose="020B0604030504040204" pitchFamily="34" charset="0"/>
              <a:cs typeface="Verdana Pro Semibold" panose="020F0502020204030204" pitchFamily="34" charset="0"/>
            </a:endParaRPr>
          </a:p>
          <a:p>
            <a:pPr marL="182563"/>
            <a:r>
              <a:rPr lang="en-US" sz="900" dirty="0">
                <a:solidFill>
                  <a:schemeClr val="tx2"/>
                </a:solidFill>
                <a:latin typeface="Verdana Pro" panose="020B0604030504040204" pitchFamily="34" charset="0"/>
                <a:cs typeface="Verdana Pro Semibold" panose="020F0502020204030204" pitchFamily="34" charset="0"/>
              </a:rPr>
              <a:t>Note: If you have created a digital link for consumer engagement, be sure to check whether scanning the QR Code or Data Matrix directs you to the correct content. </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74</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6</a:t>
            </a:r>
            <a:r>
              <a:rPr lang="en-US" sz="1400" dirty="0">
                <a:latin typeface="Verdana Pro" panose="020B0704030504040204" pitchFamily="34" charset="0"/>
              </a:rPr>
              <a:t> – Print, verify &amp; test quality</a:t>
            </a:r>
          </a:p>
          <a:p>
            <a:pPr marL="74248" indent="0">
              <a:buNone/>
            </a:pPr>
            <a:r>
              <a:rPr lang="en-US" sz="1400" b="1" dirty="0">
                <a:latin typeface="Verdana Pro" panose="020B0704030504040204" pitchFamily="34" charset="0"/>
              </a:rPr>
              <a:t>Sub step 6.2</a:t>
            </a:r>
            <a:r>
              <a:rPr lang="en-US" sz="1400" dirty="0">
                <a:latin typeface="Verdana Pro" panose="020B0704030504040204" pitchFamily="34" charset="0"/>
              </a:rPr>
              <a:t> – Verify and test quality and access to content</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6068301"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effectLst/>
                <a:uLnTx/>
                <a:uFillTx/>
                <a:latin typeface="Verdana Pro" panose="020B0604030504040204" pitchFamily="34" charset="0"/>
                <a:ea typeface="+mn-ea"/>
                <a:cs typeface="Verdana Pro Semibold" panose="020F0502020204030204" pitchFamily="34" charset="0"/>
              </a:rPr>
              <a:t>POS staff and consumers</a:t>
            </a:r>
            <a:r>
              <a:rPr lang="en-US" sz="1000" dirty="0">
                <a:latin typeface="Verdana Pro" panose="020B0604030504040204" pitchFamily="34" charset="0"/>
                <a:cs typeface="Verdana Pro Semibold" panose="020F0502020204030204" pitchFamily="34" charset="0"/>
              </a:rPr>
              <a:t> must be able to interact with the barcode quickly and extract the appropriate data for their needs. Poor quality barcodes and malfunctioning Digital Links create negative experiences in both POS and consumer settings.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2" y="2135102"/>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 </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Solution providers</a:t>
            </a: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197" y="941425"/>
              <a:ext cx="228600" cy="228600"/>
            </a:xfrm>
            <a:prstGeom prst="rect">
              <a:avLst/>
            </a:prstGeom>
          </p:spPr>
        </p:pic>
      </p:grpSp>
      <p:sp>
        <p:nvSpPr>
          <p:cNvPr id="20" name="Oval 19">
            <a:extLst>
              <a:ext uri="{FF2B5EF4-FFF2-40B4-BE49-F238E27FC236}">
                <a16:creationId xmlns:a16="http://schemas.microsoft.com/office/drawing/2014/main" id="{B18D4ED1-A085-932A-D044-6F304784A023}"/>
              </a:ext>
            </a:extLst>
          </p:cNvPr>
          <p:cNvSpPr/>
          <p:nvPr/>
        </p:nvSpPr>
        <p:spPr>
          <a:xfrm>
            <a:off x="430886" y="3457996"/>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sp>
        <p:nvSpPr>
          <p:cNvPr id="23" name="TextBox 22">
            <a:extLst>
              <a:ext uri="{FF2B5EF4-FFF2-40B4-BE49-F238E27FC236}">
                <a16:creationId xmlns:a16="http://schemas.microsoft.com/office/drawing/2014/main" id="{C1D152D7-3771-F904-1D3E-5C7D1D2489F1}"/>
              </a:ext>
            </a:extLst>
          </p:cNvPr>
          <p:cNvSpPr txBox="1"/>
          <p:nvPr/>
        </p:nvSpPr>
        <p:spPr>
          <a:xfrm>
            <a:off x="417644" y="3937378"/>
            <a:ext cx="8263085" cy="507831"/>
          </a:xfrm>
          <a:prstGeom prst="rect">
            <a:avLst/>
          </a:prstGeom>
          <a:noFill/>
        </p:spPr>
        <p:txBody>
          <a:bodyPr wrap="square">
            <a:spAutoFit/>
          </a:bodyPr>
          <a:lstStyle/>
          <a:p>
            <a:pPr marL="73025"/>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Please refer to the </a:t>
            </a:r>
            <a:r>
              <a:rPr lang="en-US" sz="900" dirty="0">
                <a:latin typeface="Verdana Pro" panose="020B0604030504040204" pitchFamily="34" charset="0"/>
                <a:cs typeface="Verdana Pro Semibold" panose="020F0502020204030204" pitchFamily="34" charset="0"/>
                <a:sym typeface="Wingdings" panose="05000000000000000000" pitchFamily="2" charset="2"/>
                <a:hlinkClick r:id="rId9"/>
              </a:rPr>
              <a:t>Verification Process Implementation Guide</a:t>
            </a:r>
            <a:r>
              <a:rPr lang="en-US" sz="900" u="sng" dirty="0">
                <a:latin typeface="Verdana Pro" panose="020B0604030504040204" pitchFamily="34" charset="0"/>
                <a:cs typeface="Verdana Pro Semibold" panose="020F0502020204030204" pitchFamily="34" charset="0"/>
                <a:sym typeface="Wingdings" panose="05000000000000000000" pitchFamily="2" charset="2"/>
                <a:hlinkClick r:id="rId9"/>
              </a:rPr>
              <a:t>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guidance on setting up and maintaining a basic framework for GS1 2D barcode quality verification services.</a:t>
            </a:r>
          </a:p>
          <a:p>
            <a:pPr marL="73025"/>
            <a:endParaRPr lang="en-US" sz="900" dirty="0">
              <a:solidFill>
                <a:schemeClr val="tx2"/>
              </a:solidFill>
              <a:latin typeface="Verdana Pro" panose="020B0604030504040204" pitchFamily="34" charset="0"/>
              <a:cs typeface="Verdana Pro Semibold" panose="020F0502020204030204" pitchFamily="34" charset="0"/>
            </a:endParaRPr>
          </a:p>
        </p:txBody>
      </p:sp>
      <p:pic>
        <p:nvPicPr>
          <p:cNvPr id="16" name="Picture 8">
            <a:hlinkClick r:id="" action="ppaction://hlinkshowjump?jump=nextslide"/>
            <a:extLst>
              <a:ext uri="{FF2B5EF4-FFF2-40B4-BE49-F238E27FC236}">
                <a16:creationId xmlns:a16="http://schemas.microsoft.com/office/drawing/2014/main" id="{55A8543F-C186-D023-7590-4F09C96B2E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A0892A49-7131-D3FF-A55A-D420611FD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flipH="1">
            <a:off x="7992616" y="236054"/>
            <a:ext cx="375396" cy="375396"/>
          </a:xfrm>
          <a:prstGeom prst="rect">
            <a:avLst/>
          </a:prstGeom>
          <a:noFill/>
          <a:ln>
            <a:noFill/>
          </a:ln>
        </p:spPr>
      </p:pic>
      <p:pic>
        <p:nvPicPr>
          <p:cNvPr id="21" name="Graphic 20">
            <a:hlinkClick r:id="rId12" action="ppaction://hlinksldjump"/>
            <a:extLst>
              <a:ext uri="{FF2B5EF4-FFF2-40B4-BE49-F238E27FC236}">
                <a16:creationId xmlns:a16="http://schemas.microsoft.com/office/drawing/2014/main" id="{39CBA84B-8722-E650-ACAF-A7BF37B591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496037" y="237051"/>
            <a:ext cx="374400" cy="374400"/>
          </a:xfrm>
          <a:prstGeom prst="rect">
            <a:avLst/>
          </a:prstGeom>
        </p:spPr>
      </p:pic>
      <p:pic>
        <p:nvPicPr>
          <p:cNvPr id="12" name="Graphic 11">
            <a:extLst>
              <a:ext uri="{FF2B5EF4-FFF2-40B4-BE49-F238E27FC236}">
                <a16:creationId xmlns:a16="http://schemas.microsoft.com/office/drawing/2014/main" id="{CDFE060F-C120-5DDB-FD4C-0E187DC25A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79735" y="2385413"/>
            <a:ext cx="399600" cy="399600"/>
          </a:xfrm>
          <a:prstGeom prst="rect">
            <a:avLst/>
          </a:prstGeom>
        </p:spPr>
      </p:pic>
      <p:pic>
        <p:nvPicPr>
          <p:cNvPr id="13" name="Graphic 12">
            <a:extLst>
              <a:ext uri="{FF2B5EF4-FFF2-40B4-BE49-F238E27FC236}">
                <a16:creationId xmlns:a16="http://schemas.microsoft.com/office/drawing/2014/main" id="{B789A976-33E0-38F0-9632-3C4299D54C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79735" y="2792164"/>
            <a:ext cx="399600" cy="399600"/>
          </a:xfrm>
          <a:prstGeom prst="rect">
            <a:avLst/>
          </a:prstGeom>
        </p:spPr>
      </p:pic>
      <p:grpSp>
        <p:nvGrpSpPr>
          <p:cNvPr id="15" name="Group 14">
            <a:extLst>
              <a:ext uri="{FF2B5EF4-FFF2-40B4-BE49-F238E27FC236}">
                <a16:creationId xmlns:a16="http://schemas.microsoft.com/office/drawing/2014/main" id="{4B67FB78-D3E1-4995-ED93-954CBD4A829F}"/>
              </a:ext>
            </a:extLst>
          </p:cNvPr>
          <p:cNvGrpSpPr/>
          <p:nvPr/>
        </p:nvGrpSpPr>
        <p:grpSpPr>
          <a:xfrm>
            <a:off x="-1" y="819151"/>
            <a:ext cx="9144000" cy="414970"/>
            <a:chOff x="-1" y="819151"/>
            <a:chExt cx="9144000" cy="414970"/>
          </a:xfrm>
        </p:grpSpPr>
        <p:sp>
          <p:nvSpPr>
            <p:cNvPr id="22" name="Rectangle 21">
              <a:extLst>
                <a:ext uri="{FF2B5EF4-FFF2-40B4-BE49-F238E27FC236}">
                  <a16:creationId xmlns:a16="http://schemas.microsoft.com/office/drawing/2014/main" id="{03F353FD-5217-541E-1F29-A4DB0CD31391}"/>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Rounded Rectangle 21">
              <a:extLst>
                <a:ext uri="{FF2B5EF4-FFF2-40B4-BE49-F238E27FC236}">
                  <a16:creationId xmlns:a16="http://schemas.microsoft.com/office/drawing/2014/main" id="{5A96B3F6-D8BC-E7CE-9AAB-B88BCFBCAA36}"/>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6" name="Rounded Rectangle 25">
              <a:extLst>
                <a:ext uri="{FF2B5EF4-FFF2-40B4-BE49-F238E27FC236}">
                  <a16:creationId xmlns:a16="http://schemas.microsoft.com/office/drawing/2014/main" id="{9F4BB3FE-7232-E2ED-608E-787517A2EAB0}"/>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7" name="Rounded Rectangle 26">
              <a:extLst>
                <a:ext uri="{FF2B5EF4-FFF2-40B4-BE49-F238E27FC236}">
                  <a16:creationId xmlns:a16="http://schemas.microsoft.com/office/drawing/2014/main" id="{BA438C33-B3A5-C311-DD18-F599B3EF0A19}"/>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8" name="Rounded Rectangle 27">
              <a:extLst>
                <a:ext uri="{FF2B5EF4-FFF2-40B4-BE49-F238E27FC236}">
                  <a16:creationId xmlns:a16="http://schemas.microsoft.com/office/drawing/2014/main" id="{BAC6B0D0-5999-CDAA-6C18-13091A4FFB79}"/>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9" name="Rounded Rectangle 28">
              <a:extLst>
                <a:ext uri="{FF2B5EF4-FFF2-40B4-BE49-F238E27FC236}">
                  <a16:creationId xmlns:a16="http://schemas.microsoft.com/office/drawing/2014/main" id="{E63A3D77-5181-47AE-3B8F-28BA95FADFDD}"/>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effectLst/>
                </a:rPr>
                <a:t>Print, verify &amp; test quality</a:t>
              </a:r>
              <a:endParaRPr lang="nl-NL" sz="600" b="1" dirty="0">
                <a:solidFill>
                  <a:srgbClr val="8DB9CA"/>
                </a:solidFill>
              </a:endParaRPr>
            </a:p>
          </p:txBody>
        </p:sp>
        <p:sp>
          <p:nvSpPr>
            <p:cNvPr id="30" name="Rounded Rectangle 21">
              <a:extLst>
                <a:ext uri="{FF2B5EF4-FFF2-40B4-BE49-F238E27FC236}">
                  <a16:creationId xmlns:a16="http://schemas.microsoft.com/office/drawing/2014/main" id="{BF4BA85D-4EB0-9856-B44E-87B75BAF688D}"/>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31" name="Rounded Rectangle 21">
              <a:extLst>
                <a:ext uri="{FF2B5EF4-FFF2-40B4-BE49-F238E27FC236}">
                  <a16:creationId xmlns:a16="http://schemas.microsoft.com/office/drawing/2014/main" id="{1CCAA1D1-54E4-94C1-2591-0AAEC31C2D7A}"/>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2" name="Rounded Rectangle 21">
              <a:extLst>
                <a:ext uri="{FF2B5EF4-FFF2-40B4-BE49-F238E27FC236}">
                  <a16:creationId xmlns:a16="http://schemas.microsoft.com/office/drawing/2014/main" id="{B8BDA129-69BB-DA9D-B6B3-25572F04A0E1}"/>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3" name="Oval 32">
              <a:extLst>
                <a:ext uri="{FF2B5EF4-FFF2-40B4-BE49-F238E27FC236}">
                  <a16:creationId xmlns:a16="http://schemas.microsoft.com/office/drawing/2014/main" id="{73751805-FFE4-C921-EE42-4873AE2D1EFA}"/>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4" name="Oval 33">
              <a:extLst>
                <a:ext uri="{FF2B5EF4-FFF2-40B4-BE49-F238E27FC236}">
                  <a16:creationId xmlns:a16="http://schemas.microsoft.com/office/drawing/2014/main" id="{75177066-3257-1556-F518-93E04096F4B3}"/>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5" name="Straight Connector 34">
              <a:extLst>
                <a:ext uri="{FF2B5EF4-FFF2-40B4-BE49-F238E27FC236}">
                  <a16:creationId xmlns:a16="http://schemas.microsoft.com/office/drawing/2014/main" id="{48B7483E-D288-3BBE-3746-71D2393B98DF}"/>
                </a:ext>
              </a:extLst>
            </p:cNvPr>
            <p:cNvCxnSpPr>
              <a:stCxn id="34"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9F551976-2BAF-B161-9BA4-DB8AC5DE98C8}"/>
                </a:ext>
              </a:extLst>
            </p:cNvPr>
            <p:cNvGrpSpPr/>
            <p:nvPr/>
          </p:nvGrpSpPr>
          <p:grpSpPr>
            <a:xfrm>
              <a:off x="2241933" y="888920"/>
              <a:ext cx="517137" cy="275078"/>
              <a:chOff x="2241933" y="888920"/>
              <a:chExt cx="517137" cy="275078"/>
            </a:xfrm>
          </p:grpSpPr>
          <p:sp>
            <p:nvSpPr>
              <p:cNvPr id="60" name="Oval 59">
                <a:extLst>
                  <a:ext uri="{FF2B5EF4-FFF2-40B4-BE49-F238E27FC236}">
                    <a16:creationId xmlns:a16="http://schemas.microsoft.com/office/drawing/2014/main" id="{4EE7DC0B-EAFF-5BD8-E5FA-2236B5BF528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4" name="Straight Connector 63">
                <a:extLst>
                  <a:ext uri="{FF2B5EF4-FFF2-40B4-BE49-F238E27FC236}">
                    <a16:creationId xmlns:a16="http://schemas.microsoft.com/office/drawing/2014/main" id="{D4E81548-2C3F-434C-238E-3226EF066A7F}"/>
                  </a:ext>
                </a:extLst>
              </p:cNvPr>
              <p:cNvCxnSpPr>
                <a:stCxn id="60"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88C8B63F-297D-3821-54EE-6FF312E2B07A}"/>
                </a:ext>
              </a:extLst>
            </p:cNvPr>
            <p:cNvGrpSpPr/>
            <p:nvPr/>
          </p:nvGrpSpPr>
          <p:grpSpPr>
            <a:xfrm>
              <a:off x="7700790" y="888920"/>
              <a:ext cx="449198" cy="275078"/>
              <a:chOff x="2309872" y="888920"/>
              <a:chExt cx="449198" cy="275078"/>
            </a:xfrm>
          </p:grpSpPr>
          <p:sp>
            <p:nvSpPr>
              <p:cNvPr id="58" name="Oval 57">
                <a:extLst>
                  <a:ext uri="{FF2B5EF4-FFF2-40B4-BE49-F238E27FC236}">
                    <a16:creationId xmlns:a16="http://schemas.microsoft.com/office/drawing/2014/main" id="{3F607CAB-636A-7475-716F-152DFF82E99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9" name="Straight Connector 58">
                <a:extLst>
                  <a:ext uri="{FF2B5EF4-FFF2-40B4-BE49-F238E27FC236}">
                    <a16:creationId xmlns:a16="http://schemas.microsoft.com/office/drawing/2014/main" id="{EA13D09F-2563-6A13-D28E-454A4A2347A9}"/>
                  </a:ext>
                </a:extLst>
              </p:cNvPr>
              <p:cNvCxnSpPr>
                <a:cxnSpLocks/>
                <a:stCxn id="5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0342550-AE07-ACE7-9A5B-FCF505797FDE}"/>
                </a:ext>
              </a:extLst>
            </p:cNvPr>
            <p:cNvGrpSpPr/>
            <p:nvPr/>
          </p:nvGrpSpPr>
          <p:grpSpPr>
            <a:xfrm>
              <a:off x="6863508" y="888920"/>
              <a:ext cx="412785" cy="275078"/>
              <a:chOff x="2346285" y="888920"/>
              <a:chExt cx="412785" cy="275078"/>
            </a:xfrm>
          </p:grpSpPr>
          <p:sp>
            <p:nvSpPr>
              <p:cNvPr id="55" name="Oval 54">
                <a:extLst>
                  <a:ext uri="{FF2B5EF4-FFF2-40B4-BE49-F238E27FC236}">
                    <a16:creationId xmlns:a16="http://schemas.microsoft.com/office/drawing/2014/main" id="{CF2D7631-A7FA-F1F5-61B5-7B49A184BBF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91441453-8C7C-9CC2-EB9D-924958A3C7F8}"/>
                  </a:ext>
                </a:extLst>
              </p:cNvPr>
              <p:cNvCxnSpPr>
                <a:cxnSpLocks/>
                <a:stCxn id="55"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10E9AAC0-E1FC-ED8B-1C3C-AD7689F61918}"/>
                </a:ext>
              </a:extLst>
            </p:cNvPr>
            <p:cNvGrpSpPr/>
            <p:nvPr/>
          </p:nvGrpSpPr>
          <p:grpSpPr>
            <a:xfrm>
              <a:off x="5690212" y="888920"/>
              <a:ext cx="417664" cy="275078"/>
              <a:chOff x="2341406" y="888920"/>
              <a:chExt cx="417664" cy="275078"/>
            </a:xfrm>
          </p:grpSpPr>
          <p:sp>
            <p:nvSpPr>
              <p:cNvPr id="47" name="Oval 46">
                <a:extLst>
                  <a:ext uri="{FF2B5EF4-FFF2-40B4-BE49-F238E27FC236}">
                    <a16:creationId xmlns:a16="http://schemas.microsoft.com/office/drawing/2014/main" id="{1323FC09-6E26-BC01-B458-8A17F3AA0FE5}"/>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6</a:t>
                </a:r>
              </a:p>
            </p:txBody>
          </p:sp>
          <p:cxnSp>
            <p:nvCxnSpPr>
              <p:cNvPr id="48" name="Straight Connector 47">
                <a:extLst>
                  <a:ext uri="{FF2B5EF4-FFF2-40B4-BE49-F238E27FC236}">
                    <a16:creationId xmlns:a16="http://schemas.microsoft.com/office/drawing/2014/main" id="{51452BBA-DF08-D8B3-4E19-00B4D2D05DAD}"/>
                  </a:ext>
                </a:extLst>
              </p:cNvPr>
              <p:cNvCxnSpPr>
                <a:cxnSpLocks/>
                <a:stCxn id="47" idx="2"/>
              </p:cNvCxnSpPr>
              <p:nvPr/>
            </p:nvCxnSpPr>
            <p:spPr>
              <a:xfrm flipH="1">
                <a:off x="2341406" y="1026459"/>
                <a:ext cx="142586"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7EEF9458-3786-9477-EB5E-1DD0448DF183}"/>
                </a:ext>
              </a:extLst>
            </p:cNvPr>
            <p:cNvGrpSpPr/>
            <p:nvPr/>
          </p:nvGrpSpPr>
          <p:grpSpPr>
            <a:xfrm>
              <a:off x="4411504" y="888920"/>
              <a:ext cx="438181" cy="275078"/>
              <a:chOff x="2320889" y="888920"/>
              <a:chExt cx="438181" cy="275078"/>
            </a:xfrm>
          </p:grpSpPr>
          <p:sp>
            <p:nvSpPr>
              <p:cNvPr id="45" name="Oval 44">
                <a:extLst>
                  <a:ext uri="{FF2B5EF4-FFF2-40B4-BE49-F238E27FC236}">
                    <a16:creationId xmlns:a16="http://schemas.microsoft.com/office/drawing/2014/main" id="{1722B93E-3FC8-49D2-E5B6-DF13B46AE22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6" name="Straight Connector 45">
                <a:extLst>
                  <a:ext uri="{FF2B5EF4-FFF2-40B4-BE49-F238E27FC236}">
                    <a16:creationId xmlns:a16="http://schemas.microsoft.com/office/drawing/2014/main" id="{5B492F98-44E9-BB4F-1B42-1080584CAA3C}"/>
                  </a:ext>
                </a:extLst>
              </p:cNvPr>
              <p:cNvCxnSpPr>
                <a:cxnSpLocks/>
                <a:stCxn id="45"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D26B84C5-CCFF-3105-6BC4-6978B136125D}"/>
                </a:ext>
              </a:extLst>
            </p:cNvPr>
            <p:cNvGrpSpPr/>
            <p:nvPr/>
          </p:nvGrpSpPr>
          <p:grpSpPr>
            <a:xfrm>
              <a:off x="3403904" y="888920"/>
              <a:ext cx="405130" cy="275078"/>
              <a:chOff x="2353940" y="888920"/>
              <a:chExt cx="405130" cy="275078"/>
            </a:xfrm>
          </p:grpSpPr>
          <p:sp>
            <p:nvSpPr>
              <p:cNvPr id="43" name="Oval 42">
                <a:extLst>
                  <a:ext uri="{FF2B5EF4-FFF2-40B4-BE49-F238E27FC236}">
                    <a16:creationId xmlns:a16="http://schemas.microsoft.com/office/drawing/2014/main" id="{CFAF924D-AD66-8CD4-E02B-49A48E9650F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4" name="Straight Connector 43">
                <a:extLst>
                  <a:ext uri="{FF2B5EF4-FFF2-40B4-BE49-F238E27FC236}">
                    <a16:creationId xmlns:a16="http://schemas.microsoft.com/office/drawing/2014/main" id="{AE4860BF-66F4-FDBE-0123-106F337E3A13}"/>
                  </a:ext>
                </a:extLst>
              </p:cNvPr>
              <p:cNvCxnSpPr>
                <a:cxnSpLocks/>
                <a:stCxn id="43"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540835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hink-cell data - do not delete" hidden="1">
            <a:extLst>
              <a:ext uri="{FF2B5EF4-FFF2-40B4-BE49-F238E27FC236}">
                <a16:creationId xmlns:a16="http://schemas.microsoft.com/office/drawing/2014/main" id="{A0539599-8144-18A9-6277-44EF36AF108D}"/>
              </a:ext>
            </a:extLst>
          </p:cNvPr>
          <p:cNvGraphicFramePr>
            <a:graphicFrameLocks noChangeAspect="1"/>
          </p:cNvGraphicFramePr>
          <p:nvPr>
            <p:custDataLst>
              <p:tags r:id="rId1"/>
            </p:custDataLst>
            <p:extLst>
              <p:ext uri="{D42A27DB-BD31-4B8C-83A1-F6EECF244321}">
                <p14:modId xmlns:p14="http://schemas.microsoft.com/office/powerpoint/2010/main" val="2354019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5" name="think-cell data - do not delete" hidden="1">
                        <a:extLst>
                          <a:ext uri="{FF2B5EF4-FFF2-40B4-BE49-F238E27FC236}">
                            <a16:creationId xmlns:a16="http://schemas.microsoft.com/office/drawing/2014/main" id="{A0539599-8144-18A9-6277-44EF36AF10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ext Placeholder 3">
            <a:extLst>
              <a:ext uri="{FF2B5EF4-FFF2-40B4-BE49-F238E27FC236}">
                <a16:creationId xmlns:a16="http://schemas.microsoft.com/office/drawing/2014/main" id="{6D542C8C-C2B5-C4AE-682B-154EB1008015}"/>
              </a:ext>
            </a:extLst>
          </p:cNvPr>
          <p:cNvSpPr txBox="1">
            <a:spLocks/>
          </p:cNvSpPr>
          <p:nvPr/>
        </p:nvSpPr>
        <p:spPr>
          <a:xfrm>
            <a:off x="283832" y="2134843"/>
            <a:ext cx="3988714"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(always):</a:t>
            </a:r>
            <a:endParaRPr lang="en-US" sz="1050" dirty="0">
              <a:solidFill>
                <a:schemeClr val="tx1"/>
              </a:solidFill>
              <a:latin typeface="Verdana Pro" panose="020B070403050404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1694"/>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vert="horz"/>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7</a:t>
            </a:r>
            <a:r>
              <a:rPr lang="en-US" sz="1400" dirty="0">
                <a:latin typeface="Verdana Pro" panose="020B0704030504040204" pitchFamily="34" charset="0"/>
              </a:rPr>
              <a:t> – Roll out</a:t>
            </a:r>
          </a:p>
          <a:p>
            <a:pPr marL="74248" indent="0">
              <a:buNone/>
            </a:pPr>
            <a:r>
              <a:rPr lang="en-US" sz="1400" b="1" dirty="0">
                <a:latin typeface="Verdana Pro" panose="020B0704030504040204" pitchFamily="34" charset="0"/>
              </a:rPr>
              <a:t>Sub step 7.1</a:t>
            </a:r>
            <a:r>
              <a:rPr lang="en-US" sz="1400" dirty="0">
                <a:latin typeface="Verdana Pro" panose="020B0704030504040204" pitchFamily="34" charset="0"/>
              </a:rPr>
              <a:t> – Coordinate roll-out with stakeholders </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596"/>
            <a:ext cx="5754028"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Communicate with internal stakeholders to inform them about the addition of a POS-scannable 2D barcode to the product and additional data encoded within it, which will enable the use of specific applications.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596"/>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076"/>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0991"/>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197" y="941425"/>
              <a:ext cx="228600" cy="228600"/>
            </a:xfrm>
            <a:prstGeom prst="rect">
              <a:avLst/>
            </a:prstGeom>
          </p:spPr>
        </p:pic>
      </p:grpSp>
      <p:sp>
        <p:nvSpPr>
          <p:cNvPr id="28" name="AutoShape 6" descr="Party PNG transparent image download, size: 3821x2925px">
            <a:extLst>
              <a:ext uri="{FF2B5EF4-FFF2-40B4-BE49-F238E27FC236}">
                <a16:creationId xmlns:a16="http://schemas.microsoft.com/office/drawing/2014/main" id="{5E076419-5227-401F-E57C-33A41C8F7E55}"/>
              </a:ext>
            </a:extLst>
          </p:cNvPr>
          <p:cNvSpPr>
            <a:spLocks noChangeAspect="1" noChangeArrowheads="1"/>
          </p:cNvSpPr>
          <p:nvPr/>
        </p:nvSpPr>
        <p:spPr bwMode="auto">
          <a:xfrm>
            <a:off x="4419600" y="29236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3D48437F-C729-0E8E-6D17-9F7DB57B6D98}"/>
              </a:ext>
            </a:extLst>
          </p:cNvPr>
          <p:cNvSpPr txBox="1"/>
          <p:nvPr/>
        </p:nvSpPr>
        <p:spPr>
          <a:xfrm>
            <a:off x="444533" y="2715705"/>
            <a:ext cx="4017168" cy="1338828"/>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Coordinating that a POS-scannable 2D barcode is applied on the product</a:t>
            </a:r>
          </a:p>
          <a:p>
            <a:pPr marL="73025"/>
            <a:endParaRPr lang="en-US" sz="900" b="1" dirty="0">
              <a:solidFill>
                <a:schemeClr val="tx2"/>
              </a:solidFill>
              <a:latin typeface="Verdana Pro" panose="020B0604030504040204" pitchFamily="34" charset="0"/>
              <a:cs typeface="Verdana Pro Semibold" panose="020F0502020204030204" pitchFamily="34" charset="0"/>
            </a:endParaRPr>
          </a:p>
          <a:p>
            <a:pPr marL="73025"/>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If only the </a:t>
            </a:r>
            <a:r>
              <a:rPr lang="en-US" sz="900" b="1" dirty="0">
                <a:solidFill>
                  <a:schemeClr val="tx2"/>
                </a:solidFill>
                <a:latin typeface="Verdana Pro" panose="020B0604030504040204" pitchFamily="34" charset="0"/>
                <a:cs typeface="Verdana Pro Semibold" panose="020F0502020204030204" pitchFamily="34" charset="0"/>
                <a:hlinkClick r:id="rId8" action="ppaction://hlinksldjump"/>
              </a:rPr>
              <a:t>GTIN</a:t>
            </a:r>
            <a:r>
              <a:rPr lang="en-US" sz="900" b="1" dirty="0">
                <a:solidFill>
                  <a:schemeClr val="tx2"/>
                </a:solidFill>
                <a:latin typeface="Verdana Pro" panose="020B0604030504040204" pitchFamily="34" charset="0"/>
                <a:cs typeface="Verdana Pro Semibold" panose="020F0502020204030204" pitchFamily="34" charset="0"/>
              </a:rPr>
              <a:t> and, optionally, the </a:t>
            </a:r>
            <a:r>
              <a:rPr lang="en-US" sz="900" b="1" dirty="0">
                <a:solidFill>
                  <a:schemeClr val="tx2"/>
                </a:solidFill>
                <a:latin typeface="Verdana Pro" panose="020B0604030504040204" pitchFamily="34" charset="0"/>
                <a:cs typeface="Verdana Pro Semibold" panose="020F0502020204030204" pitchFamily="34" charset="0"/>
                <a:hlinkClick r:id="rId8" action="ppaction://hlinksldjump"/>
              </a:rPr>
              <a:t>CPV</a:t>
            </a:r>
            <a:r>
              <a:rPr lang="en-US" sz="900" b="1" dirty="0">
                <a:solidFill>
                  <a:schemeClr val="tx2"/>
                </a:solidFill>
                <a:latin typeface="Verdana Pro" panose="020B0604030504040204" pitchFamily="34" charset="0"/>
                <a:cs typeface="Verdana Pro Semibold" panose="020F0502020204030204" pitchFamily="34" charset="0"/>
              </a:rPr>
              <a:t> is encoded, there is no need to coordinate additional data with stakeholders</a:t>
            </a:r>
          </a:p>
          <a:p>
            <a:pPr marL="358775" indent="-285750">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8" name="TextBox 17">
            <a:extLst>
              <a:ext uri="{FF2B5EF4-FFF2-40B4-BE49-F238E27FC236}">
                <a16:creationId xmlns:a16="http://schemas.microsoft.com/office/drawing/2014/main" id="{E70DB32C-94FC-3536-9AA6-BCA85703BA1D}"/>
              </a:ext>
            </a:extLst>
          </p:cNvPr>
          <p:cNvSpPr txBox="1"/>
          <p:nvPr/>
        </p:nvSpPr>
        <p:spPr>
          <a:xfrm>
            <a:off x="4565427" y="2715705"/>
            <a:ext cx="4273773" cy="1338828"/>
          </a:xfrm>
          <a:prstGeom prst="rect">
            <a:avLst/>
          </a:prstGeom>
          <a:noFill/>
        </p:spPr>
        <p:txBody>
          <a:bodyPr wrap="square">
            <a:spAutoFit/>
          </a:bodyPr>
          <a:lstStyle/>
          <a:p>
            <a:pPr marL="358775" indent="-285750">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Informing internal stakeholders what data you encoded in your 2D barcode and how this is intended to be used in your business processes</a:t>
            </a:r>
          </a:p>
          <a:p>
            <a:pPr marL="73025"/>
            <a:endParaRPr lang="en-US" sz="900" dirty="0">
              <a:solidFill>
                <a:schemeClr val="tx2"/>
              </a:solidFill>
              <a:latin typeface="Verdana Pro" panose="020B0604030504040204" pitchFamily="34" charset="0"/>
              <a:cs typeface="Verdana Pro Semibold" panose="020F0502020204030204" pitchFamily="34" charset="0"/>
            </a:endParaRPr>
          </a:p>
          <a:p>
            <a:pPr marL="73025" indent="-73025"/>
            <a:r>
              <a:rPr lang="en-US" sz="900" i="1" dirty="0">
                <a:solidFill>
                  <a:schemeClr val="tx2"/>
                </a:solidFill>
                <a:latin typeface="Verdana Pro" panose="020B0604030504040204" pitchFamily="34" charset="0"/>
                <a:cs typeface="Verdana Pro Semibold" panose="020F0502020204030204" pitchFamily="34" charset="0"/>
              </a:rPr>
              <a:t>Example:</a:t>
            </a:r>
            <a:r>
              <a:rPr lang="en-US" sz="900" dirty="0">
                <a:solidFill>
                  <a:schemeClr val="tx2"/>
                </a:solidFill>
                <a:latin typeface="Verdana Pro" panose="020B0604030504040204" pitchFamily="34" charset="0"/>
              </a:rPr>
              <a:t> </a:t>
            </a:r>
          </a:p>
          <a:p>
            <a:r>
              <a:rPr lang="en-US" sz="900" dirty="0">
                <a:solidFill>
                  <a:schemeClr val="tx2"/>
                </a:solidFill>
                <a:latin typeface="Verdana Pro" panose="020B0604030504040204" pitchFamily="34" charset="0"/>
                <a:sym typeface="Wingdings" panose="05000000000000000000" pitchFamily="2" charset="2"/>
              </a:rPr>
              <a:t>Communicate that batch/lot number and expiry date have been encoded so scanning these barcodes will help with waste prevention or safety use cases.</a:t>
            </a:r>
          </a:p>
          <a:p>
            <a:pPr marL="73025"/>
            <a:endParaRPr lang="en-US" sz="900" b="1" dirty="0">
              <a:solidFill>
                <a:schemeClr val="tx2"/>
              </a:solidFill>
              <a:latin typeface="Verdana Pro" panose="020B0604030504040204" pitchFamily="34" charset="0"/>
              <a:cs typeface="Verdana Pro Semibold" panose="020F0502020204030204" pitchFamily="34" charset="0"/>
            </a:endParaRPr>
          </a:p>
        </p:txBody>
      </p:sp>
      <p:sp>
        <p:nvSpPr>
          <p:cNvPr id="19" name="AutoShape 6" descr="Party PNG transparent image download, size: 3821x2925px">
            <a:extLst>
              <a:ext uri="{FF2B5EF4-FFF2-40B4-BE49-F238E27FC236}">
                <a16:creationId xmlns:a16="http://schemas.microsoft.com/office/drawing/2014/main" id="{2F9174B1-99A2-56BD-18EA-7F830014D8BB}"/>
              </a:ext>
            </a:extLst>
          </p:cNvPr>
          <p:cNvSpPr>
            <a:spLocks noChangeAspect="1" noChangeArrowheads="1"/>
          </p:cNvSpPr>
          <p:nvPr/>
        </p:nvSpPr>
        <p:spPr bwMode="auto">
          <a:xfrm>
            <a:off x="4419600" y="29236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 Placeholder 3">
            <a:extLst>
              <a:ext uri="{FF2B5EF4-FFF2-40B4-BE49-F238E27FC236}">
                <a16:creationId xmlns:a16="http://schemas.microsoft.com/office/drawing/2014/main" id="{D9105B3F-8C19-ECFB-E09B-FD734D645B0F}"/>
              </a:ext>
            </a:extLst>
          </p:cNvPr>
          <p:cNvSpPr txBox="1">
            <a:spLocks/>
          </p:cNvSpPr>
          <p:nvPr/>
        </p:nvSpPr>
        <p:spPr>
          <a:xfrm>
            <a:off x="4361805" y="2136768"/>
            <a:ext cx="4273773"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 also (if you encoded </a:t>
            </a:r>
            <a:r>
              <a:rPr lang="en-US" sz="1100" b="1" dirty="0">
                <a:solidFill>
                  <a:srgbClr val="002A69"/>
                </a:solidFill>
                <a:latin typeface="Verdana Pro" panose="020B0604030504040204" pitchFamily="34" charset="0"/>
                <a:cs typeface="Verdana Pro Semibold" panose="020F0502020204030204" pitchFamily="34" charset="0"/>
                <a:hlinkClick r:id="rId8" action="ppaction://hlinksldjump"/>
              </a:rPr>
              <a:t>dynamic data</a:t>
            </a:r>
            <a:r>
              <a:rPr lang="en-US" sz="1100" b="1" dirty="0">
                <a:solidFill>
                  <a:srgbClr val="002A69"/>
                </a:solidFill>
                <a:latin typeface="Verdana Pro" panose="020B0604030504040204" pitchFamily="34" charset="0"/>
                <a:cs typeface="Verdana Pro Semibold" panose="020F0502020204030204" pitchFamily="34" charset="0"/>
              </a:rPr>
              <a:t>):</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pic>
        <p:nvPicPr>
          <p:cNvPr id="7" name="Picture 8">
            <a:hlinkClick r:id="" action="ppaction://hlinkshowjump?jump=nextslide"/>
            <a:extLst>
              <a:ext uri="{FF2B5EF4-FFF2-40B4-BE49-F238E27FC236}">
                <a16:creationId xmlns:a16="http://schemas.microsoft.com/office/drawing/2014/main" id="{86A268F6-7786-3770-B089-F4CADB5BFD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14" name="Picture 9">
            <a:hlinkClick r:id="" action="ppaction://hlinkshowjump?jump=previousslide"/>
            <a:extLst>
              <a:ext uri="{FF2B5EF4-FFF2-40B4-BE49-F238E27FC236}">
                <a16:creationId xmlns:a16="http://schemas.microsoft.com/office/drawing/2014/main" id="{ACB2CB54-C43E-2A5F-AC21-C1C6BC0489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5" name="Graphic 14">
            <a:hlinkClick r:id="rId11" action="ppaction://hlinksldjump"/>
            <a:extLst>
              <a:ext uri="{FF2B5EF4-FFF2-40B4-BE49-F238E27FC236}">
                <a16:creationId xmlns:a16="http://schemas.microsoft.com/office/drawing/2014/main" id="{DA569F62-B6BF-EEA3-F3AF-46D75FB56B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96037" y="237051"/>
            <a:ext cx="374400" cy="374400"/>
          </a:xfrm>
          <a:prstGeom prst="rect">
            <a:avLst/>
          </a:prstGeom>
        </p:spPr>
      </p:pic>
      <p:pic>
        <p:nvPicPr>
          <p:cNvPr id="13" name="Graphic 12">
            <a:extLst>
              <a:ext uri="{FF2B5EF4-FFF2-40B4-BE49-F238E27FC236}">
                <a16:creationId xmlns:a16="http://schemas.microsoft.com/office/drawing/2014/main" id="{4FC1F759-7E9D-C502-C93E-33A4D3FA55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15567" y="2689953"/>
            <a:ext cx="399600" cy="399600"/>
          </a:xfrm>
          <a:prstGeom prst="rect">
            <a:avLst/>
          </a:prstGeom>
        </p:spPr>
      </p:pic>
      <p:pic>
        <p:nvPicPr>
          <p:cNvPr id="22" name="Graphic 21">
            <a:extLst>
              <a:ext uri="{FF2B5EF4-FFF2-40B4-BE49-F238E27FC236}">
                <a16:creationId xmlns:a16="http://schemas.microsoft.com/office/drawing/2014/main" id="{D41A5BA0-A5C7-EB64-DE41-9F5C1DDF2DF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15567" y="3401505"/>
            <a:ext cx="399600" cy="399600"/>
          </a:xfrm>
          <a:prstGeom prst="rect">
            <a:avLst/>
          </a:prstGeom>
        </p:spPr>
      </p:pic>
      <p:pic>
        <p:nvPicPr>
          <p:cNvPr id="26" name="Graphic 25">
            <a:extLst>
              <a:ext uri="{FF2B5EF4-FFF2-40B4-BE49-F238E27FC236}">
                <a16:creationId xmlns:a16="http://schemas.microsoft.com/office/drawing/2014/main" id="{0C7A8BDD-0C17-4282-F6E3-292856451D3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515853" y="2689953"/>
            <a:ext cx="399600" cy="399600"/>
          </a:xfrm>
          <a:prstGeom prst="rect">
            <a:avLst/>
          </a:prstGeom>
        </p:spPr>
      </p:pic>
      <p:grpSp>
        <p:nvGrpSpPr>
          <p:cNvPr id="20" name="Group 19">
            <a:extLst>
              <a:ext uri="{FF2B5EF4-FFF2-40B4-BE49-F238E27FC236}">
                <a16:creationId xmlns:a16="http://schemas.microsoft.com/office/drawing/2014/main" id="{B30E9A78-D9A4-0267-7F22-CAE45B94C7BD}"/>
              </a:ext>
            </a:extLst>
          </p:cNvPr>
          <p:cNvGrpSpPr/>
          <p:nvPr/>
        </p:nvGrpSpPr>
        <p:grpSpPr>
          <a:xfrm>
            <a:off x="-1" y="819151"/>
            <a:ext cx="9144000" cy="414970"/>
            <a:chOff x="-1" y="819151"/>
            <a:chExt cx="9144000" cy="414970"/>
          </a:xfrm>
        </p:grpSpPr>
        <p:sp>
          <p:nvSpPr>
            <p:cNvPr id="21" name="Rectangle 20">
              <a:extLst>
                <a:ext uri="{FF2B5EF4-FFF2-40B4-BE49-F238E27FC236}">
                  <a16:creationId xmlns:a16="http://schemas.microsoft.com/office/drawing/2014/main" id="{4A84C29C-5834-7898-F2A2-B6D7B3401DD7}"/>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Rounded Rectangle 22">
              <a:extLst>
                <a:ext uri="{FF2B5EF4-FFF2-40B4-BE49-F238E27FC236}">
                  <a16:creationId xmlns:a16="http://schemas.microsoft.com/office/drawing/2014/main" id="{4F4BA2EE-191E-F054-48E1-8C9194678EEA}"/>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4" name="Rounded Rectangle 23">
              <a:extLst>
                <a:ext uri="{FF2B5EF4-FFF2-40B4-BE49-F238E27FC236}">
                  <a16:creationId xmlns:a16="http://schemas.microsoft.com/office/drawing/2014/main" id="{4D6E8E4C-53F5-5B66-42B9-C3A8F3BE5373}"/>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5" name="Rounded Rectangle 24">
              <a:extLst>
                <a:ext uri="{FF2B5EF4-FFF2-40B4-BE49-F238E27FC236}">
                  <a16:creationId xmlns:a16="http://schemas.microsoft.com/office/drawing/2014/main" id="{D2DD5089-0E63-C87F-75B7-9CE23DDE181C}"/>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7" name="Rounded Rectangle 26">
              <a:extLst>
                <a:ext uri="{FF2B5EF4-FFF2-40B4-BE49-F238E27FC236}">
                  <a16:creationId xmlns:a16="http://schemas.microsoft.com/office/drawing/2014/main" id="{06ACE2CC-629F-E0D8-D1D4-9CB90E69C43E}"/>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9" name="Rounded Rectangle 28">
              <a:extLst>
                <a:ext uri="{FF2B5EF4-FFF2-40B4-BE49-F238E27FC236}">
                  <a16:creationId xmlns:a16="http://schemas.microsoft.com/office/drawing/2014/main" id="{FD58B351-4CC2-7A37-11AE-3DC8B4F699DE}"/>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30" name="Rounded Rectangle 21">
              <a:extLst>
                <a:ext uri="{FF2B5EF4-FFF2-40B4-BE49-F238E27FC236}">
                  <a16:creationId xmlns:a16="http://schemas.microsoft.com/office/drawing/2014/main" id="{80B76035-3EBE-1A8F-9CC6-A06CB34DC1DD}"/>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Roll out</a:t>
              </a:r>
            </a:p>
          </p:txBody>
        </p:sp>
        <p:sp>
          <p:nvSpPr>
            <p:cNvPr id="31" name="Rounded Rectangle 21">
              <a:extLst>
                <a:ext uri="{FF2B5EF4-FFF2-40B4-BE49-F238E27FC236}">
                  <a16:creationId xmlns:a16="http://schemas.microsoft.com/office/drawing/2014/main" id="{07F83F49-9A5D-5B5C-09C6-18D4A929C910}"/>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2" name="Rounded Rectangle 21">
              <a:extLst>
                <a:ext uri="{FF2B5EF4-FFF2-40B4-BE49-F238E27FC236}">
                  <a16:creationId xmlns:a16="http://schemas.microsoft.com/office/drawing/2014/main" id="{674BBBCF-D193-4FFE-3E73-F6A8B897FBDE}"/>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3" name="Oval 32">
              <a:extLst>
                <a:ext uri="{FF2B5EF4-FFF2-40B4-BE49-F238E27FC236}">
                  <a16:creationId xmlns:a16="http://schemas.microsoft.com/office/drawing/2014/main" id="{E29A9544-777F-F204-EABD-FC96F8CC9465}"/>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4" name="Oval 33">
              <a:extLst>
                <a:ext uri="{FF2B5EF4-FFF2-40B4-BE49-F238E27FC236}">
                  <a16:creationId xmlns:a16="http://schemas.microsoft.com/office/drawing/2014/main" id="{52F6AFCB-0F6E-F474-8112-3B32AF381749}"/>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5" name="Straight Connector 34">
              <a:extLst>
                <a:ext uri="{FF2B5EF4-FFF2-40B4-BE49-F238E27FC236}">
                  <a16:creationId xmlns:a16="http://schemas.microsoft.com/office/drawing/2014/main" id="{F813FF20-E9F5-ED28-F75F-AED0F3ADB60F}"/>
                </a:ext>
              </a:extLst>
            </p:cNvPr>
            <p:cNvCxnSpPr>
              <a:stCxn id="34"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37D1B586-4BD7-45BD-79F3-A08CCF24C230}"/>
                </a:ext>
              </a:extLst>
            </p:cNvPr>
            <p:cNvGrpSpPr/>
            <p:nvPr/>
          </p:nvGrpSpPr>
          <p:grpSpPr>
            <a:xfrm>
              <a:off x="2241933" y="888920"/>
              <a:ext cx="517137" cy="275078"/>
              <a:chOff x="2241933" y="888920"/>
              <a:chExt cx="517137" cy="275078"/>
            </a:xfrm>
          </p:grpSpPr>
          <p:sp>
            <p:nvSpPr>
              <p:cNvPr id="65" name="Oval 64">
                <a:extLst>
                  <a:ext uri="{FF2B5EF4-FFF2-40B4-BE49-F238E27FC236}">
                    <a16:creationId xmlns:a16="http://schemas.microsoft.com/office/drawing/2014/main" id="{2D713535-91E1-7896-53DE-C9B8C7D3050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6" name="Straight Connector 65">
                <a:extLst>
                  <a:ext uri="{FF2B5EF4-FFF2-40B4-BE49-F238E27FC236}">
                    <a16:creationId xmlns:a16="http://schemas.microsoft.com/office/drawing/2014/main" id="{68F7E758-9768-31F9-18F1-C9373BFABCD3}"/>
                  </a:ext>
                </a:extLst>
              </p:cNvPr>
              <p:cNvCxnSpPr>
                <a:stCxn id="65"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B3782BDA-DC6C-5728-2317-809F4E97E182}"/>
                </a:ext>
              </a:extLst>
            </p:cNvPr>
            <p:cNvGrpSpPr/>
            <p:nvPr/>
          </p:nvGrpSpPr>
          <p:grpSpPr>
            <a:xfrm>
              <a:off x="7700790" y="888920"/>
              <a:ext cx="449198" cy="275078"/>
              <a:chOff x="2309872" y="888920"/>
              <a:chExt cx="449198" cy="275078"/>
            </a:xfrm>
          </p:grpSpPr>
          <p:sp>
            <p:nvSpPr>
              <p:cNvPr id="60" name="Oval 59">
                <a:extLst>
                  <a:ext uri="{FF2B5EF4-FFF2-40B4-BE49-F238E27FC236}">
                    <a16:creationId xmlns:a16="http://schemas.microsoft.com/office/drawing/2014/main" id="{F54E91B8-95B0-73A9-CFFA-BB488378269F}"/>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64" name="Straight Connector 63">
                <a:extLst>
                  <a:ext uri="{FF2B5EF4-FFF2-40B4-BE49-F238E27FC236}">
                    <a16:creationId xmlns:a16="http://schemas.microsoft.com/office/drawing/2014/main" id="{B46D4A9C-B9F9-547F-BC70-D0CECA588A17}"/>
                  </a:ext>
                </a:extLst>
              </p:cNvPr>
              <p:cNvCxnSpPr>
                <a:cxnSpLocks/>
                <a:stCxn id="60"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64B7E2D3-5ED8-AE75-4CCE-33DFDD99CBEA}"/>
                </a:ext>
              </a:extLst>
            </p:cNvPr>
            <p:cNvGrpSpPr/>
            <p:nvPr/>
          </p:nvGrpSpPr>
          <p:grpSpPr>
            <a:xfrm>
              <a:off x="6863508" y="888920"/>
              <a:ext cx="412785" cy="275078"/>
              <a:chOff x="2346285" y="888920"/>
              <a:chExt cx="412785" cy="275078"/>
            </a:xfrm>
          </p:grpSpPr>
          <p:sp>
            <p:nvSpPr>
              <p:cNvPr id="58" name="Oval 57">
                <a:extLst>
                  <a:ext uri="{FF2B5EF4-FFF2-40B4-BE49-F238E27FC236}">
                    <a16:creationId xmlns:a16="http://schemas.microsoft.com/office/drawing/2014/main" id="{CD049538-EF38-83B4-07DF-6B026FF19DC4}"/>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59" name="Straight Connector 58">
                <a:extLst>
                  <a:ext uri="{FF2B5EF4-FFF2-40B4-BE49-F238E27FC236}">
                    <a16:creationId xmlns:a16="http://schemas.microsoft.com/office/drawing/2014/main" id="{83A0BA34-C619-9714-D137-4E1D02C45491}"/>
                  </a:ext>
                </a:extLst>
              </p:cNvPr>
              <p:cNvCxnSpPr>
                <a:cxnSpLocks/>
                <a:stCxn id="58" idx="2"/>
              </p:cNvCxnSpPr>
              <p:nvPr/>
            </p:nvCxnSpPr>
            <p:spPr>
              <a:xfrm flipH="1">
                <a:off x="2346285" y="1026459"/>
                <a:ext cx="137707"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4EA8DF29-1E8A-DB09-369D-0149514E21A7}"/>
                </a:ext>
              </a:extLst>
            </p:cNvPr>
            <p:cNvGrpSpPr/>
            <p:nvPr/>
          </p:nvGrpSpPr>
          <p:grpSpPr>
            <a:xfrm>
              <a:off x="5690212" y="888920"/>
              <a:ext cx="417664" cy="275078"/>
              <a:chOff x="2341406" y="888920"/>
              <a:chExt cx="417664" cy="275078"/>
            </a:xfrm>
          </p:grpSpPr>
          <p:sp>
            <p:nvSpPr>
              <p:cNvPr id="55" name="Oval 54">
                <a:extLst>
                  <a:ext uri="{FF2B5EF4-FFF2-40B4-BE49-F238E27FC236}">
                    <a16:creationId xmlns:a16="http://schemas.microsoft.com/office/drawing/2014/main" id="{A771655A-E1E2-4935-9F80-84A5D001AB5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6" name="Straight Connector 55">
                <a:extLst>
                  <a:ext uri="{FF2B5EF4-FFF2-40B4-BE49-F238E27FC236}">
                    <a16:creationId xmlns:a16="http://schemas.microsoft.com/office/drawing/2014/main" id="{8A401AF7-72C6-684A-98A7-F4E975C07E10}"/>
                  </a:ext>
                </a:extLst>
              </p:cNvPr>
              <p:cNvCxnSpPr>
                <a:cxnSpLocks/>
                <a:stCxn id="55"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701A00B3-1238-B888-FB80-0068F3A12253}"/>
                </a:ext>
              </a:extLst>
            </p:cNvPr>
            <p:cNvGrpSpPr/>
            <p:nvPr/>
          </p:nvGrpSpPr>
          <p:grpSpPr>
            <a:xfrm>
              <a:off x="4411504" y="888920"/>
              <a:ext cx="438181" cy="275078"/>
              <a:chOff x="2320889" y="888920"/>
              <a:chExt cx="438181" cy="275078"/>
            </a:xfrm>
          </p:grpSpPr>
          <p:sp>
            <p:nvSpPr>
              <p:cNvPr id="47" name="Oval 46">
                <a:extLst>
                  <a:ext uri="{FF2B5EF4-FFF2-40B4-BE49-F238E27FC236}">
                    <a16:creationId xmlns:a16="http://schemas.microsoft.com/office/drawing/2014/main" id="{5D922ABF-FB16-8A15-3815-37AEB71FC0F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8" name="Straight Connector 47">
                <a:extLst>
                  <a:ext uri="{FF2B5EF4-FFF2-40B4-BE49-F238E27FC236}">
                    <a16:creationId xmlns:a16="http://schemas.microsoft.com/office/drawing/2014/main" id="{DFA9A352-B63A-08AF-4789-B3B10CED6EE3}"/>
                  </a:ext>
                </a:extLst>
              </p:cNvPr>
              <p:cNvCxnSpPr>
                <a:cxnSpLocks/>
                <a:stCxn id="47"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9FCBDE9E-663E-CF45-B27B-AFB91F85958C}"/>
                </a:ext>
              </a:extLst>
            </p:cNvPr>
            <p:cNvGrpSpPr/>
            <p:nvPr/>
          </p:nvGrpSpPr>
          <p:grpSpPr>
            <a:xfrm>
              <a:off x="3403904" y="888920"/>
              <a:ext cx="405130" cy="275078"/>
              <a:chOff x="2353940" y="888920"/>
              <a:chExt cx="405130" cy="275078"/>
            </a:xfrm>
          </p:grpSpPr>
          <p:sp>
            <p:nvSpPr>
              <p:cNvPr id="44" name="Oval 43">
                <a:extLst>
                  <a:ext uri="{FF2B5EF4-FFF2-40B4-BE49-F238E27FC236}">
                    <a16:creationId xmlns:a16="http://schemas.microsoft.com/office/drawing/2014/main" id="{D56D4EE5-5676-3107-8A92-DB2FD1D319C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6" name="Straight Connector 45">
                <a:extLst>
                  <a:ext uri="{FF2B5EF4-FFF2-40B4-BE49-F238E27FC236}">
                    <a16:creationId xmlns:a16="http://schemas.microsoft.com/office/drawing/2014/main" id="{8265C0EF-B5D0-3F99-1361-DB9D7140A2BE}"/>
                  </a:ext>
                </a:extLst>
              </p:cNvPr>
              <p:cNvCxnSpPr>
                <a:cxnSpLocks/>
                <a:stCxn id="44"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71476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0424"/>
            <a:ext cx="8249438" cy="1518557"/>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Training employees on the scanning of the 2D barcodes, the use of the encoded data and process changes for in-store labelling</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Informing customers on how to scan barcodes for payment or engagement</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244475" indent="-171450">
              <a:lnSpc>
                <a:spcPct val="150000"/>
              </a:lnSpc>
              <a:buFont typeface="Wingdings" panose="05000000000000000000" pitchFamily="2" charset="2"/>
              <a:buChar char="à"/>
            </a:pPr>
            <a:r>
              <a:rPr lang="en-US" sz="900" dirty="0">
                <a:solidFill>
                  <a:schemeClr val="tx2"/>
                </a:solidFill>
                <a:latin typeface="Verdana Pro" panose="020B0604030504040204" pitchFamily="34" charset="0"/>
                <a:cs typeface="Verdana Pro Semibold" panose="020F0502020204030204" pitchFamily="34" charset="0"/>
              </a:rPr>
              <a:t>Read the </a:t>
            </a:r>
            <a:r>
              <a:rPr lang="en-US" sz="900" u="sng" dirty="0">
                <a:solidFill>
                  <a:srgbClr val="008DBD"/>
                </a:solidFill>
                <a:latin typeface="Verdana Pro" panose="020B0604030504040204" pitchFamily="34" charset="0"/>
                <a:cs typeface="Verdana Pro Semibold" panose="020F0502020204030204" pitchFamily="34" charset="0"/>
                <a:hlinkClick r:id="rId3"/>
              </a:rPr>
              <a:t>Retail POS Guide – section 6.5</a:t>
            </a:r>
            <a:r>
              <a:rPr lang="en-US" sz="900" dirty="0">
                <a:solidFill>
                  <a:schemeClr val="tx2"/>
                </a:solidFill>
                <a:latin typeface="Verdana Pro" panose="020B0604030504040204" pitchFamily="34" charset="0"/>
                <a:cs typeface="Verdana Pro Semibold" panose="020F0502020204030204" pitchFamily="34" charset="0"/>
              </a:rPr>
              <a:t> for examples of types of communication and training. </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0371"/>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7</a:t>
            </a:r>
            <a:r>
              <a:rPr lang="en-US" sz="1400" dirty="0">
                <a:latin typeface="Verdana Pro" panose="020B0704030504040204" pitchFamily="34" charset="0"/>
              </a:rPr>
              <a:t> – Roll out</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7.2</a:t>
            </a:r>
            <a:r>
              <a:rPr lang="en-US" sz="1400" dirty="0">
                <a:latin typeface="Verdana Pro" panose="020B0704030504040204" pitchFamily="34" charset="0"/>
              </a:rPr>
              <a:t> – Train &amp; raise awareness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4273"/>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Effective communication and training are essential for smooth adoption and </a:t>
            </a:r>
            <a:r>
              <a:rPr lang="en-US" sz="1000" dirty="0" err="1">
                <a:solidFill>
                  <a:srgbClr val="002C6C"/>
                </a:solidFill>
                <a:latin typeface="Verdana Pro" panose="020B0604030504040204" pitchFamily="34" charset="0"/>
                <a:cs typeface="Verdana Pro Semibold" panose="020F0502020204030204" pitchFamily="34" charset="0"/>
              </a:rPr>
              <a:t>maximising</a:t>
            </a:r>
            <a:r>
              <a:rPr lang="en-US" sz="1000" dirty="0">
                <a:solidFill>
                  <a:srgbClr val="002C6C"/>
                </a:solidFill>
                <a:latin typeface="Verdana Pro" panose="020B0604030504040204" pitchFamily="34" charset="0"/>
                <a:cs typeface="Verdana Pro Semibold" panose="020F0502020204030204" pitchFamily="34" charset="0"/>
              </a:rPr>
              <a:t> the benefits of your 2D implementation.</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4273"/>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3520"/>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27542"/>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89668"/>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197" y="941425"/>
              <a:ext cx="228600" cy="228600"/>
            </a:xfrm>
            <a:prstGeom prst="rect">
              <a:avLst/>
            </a:prstGeom>
          </p:spPr>
        </p:pic>
      </p:grpSp>
      <p:pic>
        <p:nvPicPr>
          <p:cNvPr id="16" name="Picture 8">
            <a:hlinkClick r:id="" action="ppaction://hlinkshowjump?jump=nextslide"/>
            <a:extLst>
              <a:ext uri="{FF2B5EF4-FFF2-40B4-BE49-F238E27FC236}">
                <a16:creationId xmlns:a16="http://schemas.microsoft.com/office/drawing/2014/main" id="{0A9ABB86-1DB1-8910-F5F9-2050C38D77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8493031" y="236056"/>
            <a:ext cx="375396" cy="375396"/>
          </a:xfrm>
          <a:prstGeom prst="rect">
            <a:avLst/>
          </a:prstGeom>
        </p:spPr>
      </p:pic>
      <p:pic>
        <p:nvPicPr>
          <p:cNvPr id="18" name="Picture 9">
            <a:hlinkClick r:id="" action="ppaction://hlinkshowjump?jump=previousslide"/>
            <a:extLst>
              <a:ext uri="{FF2B5EF4-FFF2-40B4-BE49-F238E27FC236}">
                <a16:creationId xmlns:a16="http://schemas.microsoft.com/office/drawing/2014/main" id="{815DCD49-18E0-CA15-9A58-FF636C1899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7992616" y="236054"/>
            <a:ext cx="375396" cy="375396"/>
          </a:xfrm>
          <a:prstGeom prst="rect">
            <a:avLst/>
          </a:prstGeom>
          <a:noFill/>
          <a:ln>
            <a:noFill/>
          </a:ln>
        </p:spPr>
      </p:pic>
      <p:pic>
        <p:nvPicPr>
          <p:cNvPr id="19" name="Graphic 18">
            <a:hlinkClick r:id="rId8" action="ppaction://hlinksldjump"/>
            <a:extLst>
              <a:ext uri="{FF2B5EF4-FFF2-40B4-BE49-F238E27FC236}">
                <a16:creationId xmlns:a16="http://schemas.microsoft.com/office/drawing/2014/main" id="{07078E31-59CA-74D3-C542-A6E6AAEBC7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96037" y="237051"/>
            <a:ext cx="374400" cy="374400"/>
          </a:xfrm>
          <a:prstGeom prst="rect">
            <a:avLst/>
          </a:prstGeom>
        </p:spPr>
      </p:pic>
      <p:pic>
        <p:nvPicPr>
          <p:cNvPr id="20" name="Graphic 19">
            <a:extLst>
              <a:ext uri="{FF2B5EF4-FFF2-40B4-BE49-F238E27FC236}">
                <a16:creationId xmlns:a16="http://schemas.microsoft.com/office/drawing/2014/main" id="{5D92AD54-9807-259F-5845-3EC6FE1636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15567" y="2504146"/>
            <a:ext cx="399600" cy="399600"/>
          </a:xfrm>
          <a:prstGeom prst="rect">
            <a:avLst/>
          </a:prstGeom>
        </p:spPr>
      </p:pic>
      <p:pic>
        <p:nvPicPr>
          <p:cNvPr id="21" name="Graphic 20">
            <a:extLst>
              <a:ext uri="{FF2B5EF4-FFF2-40B4-BE49-F238E27FC236}">
                <a16:creationId xmlns:a16="http://schemas.microsoft.com/office/drawing/2014/main" id="{721110D9-CF67-EDBB-1964-4D964CC004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15567" y="3043245"/>
            <a:ext cx="399600" cy="399600"/>
          </a:xfrm>
          <a:prstGeom prst="rect">
            <a:avLst/>
          </a:prstGeom>
        </p:spPr>
      </p:pic>
      <p:grpSp>
        <p:nvGrpSpPr>
          <p:cNvPr id="12" name="Group 11">
            <a:extLst>
              <a:ext uri="{FF2B5EF4-FFF2-40B4-BE49-F238E27FC236}">
                <a16:creationId xmlns:a16="http://schemas.microsoft.com/office/drawing/2014/main" id="{94985C12-806B-FEAE-3404-1C7939E6F9BC}"/>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DF01F747-D38D-862A-C5E6-E1D2FD9334E2}"/>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ounded Rectangle 13">
              <a:extLst>
                <a:ext uri="{FF2B5EF4-FFF2-40B4-BE49-F238E27FC236}">
                  <a16:creationId xmlns:a16="http://schemas.microsoft.com/office/drawing/2014/main" id="{E4EEC9FB-A9A9-3E56-1355-0A9A0715D3C0}"/>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5" name="Rounded Rectangle 14">
              <a:extLst>
                <a:ext uri="{FF2B5EF4-FFF2-40B4-BE49-F238E27FC236}">
                  <a16:creationId xmlns:a16="http://schemas.microsoft.com/office/drawing/2014/main" id="{D481DC95-B785-82F3-E2B4-E132CEFFA7F2}"/>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0540CF1F-A1A7-DD6D-1C6E-217CF0B38C47}"/>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18D87E91-FD8D-1528-E324-54507ED1BB5B}"/>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4" name="Rounded Rectangle 23">
              <a:extLst>
                <a:ext uri="{FF2B5EF4-FFF2-40B4-BE49-F238E27FC236}">
                  <a16:creationId xmlns:a16="http://schemas.microsoft.com/office/drawing/2014/main" id="{7BFC7751-DCEE-AAD2-7600-F7131F03D6ED}"/>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08747B45-57CE-6577-FE07-FA335724E09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Roll out</a:t>
              </a:r>
            </a:p>
          </p:txBody>
        </p:sp>
        <p:sp>
          <p:nvSpPr>
            <p:cNvPr id="26" name="Rounded Rectangle 21">
              <a:extLst>
                <a:ext uri="{FF2B5EF4-FFF2-40B4-BE49-F238E27FC236}">
                  <a16:creationId xmlns:a16="http://schemas.microsoft.com/office/drawing/2014/main" id="{10654F08-F6C7-F99D-B3E1-073C89179A71}"/>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7" name="Rounded Rectangle 21">
              <a:extLst>
                <a:ext uri="{FF2B5EF4-FFF2-40B4-BE49-F238E27FC236}">
                  <a16:creationId xmlns:a16="http://schemas.microsoft.com/office/drawing/2014/main" id="{64F24B1E-069E-49F7-A56B-F3EBBA75551C}"/>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8" name="Oval 27">
              <a:extLst>
                <a:ext uri="{FF2B5EF4-FFF2-40B4-BE49-F238E27FC236}">
                  <a16:creationId xmlns:a16="http://schemas.microsoft.com/office/drawing/2014/main" id="{5BD89053-143E-C689-3423-9714C7592878}"/>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29" name="Oval 28">
              <a:extLst>
                <a:ext uri="{FF2B5EF4-FFF2-40B4-BE49-F238E27FC236}">
                  <a16:creationId xmlns:a16="http://schemas.microsoft.com/office/drawing/2014/main" id="{14A22E10-4279-E669-4666-FDBEC175D108}"/>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0" name="Straight Connector 29">
              <a:extLst>
                <a:ext uri="{FF2B5EF4-FFF2-40B4-BE49-F238E27FC236}">
                  <a16:creationId xmlns:a16="http://schemas.microsoft.com/office/drawing/2014/main" id="{892BDCE8-C35B-061E-ECAD-E28D459ADDC0}"/>
                </a:ext>
              </a:extLst>
            </p:cNvPr>
            <p:cNvCxnSpPr>
              <a:stCxn id="29"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3C7E81B3-196E-5E87-752D-4A7532CA5097}"/>
                </a:ext>
              </a:extLst>
            </p:cNvPr>
            <p:cNvGrpSpPr/>
            <p:nvPr/>
          </p:nvGrpSpPr>
          <p:grpSpPr>
            <a:xfrm>
              <a:off x="2241933" y="888920"/>
              <a:ext cx="517137" cy="275078"/>
              <a:chOff x="2241933" y="888920"/>
              <a:chExt cx="517137" cy="275078"/>
            </a:xfrm>
          </p:grpSpPr>
          <p:sp>
            <p:nvSpPr>
              <p:cNvPr id="55" name="Oval 54">
                <a:extLst>
                  <a:ext uri="{FF2B5EF4-FFF2-40B4-BE49-F238E27FC236}">
                    <a16:creationId xmlns:a16="http://schemas.microsoft.com/office/drawing/2014/main" id="{C314A7C3-5A31-B591-D35B-C0A954C5CB4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DE2B05F1-BC45-1F96-DE17-59B4AA1C7340}"/>
                  </a:ext>
                </a:extLst>
              </p:cNvPr>
              <p:cNvCxnSpPr>
                <a:stCxn id="55"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3824C5EA-A779-0154-09D3-3296D24D72F1}"/>
                </a:ext>
              </a:extLst>
            </p:cNvPr>
            <p:cNvGrpSpPr/>
            <p:nvPr/>
          </p:nvGrpSpPr>
          <p:grpSpPr>
            <a:xfrm>
              <a:off x="7700790" y="888920"/>
              <a:ext cx="449198" cy="275078"/>
              <a:chOff x="2309872" y="888920"/>
              <a:chExt cx="449198" cy="275078"/>
            </a:xfrm>
          </p:grpSpPr>
          <p:sp>
            <p:nvSpPr>
              <p:cNvPr id="47" name="Oval 46">
                <a:extLst>
                  <a:ext uri="{FF2B5EF4-FFF2-40B4-BE49-F238E27FC236}">
                    <a16:creationId xmlns:a16="http://schemas.microsoft.com/office/drawing/2014/main" id="{294D3546-6DF4-EC54-8EE1-39274931A46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8" name="Straight Connector 47">
                <a:extLst>
                  <a:ext uri="{FF2B5EF4-FFF2-40B4-BE49-F238E27FC236}">
                    <a16:creationId xmlns:a16="http://schemas.microsoft.com/office/drawing/2014/main" id="{1ED23A33-DE92-0E61-9749-5B1FCB942A8A}"/>
                  </a:ext>
                </a:extLst>
              </p:cNvPr>
              <p:cNvCxnSpPr>
                <a:cxnSpLocks/>
                <a:stCxn id="47"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83E56EAA-30AE-09E9-1A7B-1CABFDF97DF4}"/>
                </a:ext>
              </a:extLst>
            </p:cNvPr>
            <p:cNvGrpSpPr/>
            <p:nvPr/>
          </p:nvGrpSpPr>
          <p:grpSpPr>
            <a:xfrm>
              <a:off x="6863508" y="888920"/>
              <a:ext cx="412785" cy="275078"/>
              <a:chOff x="2346285" y="888920"/>
              <a:chExt cx="412785" cy="275078"/>
            </a:xfrm>
          </p:grpSpPr>
          <p:sp>
            <p:nvSpPr>
              <p:cNvPr id="45" name="Oval 44">
                <a:extLst>
                  <a:ext uri="{FF2B5EF4-FFF2-40B4-BE49-F238E27FC236}">
                    <a16:creationId xmlns:a16="http://schemas.microsoft.com/office/drawing/2014/main" id="{D20A66FE-9E87-FD1C-9766-37657DA5F0AF}"/>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7</a:t>
                </a:r>
              </a:p>
            </p:txBody>
          </p:sp>
          <p:cxnSp>
            <p:nvCxnSpPr>
              <p:cNvPr id="46" name="Straight Connector 45">
                <a:extLst>
                  <a:ext uri="{FF2B5EF4-FFF2-40B4-BE49-F238E27FC236}">
                    <a16:creationId xmlns:a16="http://schemas.microsoft.com/office/drawing/2014/main" id="{E056531B-0A2E-CC25-B8C6-690F81AE6324}"/>
                  </a:ext>
                </a:extLst>
              </p:cNvPr>
              <p:cNvCxnSpPr>
                <a:cxnSpLocks/>
                <a:stCxn id="45" idx="2"/>
              </p:cNvCxnSpPr>
              <p:nvPr/>
            </p:nvCxnSpPr>
            <p:spPr>
              <a:xfrm flipH="1">
                <a:off x="2346285" y="1026459"/>
                <a:ext cx="137707"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BE3A72D8-C232-A316-C91D-8F16BC4DF4D8}"/>
                </a:ext>
              </a:extLst>
            </p:cNvPr>
            <p:cNvGrpSpPr/>
            <p:nvPr/>
          </p:nvGrpSpPr>
          <p:grpSpPr>
            <a:xfrm>
              <a:off x="5690212" y="888920"/>
              <a:ext cx="417664" cy="275078"/>
              <a:chOff x="2341406" y="888920"/>
              <a:chExt cx="417664" cy="275078"/>
            </a:xfrm>
          </p:grpSpPr>
          <p:sp>
            <p:nvSpPr>
              <p:cNvPr id="43" name="Oval 42">
                <a:extLst>
                  <a:ext uri="{FF2B5EF4-FFF2-40B4-BE49-F238E27FC236}">
                    <a16:creationId xmlns:a16="http://schemas.microsoft.com/office/drawing/2014/main" id="{8363870D-C7C5-D6B8-F76E-12FCC0A5D93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4" name="Straight Connector 43">
                <a:extLst>
                  <a:ext uri="{FF2B5EF4-FFF2-40B4-BE49-F238E27FC236}">
                    <a16:creationId xmlns:a16="http://schemas.microsoft.com/office/drawing/2014/main" id="{C7B52668-95F9-4B93-86E1-87DA206E1BF6}"/>
                  </a:ext>
                </a:extLst>
              </p:cNvPr>
              <p:cNvCxnSpPr>
                <a:cxnSpLocks/>
                <a:stCxn id="43"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67B2CD56-9695-1391-09F9-92B3835D8E12}"/>
                </a:ext>
              </a:extLst>
            </p:cNvPr>
            <p:cNvGrpSpPr/>
            <p:nvPr/>
          </p:nvGrpSpPr>
          <p:grpSpPr>
            <a:xfrm>
              <a:off x="4411504" y="888920"/>
              <a:ext cx="438181" cy="275078"/>
              <a:chOff x="2320889" y="888920"/>
              <a:chExt cx="438181" cy="275078"/>
            </a:xfrm>
          </p:grpSpPr>
          <p:sp>
            <p:nvSpPr>
              <p:cNvPr id="39" name="Oval 38">
                <a:extLst>
                  <a:ext uri="{FF2B5EF4-FFF2-40B4-BE49-F238E27FC236}">
                    <a16:creationId xmlns:a16="http://schemas.microsoft.com/office/drawing/2014/main" id="{8AC878D0-4C27-AB61-E497-463107FDDD35}"/>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2" name="Straight Connector 41">
                <a:extLst>
                  <a:ext uri="{FF2B5EF4-FFF2-40B4-BE49-F238E27FC236}">
                    <a16:creationId xmlns:a16="http://schemas.microsoft.com/office/drawing/2014/main" id="{4B04F779-E43A-0705-2CC4-C7AC81CA6C92}"/>
                  </a:ext>
                </a:extLst>
              </p:cNvPr>
              <p:cNvCxnSpPr>
                <a:cxnSpLocks/>
                <a:stCxn id="39"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21F7603F-F9D8-B20A-D846-386618919B76}"/>
                </a:ext>
              </a:extLst>
            </p:cNvPr>
            <p:cNvGrpSpPr/>
            <p:nvPr/>
          </p:nvGrpSpPr>
          <p:grpSpPr>
            <a:xfrm>
              <a:off x="3403904" y="888920"/>
              <a:ext cx="405130" cy="275078"/>
              <a:chOff x="2353940" y="888920"/>
              <a:chExt cx="405130" cy="275078"/>
            </a:xfrm>
          </p:grpSpPr>
          <p:sp>
            <p:nvSpPr>
              <p:cNvPr id="37" name="Oval 36">
                <a:extLst>
                  <a:ext uri="{FF2B5EF4-FFF2-40B4-BE49-F238E27FC236}">
                    <a16:creationId xmlns:a16="http://schemas.microsoft.com/office/drawing/2014/main" id="{04DE08EC-D317-AB3F-0FCB-05A506D278A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8" name="Straight Connector 37">
                <a:extLst>
                  <a:ext uri="{FF2B5EF4-FFF2-40B4-BE49-F238E27FC236}">
                    <a16:creationId xmlns:a16="http://schemas.microsoft.com/office/drawing/2014/main" id="{681F548F-1EE6-5605-FE31-FD23DDB1F054}"/>
                  </a:ext>
                </a:extLst>
              </p:cNvPr>
              <p:cNvCxnSpPr>
                <a:cxnSpLocks/>
                <a:stCxn id="37"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23651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8</a:t>
            </a:r>
            <a:r>
              <a:rPr lang="en-US" sz="1400" dirty="0">
                <a:latin typeface="Verdana Pro" panose="020B0704030504040204" pitchFamily="34" charset="0"/>
              </a:rPr>
              <a:t> – Track and share results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8.1</a:t>
            </a:r>
            <a:r>
              <a:rPr lang="en-US" sz="1400" dirty="0">
                <a:latin typeface="Verdana Pro" panose="020B0704030504040204" pitchFamily="34" charset="0"/>
              </a:rPr>
              <a:t> – Track value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Once 2D has been implemented, it is advisable to track and </a:t>
            </a:r>
            <a:r>
              <a:rPr lang="en-US" sz="1000" dirty="0" err="1">
                <a:solidFill>
                  <a:srgbClr val="002C6C"/>
                </a:solidFill>
                <a:latin typeface="Verdana Pro" panose="020B0604030504040204" pitchFamily="34" charset="0"/>
                <a:cs typeface="Verdana Pro Semibold" panose="020F0502020204030204" pitchFamily="34" charset="0"/>
              </a:rPr>
              <a:t>optimise</a:t>
            </a:r>
            <a:r>
              <a:rPr lang="en-US" sz="1000" dirty="0">
                <a:solidFill>
                  <a:srgbClr val="002C6C"/>
                </a:solidFill>
                <a:latin typeface="Verdana Pro" panose="020B0604030504040204" pitchFamily="34" charset="0"/>
                <a:cs typeface="Verdana Pro Semibold" panose="020F0502020204030204" pitchFamily="34" charset="0"/>
              </a:rPr>
              <a:t> the results to ensure they align with the expectations outlined in the business case and benefit logic.</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sp>
        <p:nvSpPr>
          <p:cNvPr id="13" name="TextBox 12">
            <a:extLst>
              <a:ext uri="{FF2B5EF4-FFF2-40B4-BE49-F238E27FC236}">
                <a16:creationId xmlns:a16="http://schemas.microsoft.com/office/drawing/2014/main" id="{C4D5749A-0B67-E3F7-DD9A-CECEAD759663}"/>
              </a:ext>
            </a:extLst>
          </p:cNvPr>
          <p:cNvSpPr txBox="1"/>
          <p:nvPr/>
        </p:nvSpPr>
        <p:spPr>
          <a:xfrm>
            <a:off x="7239000" y="1336744"/>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sp>
        <p:nvSpPr>
          <p:cNvPr id="46" name="TextBox 45">
            <a:extLst>
              <a:ext uri="{FF2B5EF4-FFF2-40B4-BE49-F238E27FC236}">
                <a16:creationId xmlns:a16="http://schemas.microsoft.com/office/drawing/2014/main" id="{8480D587-DCAA-3FF0-EE20-CD8C4FB82E0F}"/>
              </a:ext>
            </a:extLst>
          </p:cNvPr>
          <p:cNvSpPr txBox="1"/>
          <p:nvPr/>
        </p:nvSpPr>
        <p:spPr>
          <a:xfrm>
            <a:off x="444533" y="2509692"/>
            <a:ext cx="8249438" cy="1934056"/>
          </a:xfrm>
          <a:prstGeom prst="rect">
            <a:avLst/>
          </a:prstGeom>
          <a:noFill/>
        </p:spPr>
        <p:txBody>
          <a:bodyPr wrap="square">
            <a:spAutoFit/>
          </a:bodyPr>
          <a:lstStyle/>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Tracking the anticipated impact (e.g., cost savings, revenue growth, consumer loyalty etc.) of 2D implementation</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Tracking actual implementation costs versus budgeted costs</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Calculating the ROI to determine if the benefits </a:t>
            </a:r>
            <a:r>
              <a:rPr lang="en-US" sz="900" b="1" dirty="0" err="1">
                <a:solidFill>
                  <a:srgbClr val="002C6C"/>
                </a:solidFill>
                <a:latin typeface="Verdana Pro" panose="020B0604030504040204" pitchFamily="34" charset="0"/>
                <a:cs typeface="Verdana Pro Semibold" panose="020F0502020204030204" pitchFamily="34" charset="0"/>
              </a:rPr>
              <a:t>realised</a:t>
            </a:r>
            <a:r>
              <a:rPr lang="en-US" sz="900" b="1" dirty="0">
                <a:solidFill>
                  <a:srgbClr val="002C6C"/>
                </a:solidFill>
                <a:latin typeface="Verdana Pro" panose="020B0604030504040204" pitchFamily="34" charset="0"/>
                <a:cs typeface="Verdana Pro Semibold" panose="020F0502020204030204" pitchFamily="34" charset="0"/>
              </a:rPr>
              <a:t> are in line with the investments made</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Comparing the collected data against the expectations set in the original business case and benefit logic </a:t>
            </a:r>
          </a:p>
          <a:p>
            <a:pPr marL="449263" indent="-376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449263" indent="-376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Tracking critical issues and the solutions to overcome them</a:t>
            </a:r>
          </a:p>
        </p:txBody>
      </p:sp>
      <p:pic>
        <p:nvPicPr>
          <p:cNvPr id="7" name="Picture 8">
            <a:hlinkClick r:id="" action="ppaction://hlinkshowjump?jump=nextslide"/>
            <a:extLst>
              <a:ext uri="{FF2B5EF4-FFF2-40B4-BE49-F238E27FC236}">
                <a16:creationId xmlns:a16="http://schemas.microsoft.com/office/drawing/2014/main" id="{56EE6D7C-8A99-1BAF-A216-0F3B359F1A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6" name="Picture 9">
            <a:hlinkClick r:id="" action="ppaction://hlinkshowjump?jump=previousslide"/>
            <a:extLst>
              <a:ext uri="{FF2B5EF4-FFF2-40B4-BE49-F238E27FC236}">
                <a16:creationId xmlns:a16="http://schemas.microsoft.com/office/drawing/2014/main" id="{02ABC409-BE43-A943-31C3-76BF32F900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8" name="Graphic 17">
            <a:hlinkClick r:id="rId7" action="ppaction://hlinksldjump"/>
            <a:extLst>
              <a:ext uri="{FF2B5EF4-FFF2-40B4-BE49-F238E27FC236}">
                <a16:creationId xmlns:a16="http://schemas.microsoft.com/office/drawing/2014/main" id="{B672D1F6-63A3-0021-BCDE-C42A9A6887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14" name="Graphic 13">
            <a:extLst>
              <a:ext uri="{FF2B5EF4-FFF2-40B4-BE49-F238E27FC236}">
                <a16:creationId xmlns:a16="http://schemas.microsoft.com/office/drawing/2014/main" id="{950ECF4A-27B6-4E1A-124D-5C3EBAFFA0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5567" y="2433538"/>
            <a:ext cx="399600" cy="399600"/>
          </a:xfrm>
          <a:prstGeom prst="rect">
            <a:avLst/>
          </a:prstGeom>
        </p:spPr>
      </p:pic>
      <p:pic>
        <p:nvPicPr>
          <p:cNvPr id="15" name="Graphic 14">
            <a:extLst>
              <a:ext uri="{FF2B5EF4-FFF2-40B4-BE49-F238E27FC236}">
                <a16:creationId xmlns:a16="http://schemas.microsoft.com/office/drawing/2014/main" id="{2F3BCAAC-ECC4-BFE3-FE09-FB496D4C3D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15567" y="2847044"/>
            <a:ext cx="399600" cy="399600"/>
          </a:xfrm>
          <a:prstGeom prst="rect">
            <a:avLst/>
          </a:prstGeom>
        </p:spPr>
      </p:pic>
      <p:pic>
        <p:nvPicPr>
          <p:cNvPr id="19" name="Graphic 18">
            <a:extLst>
              <a:ext uri="{FF2B5EF4-FFF2-40B4-BE49-F238E27FC236}">
                <a16:creationId xmlns:a16="http://schemas.microsoft.com/office/drawing/2014/main" id="{E20AABB1-6F4F-F450-F63A-B021916750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15567" y="3260550"/>
            <a:ext cx="399600" cy="399600"/>
          </a:xfrm>
          <a:prstGeom prst="rect">
            <a:avLst/>
          </a:prstGeom>
        </p:spPr>
      </p:pic>
      <p:pic>
        <p:nvPicPr>
          <p:cNvPr id="20" name="Graphic 19">
            <a:extLst>
              <a:ext uri="{FF2B5EF4-FFF2-40B4-BE49-F238E27FC236}">
                <a16:creationId xmlns:a16="http://schemas.microsoft.com/office/drawing/2014/main" id="{40355ED4-73CE-2144-47D9-294034F26F0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15567" y="3674056"/>
            <a:ext cx="399600" cy="399600"/>
          </a:xfrm>
          <a:prstGeom prst="rect">
            <a:avLst/>
          </a:prstGeom>
        </p:spPr>
      </p:pic>
      <p:pic>
        <p:nvPicPr>
          <p:cNvPr id="21" name="Graphic 20">
            <a:extLst>
              <a:ext uri="{FF2B5EF4-FFF2-40B4-BE49-F238E27FC236}">
                <a16:creationId xmlns:a16="http://schemas.microsoft.com/office/drawing/2014/main" id="{701501FC-94EF-3445-464E-2A0AE9153BA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15567" y="4087564"/>
            <a:ext cx="399600" cy="399600"/>
          </a:xfrm>
          <a:prstGeom prst="rect">
            <a:avLst/>
          </a:prstGeom>
        </p:spPr>
      </p:pic>
      <p:grpSp>
        <p:nvGrpSpPr>
          <p:cNvPr id="22" name="Group 21">
            <a:extLst>
              <a:ext uri="{FF2B5EF4-FFF2-40B4-BE49-F238E27FC236}">
                <a16:creationId xmlns:a16="http://schemas.microsoft.com/office/drawing/2014/main" id="{482DAA85-76A7-90E4-A0EC-A812D362263C}"/>
              </a:ext>
            </a:extLst>
          </p:cNvPr>
          <p:cNvGrpSpPr/>
          <p:nvPr/>
        </p:nvGrpSpPr>
        <p:grpSpPr>
          <a:xfrm>
            <a:off x="-1" y="819151"/>
            <a:ext cx="9144000" cy="414970"/>
            <a:chOff x="-1" y="819151"/>
            <a:chExt cx="9144000" cy="414970"/>
          </a:xfrm>
        </p:grpSpPr>
        <p:sp>
          <p:nvSpPr>
            <p:cNvPr id="23" name="Rectangle 22">
              <a:extLst>
                <a:ext uri="{FF2B5EF4-FFF2-40B4-BE49-F238E27FC236}">
                  <a16:creationId xmlns:a16="http://schemas.microsoft.com/office/drawing/2014/main" id="{8EF9E115-8B2C-A4C1-B62C-BE2F4384803B}"/>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Rounded Rectangle 23">
              <a:extLst>
                <a:ext uri="{FF2B5EF4-FFF2-40B4-BE49-F238E27FC236}">
                  <a16:creationId xmlns:a16="http://schemas.microsoft.com/office/drawing/2014/main" id="{D781D25F-DD02-3BE8-AD16-552C4CB43BF3}"/>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25" name="Rounded Rectangle 24">
              <a:extLst>
                <a:ext uri="{FF2B5EF4-FFF2-40B4-BE49-F238E27FC236}">
                  <a16:creationId xmlns:a16="http://schemas.microsoft.com/office/drawing/2014/main" id="{9EA30DA0-9AB8-D79E-7494-221280D29045}"/>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6" name="Rounded Rectangle 25">
              <a:extLst>
                <a:ext uri="{FF2B5EF4-FFF2-40B4-BE49-F238E27FC236}">
                  <a16:creationId xmlns:a16="http://schemas.microsoft.com/office/drawing/2014/main" id="{FBF505F0-EDFF-E1C2-7715-BA0A95F2888B}"/>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7" name="Rounded Rectangle 26">
              <a:extLst>
                <a:ext uri="{FF2B5EF4-FFF2-40B4-BE49-F238E27FC236}">
                  <a16:creationId xmlns:a16="http://schemas.microsoft.com/office/drawing/2014/main" id="{613D553E-6E22-936F-5645-4290EA1805A3}"/>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8" name="Rounded Rectangle 27">
              <a:extLst>
                <a:ext uri="{FF2B5EF4-FFF2-40B4-BE49-F238E27FC236}">
                  <a16:creationId xmlns:a16="http://schemas.microsoft.com/office/drawing/2014/main" id="{BC435EDE-93E8-4115-DDD3-6A152CBE6246}"/>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9" name="Rounded Rectangle 28">
              <a:extLst>
                <a:ext uri="{FF2B5EF4-FFF2-40B4-BE49-F238E27FC236}">
                  <a16:creationId xmlns:a16="http://schemas.microsoft.com/office/drawing/2014/main" id="{B36A7910-5EB1-80BA-DBF7-D2B6AA10EFC8}"/>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30" name="Rounded Rectangle 21">
              <a:extLst>
                <a:ext uri="{FF2B5EF4-FFF2-40B4-BE49-F238E27FC236}">
                  <a16:creationId xmlns:a16="http://schemas.microsoft.com/office/drawing/2014/main" id="{7D394500-D97B-2FF4-F8BD-C0DECD85525C}"/>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Track </a:t>
              </a:r>
              <a:r>
                <a:rPr lang="nl-NL" sz="600" b="1" dirty="0" err="1">
                  <a:solidFill>
                    <a:srgbClr val="8DB9CA"/>
                  </a:solidFill>
                </a:rPr>
                <a:t>and</a:t>
              </a:r>
              <a:r>
                <a:rPr lang="nl-NL" sz="600" b="1" dirty="0">
                  <a:solidFill>
                    <a:srgbClr val="8DB9CA"/>
                  </a:solidFill>
                </a:rPr>
                <a:t> share </a:t>
              </a:r>
              <a:r>
                <a:rPr lang="nl-NL" sz="600" b="1" dirty="0" err="1">
                  <a:solidFill>
                    <a:srgbClr val="8DB9CA"/>
                  </a:solidFill>
                </a:rPr>
                <a:t>results</a:t>
              </a:r>
              <a:endParaRPr lang="nl-NL" sz="600" b="1" dirty="0">
                <a:solidFill>
                  <a:srgbClr val="8DB9CA"/>
                </a:solidFill>
              </a:endParaRPr>
            </a:p>
          </p:txBody>
        </p:sp>
        <p:sp>
          <p:nvSpPr>
            <p:cNvPr id="31" name="Rounded Rectangle 21">
              <a:extLst>
                <a:ext uri="{FF2B5EF4-FFF2-40B4-BE49-F238E27FC236}">
                  <a16:creationId xmlns:a16="http://schemas.microsoft.com/office/drawing/2014/main" id="{40FEAE7D-E743-48BC-B31E-F5F86BC6FDAF}"/>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2" name="Oval 31">
              <a:extLst>
                <a:ext uri="{FF2B5EF4-FFF2-40B4-BE49-F238E27FC236}">
                  <a16:creationId xmlns:a16="http://schemas.microsoft.com/office/drawing/2014/main" id="{BC95B49A-929F-428C-45EC-7079F934ED0B}"/>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33" name="Oval 32">
              <a:extLst>
                <a:ext uri="{FF2B5EF4-FFF2-40B4-BE49-F238E27FC236}">
                  <a16:creationId xmlns:a16="http://schemas.microsoft.com/office/drawing/2014/main" id="{53DB720D-4F9C-7D56-5419-7E74F42C839E}"/>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4" name="Straight Connector 33">
              <a:extLst>
                <a:ext uri="{FF2B5EF4-FFF2-40B4-BE49-F238E27FC236}">
                  <a16:creationId xmlns:a16="http://schemas.microsoft.com/office/drawing/2014/main" id="{1E8844AF-9D40-3E04-14B1-A480A0266C38}"/>
                </a:ext>
              </a:extLst>
            </p:cNvPr>
            <p:cNvCxnSpPr>
              <a:stCxn id="33"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84483E46-5888-EBF1-741C-803B208DD2AF}"/>
                </a:ext>
              </a:extLst>
            </p:cNvPr>
            <p:cNvGrpSpPr/>
            <p:nvPr/>
          </p:nvGrpSpPr>
          <p:grpSpPr>
            <a:xfrm>
              <a:off x="2241933" y="888920"/>
              <a:ext cx="517137" cy="275078"/>
              <a:chOff x="2241933" y="888920"/>
              <a:chExt cx="517137" cy="275078"/>
            </a:xfrm>
          </p:grpSpPr>
          <p:sp>
            <p:nvSpPr>
              <p:cNvPr id="60" name="Oval 59">
                <a:extLst>
                  <a:ext uri="{FF2B5EF4-FFF2-40B4-BE49-F238E27FC236}">
                    <a16:creationId xmlns:a16="http://schemas.microsoft.com/office/drawing/2014/main" id="{EA51196E-548E-4E93-18A4-1B64F4AD719D}"/>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61" name="Straight Connector 60">
                <a:extLst>
                  <a:ext uri="{FF2B5EF4-FFF2-40B4-BE49-F238E27FC236}">
                    <a16:creationId xmlns:a16="http://schemas.microsoft.com/office/drawing/2014/main" id="{327EDD58-EDA8-4EF1-FC1F-A328A67B2ADA}"/>
                  </a:ext>
                </a:extLst>
              </p:cNvPr>
              <p:cNvCxnSpPr>
                <a:stCxn id="60"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13D52816-B6AD-A968-DF71-B9A6878A2CC8}"/>
                </a:ext>
              </a:extLst>
            </p:cNvPr>
            <p:cNvGrpSpPr/>
            <p:nvPr/>
          </p:nvGrpSpPr>
          <p:grpSpPr>
            <a:xfrm>
              <a:off x="7700790" y="888920"/>
              <a:ext cx="449198" cy="275078"/>
              <a:chOff x="2309872" y="888920"/>
              <a:chExt cx="449198" cy="275078"/>
            </a:xfrm>
          </p:grpSpPr>
          <p:sp>
            <p:nvSpPr>
              <p:cNvPr id="58" name="Oval 57">
                <a:extLst>
                  <a:ext uri="{FF2B5EF4-FFF2-40B4-BE49-F238E27FC236}">
                    <a16:creationId xmlns:a16="http://schemas.microsoft.com/office/drawing/2014/main" id="{234ECB62-375E-2510-A09A-C5BA4089B509}"/>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8</a:t>
                </a:r>
              </a:p>
            </p:txBody>
          </p:sp>
          <p:cxnSp>
            <p:nvCxnSpPr>
              <p:cNvPr id="59" name="Straight Connector 58">
                <a:extLst>
                  <a:ext uri="{FF2B5EF4-FFF2-40B4-BE49-F238E27FC236}">
                    <a16:creationId xmlns:a16="http://schemas.microsoft.com/office/drawing/2014/main" id="{28444B5E-805C-2E6A-5C14-4417ED2B2BF0}"/>
                  </a:ext>
                </a:extLst>
              </p:cNvPr>
              <p:cNvCxnSpPr>
                <a:cxnSpLocks/>
                <a:stCxn id="58" idx="2"/>
              </p:cNvCxnSpPr>
              <p:nvPr/>
            </p:nvCxnSpPr>
            <p:spPr>
              <a:xfrm flipH="1">
                <a:off x="2309872" y="1026459"/>
                <a:ext cx="174120"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69BDC6AA-7C3B-CB35-364B-8CC9134CB6F9}"/>
                </a:ext>
              </a:extLst>
            </p:cNvPr>
            <p:cNvGrpSpPr/>
            <p:nvPr/>
          </p:nvGrpSpPr>
          <p:grpSpPr>
            <a:xfrm>
              <a:off x="6863508" y="888920"/>
              <a:ext cx="412785" cy="275078"/>
              <a:chOff x="2346285" y="888920"/>
              <a:chExt cx="412785" cy="275078"/>
            </a:xfrm>
          </p:grpSpPr>
          <p:sp>
            <p:nvSpPr>
              <p:cNvPr id="55" name="Oval 54">
                <a:extLst>
                  <a:ext uri="{FF2B5EF4-FFF2-40B4-BE49-F238E27FC236}">
                    <a16:creationId xmlns:a16="http://schemas.microsoft.com/office/drawing/2014/main" id="{1E171454-C0DF-2E7D-63ED-5C4D05D79A0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6" name="Straight Connector 55">
                <a:extLst>
                  <a:ext uri="{FF2B5EF4-FFF2-40B4-BE49-F238E27FC236}">
                    <a16:creationId xmlns:a16="http://schemas.microsoft.com/office/drawing/2014/main" id="{54CA2EC0-5C2F-947E-B03F-66FEC4A49629}"/>
                  </a:ext>
                </a:extLst>
              </p:cNvPr>
              <p:cNvCxnSpPr>
                <a:cxnSpLocks/>
                <a:stCxn id="55" idx="2"/>
              </p:cNvCxnSpPr>
              <p:nvPr/>
            </p:nvCxnSpPr>
            <p:spPr>
              <a:xfrm flipH="1">
                <a:off x="2346285" y="1026459"/>
                <a:ext cx="13770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D66ADEB6-7157-97F1-BA9C-E3F693E1DB4E}"/>
                </a:ext>
              </a:extLst>
            </p:cNvPr>
            <p:cNvGrpSpPr/>
            <p:nvPr/>
          </p:nvGrpSpPr>
          <p:grpSpPr>
            <a:xfrm>
              <a:off x="5690212" y="888920"/>
              <a:ext cx="417664" cy="275078"/>
              <a:chOff x="2341406" y="888920"/>
              <a:chExt cx="417664" cy="275078"/>
            </a:xfrm>
          </p:grpSpPr>
          <p:sp>
            <p:nvSpPr>
              <p:cNvPr id="47" name="Oval 46">
                <a:extLst>
                  <a:ext uri="{FF2B5EF4-FFF2-40B4-BE49-F238E27FC236}">
                    <a16:creationId xmlns:a16="http://schemas.microsoft.com/office/drawing/2014/main" id="{F2A5F14B-D549-579D-334B-B1B3E40BA84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8" name="Straight Connector 47">
                <a:extLst>
                  <a:ext uri="{FF2B5EF4-FFF2-40B4-BE49-F238E27FC236}">
                    <a16:creationId xmlns:a16="http://schemas.microsoft.com/office/drawing/2014/main" id="{5274ADB5-35D7-1B78-9744-240D53FB5076}"/>
                  </a:ext>
                </a:extLst>
              </p:cNvPr>
              <p:cNvCxnSpPr>
                <a:cxnSpLocks/>
                <a:stCxn id="47"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10EB4815-A7AE-BF62-4C1E-B13AE387C3E6}"/>
                </a:ext>
              </a:extLst>
            </p:cNvPr>
            <p:cNvGrpSpPr/>
            <p:nvPr/>
          </p:nvGrpSpPr>
          <p:grpSpPr>
            <a:xfrm>
              <a:off x="4411504" y="888920"/>
              <a:ext cx="438181" cy="275078"/>
              <a:chOff x="2320889" y="888920"/>
              <a:chExt cx="438181" cy="275078"/>
            </a:xfrm>
          </p:grpSpPr>
          <p:sp>
            <p:nvSpPr>
              <p:cNvPr id="44" name="Oval 43">
                <a:extLst>
                  <a:ext uri="{FF2B5EF4-FFF2-40B4-BE49-F238E27FC236}">
                    <a16:creationId xmlns:a16="http://schemas.microsoft.com/office/drawing/2014/main" id="{2EBE7EBE-7E9A-33D8-7EBC-8C8373308DF0}"/>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5" name="Straight Connector 44">
                <a:extLst>
                  <a:ext uri="{FF2B5EF4-FFF2-40B4-BE49-F238E27FC236}">
                    <a16:creationId xmlns:a16="http://schemas.microsoft.com/office/drawing/2014/main" id="{A604DA7C-7181-318A-A520-D2E62B955344}"/>
                  </a:ext>
                </a:extLst>
              </p:cNvPr>
              <p:cNvCxnSpPr>
                <a:cxnSpLocks/>
                <a:stCxn id="44"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E3FD7B70-C7DD-35B0-7EAB-0347ADAC8066}"/>
                </a:ext>
              </a:extLst>
            </p:cNvPr>
            <p:cNvGrpSpPr/>
            <p:nvPr/>
          </p:nvGrpSpPr>
          <p:grpSpPr>
            <a:xfrm>
              <a:off x="3403904" y="888920"/>
              <a:ext cx="405130" cy="275078"/>
              <a:chOff x="2353940" y="888920"/>
              <a:chExt cx="405130" cy="275078"/>
            </a:xfrm>
          </p:grpSpPr>
          <p:sp>
            <p:nvSpPr>
              <p:cNvPr id="42" name="Oval 41">
                <a:extLst>
                  <a:ext uri="{FF2B5EF4-FFF2-40B4-BE49-F238E27FC236}">
                    <a16:creationId xmlns:a16="http://schemas.microsoft.com/office/drawing/2014/main" id="{8822DFAE-4DA6-2BC7-146E-6447E43500D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43" name="Straight Connector 42">
                <a:extLst>
                  <a:ext uri="{FF2B5EF4-FFF2-40B4-BE49-F238E27FC236}">
                    <a16:creationId xmlns:a16="http://schemas.microsoft.com/office/drawing/2014/main" id="{9F3524B3-5CD2-1F03-7CC0-4940F054FE77}"/>
                  </a:ext>
                </a:extLst>
              </p:cNvPr>
              <p:cNvCxnSpPr>
                <a:cxnSpLocks/>
                <a:stCxn id="42"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207622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2" y="2477156"/>
            <a:ext cx="8382881" cy="1518557"/>
          </a:xfrm>
          <a:prstGeom prst="rect">
            <a:avLst/>
          </a:prstGeom>
          <a:noFill/>
        </p:spPr>
        <p:txBody>
          <a:bodyPr wrap="square">
            <a:spAutoFit/>
          </a:bodyPr>
          <a:lstStyle/>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Reporting 2D pilots and sharing learnings</a:t>
            </a:r>
            <a:br>
              <a:rPr lang="en-US" sz="900" b="1" dirty="0">
                <a:solidFill>
                  <a:srgbClr val="002C6C"/>
                </a:solidFill>
                <a:latin typeface="Verdana Pro" panose="020B0604030504040204" pitchFamily="34" charset="0"/>
                <a:cs typeface="Verdana Pro Semibold" panose="020F0502020204030204" pitchFamily="34" charset="0"/>
              </a:rPr>
            </a:b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3"/>
              </a:rPr>
              <a:t>2D Pilot Toolkit – storytelling template</a:t>
            </a:r>
            <a:r>
              <a:rPr lang="en-US" sz="900" dirty="0">
                <a:solidFill>
                  <a:srgbClr val="002C6C"/>
                </a:solidFill>
                <a:latin typeface="Verdana Pro" panose="020B0604030504040204" pitchFamily="34" charset="0"/>
                <a:cs typeface="Verdana Pro Semibold" panose="020F0502020204030204" pitchFamily="34" charset="0"/>
              </a:rPr>
              <a:t> for all necessary details</a:t>
            </a:r>
          </a:p>
          <a:p>
            <a:pPr marL="465138" indent="-465138">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a:p>
            <a:pPr marL="465138" indent="-4651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GS1 offers additional options to share your story through global events, webinars, </a:t>
            </a:r>
            <a:br>
              <a:rPr lang="en-US" sz="900" b="1" dirty="0">
                <a:solidFill>
                  <a:srgbClr val="002C6C"/>
                </a:solidFill>
                <a:latin typeface="Verdana Pro" panose="020B0604030504040204" pitchFamily="34" charset="0"/>
                <a:cs typeface="Verdana Pro Semibold" panose="020F0502020204030204" pitchFamily="34" charset="0"/>
              </a:rPr>
            </a:br>
            <a:r>
              <a:rPr lang="en-US" sz="900" b="1" dirty="0">
                <a:solidFill>
                  <a:srgbClr val="002C6C"/>
                </a:solidFill>
                <a:latin typeface="Verdana Pro" panose="020B0604030504040204" pitchFamily="34" charset="0"/>
                <a:cs typeface="Verdana Pro Semibold" panose="020F0502020204030204" pitchFamily="34" charset="0"/>
                <a:hlinkClick r:id="rId4"/>
              </a:rPr>
              <a:t>engaging with your local MO</a:t>
            </a:r>
            <a:r>
              <a:rPr lang="en-US" sz="900" b="1" dirty="0">
                <a:solidFill>
                  <a:srgbClr val="002C6C"/>
                </a:solidFill>
                <a:latin typeface="Verdana Pro" panose="020B0604030504040204" pitchFamily="34" charset="0"/>
                <a:cs typeface="Verdana Pro Semibold" panose="020F0502020204030204" pitchFamily="34" charset="0"/>
              </a:rPr>
              <a:t>, videos, etc.</a:t>
            </a:r>
          </a:p>
          <a:p>
            <a:pPr marL="465138"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7103"/>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dirty="0"/>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78</a:t>
            </a:fld>
            <a:endParaRPr lang="en-US" dirty="0"/>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Step 8</a:t>
            </a:r>
            <a:r>
              <a:rPr lang="en-US" sz="1400" dirty="0">
                <a:latin typeface="Verdana Pro" panose="020B0704030504040204" pitchFamily="34" charset="0"/>
              </a:rPr>
              <a:t> – Track and share results</a:t>
            </a:r>
          </a:p>
          <a:p>
            <a:pPr marL="74248" indent="0">
              <a:buNone/>
            </a:pPr>
            <a:r>
              <a:rPr lang="en-US" sz="1400" b="1">
                <a:latin typeface="Verdana Pro" panose="020B0704030504040204" pitchFamily="34" charset="0"/>
              </a:rPr>
              <a:t>Sub step </a:t>
            </a:r>
            <a:r>
              <a:rPr lang="en-US" sz="1400" b="1" dirty="0">
                <a:latin typeface="Verdana Pro" panose="020B0704030504040204" pitchFamily="34" charset="0"/>
              </a:rPr>
              <a:t>8.2</a:t>
            </a:r>
            <a:r>
              <a:rPr lang="en-US" sz="1400" dirty="0">
                <a:latin typeface="Verdana Pro" panose="020B0704030504040204" pitchFamily="34" charset="0"/>
              </a:rPr>
              <a:t> – Share your 2D story</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1100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Share your success story to motivate others and drive wider adoption of 2D barcodes.</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1100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4025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41894"/>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6400"/>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pic>
        <p:nvPicPr>
          <p:cNvPr id="19" name="Picture 9">
            <a:hlinkClick r:id="" action="ppaction://hlinkshowjump?jump=previousslide"/>
            <a:extLst>
              <a:ext uri="{FF2B5EF4-FFF2-40B4-BE49-F238E27FC236}">
                <a16:creationId xmlns:a16="http://schemas.microsoft.com/office/drawing/2014/main" id="{ECB1813F-A086-BF8D-0C2C-EFFFC843A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7992616" y="236054"/>
            <a:ext cx="375396" cy="375396"/>
          </a:xfrm>
          <a:prstGeom prst="rect">
            <a:avLst/>
          </a:prstGeom>
          <a:noFill/>
          <a:ln>
            <a:noFill/>
          </a:ln>
        </p:spPr>
      </p:pic>
      <p:pic>
        <p:nvPicPr>
          <p:cNvPr id="20" name="Graphic 19">
            <a:hlinkClick r:id="rId9" action="ppaction://hlinksldjump"/>
            <a:extLst>
              <a:ext uri="{FF2B5EF4-FFF2-40B4-BE49-F238E27FC236}">
                <a16:creationId xmlns:a16="http://schemas.microsoft.com/office/drawing/2014/main" id="{D2CB3C8F-4CA1-6725-C9BC-C326DADA0D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96037" y="237051"/>
            <a:ext cx="374400" cy="374400"/>
          </a:xfrm>
          <a:prstGeom prst="rect">
            <a:avLst/>
          </a:prstGeom>
        </p:spPr>
      </p:pic>
      <p:pic>
        <p:nvPicPr>
          <p:cNvPr id="18" name="Graphic 17">
            <a:extLst>
              <a:ext uri="{FF2B5EF4-FFF2-40B4-BE49-F238E27FC236}">
                <a16:creationId xmlns:a16="http://schemas.microsoft.com/office/drawing/2014/main" id="{A345A3EA-460B-F205-CEB0-8F1F9E66C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15567" y="2510877"/>
            <a:ext cx="399600" cy="399600"/>
          </a:xfrm>
          <a:prstGeom prst="rect">
            <a:avLst/>
          </a:prstGeom>
        </p:spPr>
      </p:pic>
      <p:pic>
        <p:nvPicPr>
          <p:cNvPr id="21" name="Graphic 20">
            <a:extLst>
              <a:ext uri="{FF2B5EF4-FFF2-40B4-BE49-F238E27FC236}">
                <a16:creationId xmlns:a16="http://schemas.microsoft.com/office/drawing/2014/main" id="{107FE637-8AA1-76D6-0860-FCA6770DA0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15567" y="3116888"/>
            <a:ext cx="399600" cy="399600"/>
          </a:xfrm>
          <a:prstGeom prst="rect">
            <a:avLst/>
          </a:prstGeom>
        </p:spPr>
      </p:pic>
      <p:grpSp>
        <p:nvGrpSpPr>
          <p:cNvPr id="12" name="Group 11">
            <a:extLst>
              <a:ext uri="{FF2B5EF4-FFF2-40B4-BE49-F238E27FC236}">
                <a16:creationId xmlns:a16="http://schemas.microsoft.com/office/drawing/2014/main" id="{F092B10F-CB10-427E-ADD4-9D737F08D85E}"/>
              </a:ext>
            </a:extLst>
          </p:cNvPr>
          <p:cNvGrpSpPr/>
          <p:nvPr/>
        </p:nvGrpSpPr>
        <p:grpSpPr>
          <a:xfrm>
            <a:off x="-1" y="819151"/>
            <a:ext cx="9144000" cy="414970"/>
            <a:chOff x="-1" y="819151"/>
            <a:chExt cx="9144000" cy="414970"/>
          </a:xfrm>
        </p:grpSpPr>
        <p:sp>
          <p:nvSpPr>
            <p:cNvPr id="13" name="Rectangle 12">
              <a:extLst>
                <a:ext uri="{FF2B5EF4-FFF2-40B4-BE49-F238E27FC236}">
                  <a16:creationId xmlns:a16="http://schemas.microsoft.com/office/drawing/2014/main" id="{7C0570C0-9979-BFA6-44CE-7E5AAF8F16C7}"/>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ounded Rectangle 13">
              <a:extLst>
                <a:ext uri="{FF2B5EF4-FFF2-40B4-BE49-F238E27FC236}">
                  <a16:creationId xmlns:a16="http://schemas.microsoft.com/office/drawing/2014/main" id="{213AEA53-BA36-7E10-9598-B83C7FCF078F}"/>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15" name="Rounded Rectangle 14">
              <a:extLst>
                <a:ext uri="{FF2B5EF4-FFF2-40B4-BE49-F238E27FC236}">
                  <a16:creationId xmlns:a16="http://schemas.microsoft.com/office/drawing/2014/main" id="{345AED5C-51C1-9660-7054-2AE15CAB4020}"/>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B122C165-DB85-9C1B-91E8-BFEC54716236}"/>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FF04EBD8-936C-CA66-B27F-AAC3567E42D2}"/>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4" name="Rounded Rectangle 23">
              <a:extLst>
                <a:ext uri="{FF2B5EF4-FFF2-40B4-BE49-F238E27FC236}">
                  <a16:creationId xmlns:a16="http://schemas.microsoft.com/office/drawing/2014/main" id="{B86A4766-F956-B9E3-2E96-7966C8AC69EE}"/>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4">
              <a:extLst>
                <a:ext uri="{FF2B5EF4-FFF2-40B4-BE49-F238E27FC236}">
                  <a16:creationId xmlns:a16="http://schemas.microsoft.com/office/drawing/2014/main" id="{B7D05FA0-25A1-FC77-74CA-0A81AE23FF5C}"/>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26" name="Rounded Rectangle 21">
              <a:extLst>
                <a:ext uri="{FF2B5EF4-FFF2-40B4-BE49-F238E27FC236}">
                  <a16:creationId xmlns:a16="http://schemas.microsoft.com/office/drawing/2014/main" id="{7EF19444-CE2D-E8F6-5C80-7083B4B67574}"/>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Track </a:t>
              </a:r>
              <a:r>
                <a:rPr lang="nl-NL" sz="600" b="1" dirty="0" err="1">
                  <a:solidFill>
                    <a:srgbClr val="8DB9CA"/>
                  </a:solidFill>
                </a:rPr>
                <a:t>and</a:t>
              </a:r>
              <a:r>
                <a:rPr lang="nl-NL" sz="600" b="1" dirty="0">
                  <a:solidFill>
                    <a:srgbClr val="8DB9CA"/>
                  </a:solidFill>
                </a:rPr>
                <a:t> share </a:t>
              </a:r>
              <a:r>
                <a:rPr lang="nl-NL" sz="600" b="1" dirty="0" err="1">
                  <a:solidFill>
                    <a:srgbClr val="8DB9CA"/>
                  </a:solidFill>
                </a:rPr>
                <a:t>results</a:t>
              </a:r>
              <a:endParaRPr lang="nl-NL" sz="600" b="1" dirty="0">
                <a:solidFill>
                  <a:srgbClr val="8DB9CA"/>
                </a:solidFill>
              </a:endParaRPr>
            </a:p>
          </p:txBody>
        </p:sp>
        <p:sp>
          <p:nvSpPr>
            <p:cNvPr id="27" name="Rounded Rectangle 21">
              <a:extLst>
                <a:ext uri="{FF2B5EF4-FFF2-40B4-BE49-F238E27FC236}">
                  <a16:creationId xmlns:a16="http://schemas.microsoft.com/office/drawing/2014/main" id="{29DDD808-37A6-0725-FD3B-10861D59FDE6}"/>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8" name="Oval 27">
              <a:extLst>
                <a:ext uri="{FF2B5EF4-FFF2-40B4-BE49-F238E27FC236}">
                  <a16:creationId xmlns:a16="http://schemas.microsoft.com/office/drawing/2014/main" id="{29C91E43-3D46-4C38-874E-31265A3B8E2B}"/>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29" name="Oval 28">
              <a:extLst>
                <a:ext uri="{FF2B5EF4-FFF2-40B4-BE49-F238E27FC236}">
                  <a16:creationId xmlns:a16="http://schemas.microsoft.com/office/drawing/2014/main" id="{0758BCB9-DC42-4A14-A417-F1FD2B76B217}"/>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0" name="Straight Connector 29">
              <a:extLst>
                <a:ext uri="{FF2B5EF4-FFF2-40B4-BE49-F238E27FC236}">
                  <a16:creationId xmlns:a16="http://schemas.microsoft.com/office/drawing/2014/main" id="{6898CED7-9490-383A-4F1B-E1BAF4C46DE8}"/>
                </a:ext>
              </a:extLst>
            </p:cNvPr>
            <p:cNvCxnSpPr>
              <a:stCxn id="29"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4C99F5D9-4521-BDE5-469C-7284AB423BB8}"/>
                </a:ext>
              </a:extLst>
            </p:cNvPr>
            <p:cNvGrpSpPr/>
            <p:nvPr/>
          </p:nvGrpSpPr>
          <p:grpSpPr>
            <a:xfrm>
              <a:off x="2241933" y="888920"/>
              <a:ext cx="517137" cy="275078"/>
              <a:chOff x="2241933" y="888920"/>
              <a:chExt cx="517137" cy="275078"/>
            </a:xfrm>
          </p:grpSpPr>
          <p:sp>
            <p:nvSpPr>
              <p:cNvPr id="55" name="Oval 54">
                <a:extLst>
                  <a:ext uri="{FF2B5EF4-FFF2-40B4-BE49-F238E27FC236}">
                    <a16:creationId xmlns:a16="http://schemas.microsoft.com/office/drawing/2014/main" id="{BA4939A1-43B1-DE77-DE5B-030405AB40C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6" name="Straight Connector 55">
                <a:extLst>
                  <a:ext uri="{FF2B5EF4-FFF2-40B4-BE49-F238E27FC236}">
                    <a16:creationId xmlns:a16="http://schemas.microsoft.com/office/drawing/2014/main" id="{B5D95621-BACE-9068-C08D-6D4E811A30DE}"/>
                  </a:ext>
                </a:extLst>
              </p:cNvPr>
              <p:cNvCxnSpPr>
                <a:stCxn id="55"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F33C6E8-5215-3E97-0B9D-D286BFA16E42}"/>
                </a:ext>
              </a:extLst>
            </p:cNvPr>
            <p:cNvGrpSpPr/>
            <p:nvPr/>
          </p:nvGrpSpPr>
          <p:grpSpPr>
            <a:xfrm>
              <a:off x="7700790" y="888920"/>
              <a:ext cx="449198" cy="275078"/>
              <a:chOff x="2309872" y="888920"/>
              <a:chExt cx="449198" cy="275078"/>
            </a:xfrm>
          </p:grpSpPr>
          <p:sp>
            <p:nvSpPr>
              <p:cNvPr id="47" name="Oval 46">
                <a:extLst>
                  <a:ext uri="{FF2B5EF4-FFF2-40B4-BE49-F238E27FC236}">
                    <a16:creationId xmlns:a16="http://schemas.microsoft.com/office/drawing/2014/main" id="{527819EE-EF18-1818-AE72-6E25C0D4A307}"/>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8</a:t>
                </a:r>
              </a:p>
            </p:txBody>
          </p:sp>
          <p:cxnSp>
            <p:nvCxnSpPr>
              <p:cNvPr id="48" name="Straight Connector 47">
                <a:extLst>
                  <a:ext uri="{FF2B5EF4-FFF2-40B4-BE49-F238E27FC236}">
                    <a16:creationId xmlns:a16="http://schemas.microsoft.com/office/drawing/2014/main" id="{01366B25-1C52-DA61-CCFE-B7EECAC9C2E6}"/>
                  </a:ext>
                </a:extLst>
              </p:cNvPr>
              <p:cNvCxnSpPr>
                <a:cxnSpLocks/>
                <a:stCxn id="47" idx="2"/>
              </p:cNvCxnSpPr>
              <p:nvPr/>
            </p:nvCxnSpPr>
            <p:spPr>
              <a:xfrm flipH="1">
                <a:off x="2309872" y="1026459"/>
                <a:ext cx="174120"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586F8BB-81AE-A0A4-EA52-02213E7D1B41}"/>
                </a:ext>
              </a:extLst>
            </p:cNvPr>
            <p:cNvGrpSpPr/>
            <p:nvPr/>
          </p:nvGrpSpPr>
          <p:grpSpPr>
            <a:xfrm>
              <a:off x="6863508" y="888920"/>
              <a:ext cx="412785" cy="275078"/>
              <a:chOff x="2346285" y="888920"/>
              <a:chExt cx="412785" cy="275078"/>
            </a:xfrm>
          </p:grpSpPr>
          <p:sp>
            <p:nvSpPr>
              <p:cNvPr id="45" name="Oval 44">
                <a:extLst>
                  <a:ext uri="{FF2B5EF4-FFF2-40B4-BE49-F238E27FC236}">
                    <a16:creationId xmlns:a16="http://schemas.microsoft.com/office/drawing/2014/main" id="{1DBEA6FC-925C-98D9-F47F-0AF28534113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6" name="Straight Connector 45">
                <a:extLst>
                  <a:ext uri="{FF2B5EF4-FFF2-40B4-BE49-F238E27FC236}">
                    <a16:creationId xmlns:a16="http://schemas.microsoft.com/office/drawing/2014/main" id="{2889CEF7-EC18-6DEE-4095-A5D42D99A964}"/>
                  </a:ext>
                </a:extLst>
              </p:cNvPr>
              <p:cNvCxnSpPr>
                <a:cxnSpLocks/>
                <a:stCxn id="45" idx="2"/>
              </p:cNvCxnSpPr>
              <p:nvPr/>
            </p:nvCxnSpPr>
            <p:spPr>
              <a:xfrm flipH="1">
                <a:off x="2346285" y="1026459"/>
                <a:ext cx="13770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BC43E0E7-EEBF-50B2-AB51-E48C75EF8193}"/>
                </a:ext>
              </a:extLst>
            </p:cNvPr>
            <p:cNvGrpSpPr/>
            <p:nvPr/>
          </p:nvGrpSpPr>
          <p:grpSpPr>
            <a:xfrm>
              <a:off x="5690212" y="888920"/>
              <a:ext cx="417664" cy="275078"/>
              <a:chOff x="2341406" y="888920"/>
              <a:chExt cx="417664" cy="275078"/>
            </a:xfrm>
          </p:grpSpPr>
          <p:sp>
            <p:nvSpPr>
              <p:cNvPr id="43" name="Oval 42">
                <a:extLst>
                  <a:ext uri="{FF2B5EF4-FFF2-40B4-BE49-F238E27FC236}">
                    <a16:creationId xmlns:a16="http://schemas.microsoft.com/office/drawing/2014/main" id="{B076EDD5-B4D4-4B58-AF26-58F6DB73B3DE}"/>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4" name="Straight Connector 43">
                <a:extLst>
                  <a:ext uri="{FF2B5EF4-FFF2-40B4-BE49-F238E27FC236}">
                    <a16:creationId xmlns:a16="http://schemas.microsoft.com/office/drawing/2014/main" id="{BF58F675-C62A-8240-5166-0B5B414A51E7}"/>
                  </a:ext>
                </a:extLst>
              </p:cNvPr>
              <p:cNvCxnSpPr>
                <a:cxnSpLocks/>
                <a:stCxn id="43"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5A61A54F-EBEC-B994-6B4C-B320757A0AFC}"/>
                </a:ext>
              </a:extLst>
            </p:cNvPr>
            <p:cNvGrpSpPr/>
            <p:nvPr/>
          </p:nvGrpSpPr>
          <p:grpSpPr>
            <a:xfrm>
              <a:off x="4411504" y="888920"/>
              <a:ext cx="438181" cy="275078"/>
              <a:chOff x="2320889" y="888920"/>
              <a:chExt cx="438181" cy="275078"/>
            </a:xfrm>
          </p:grpSpPr>
          <p:sp>
            <p:nvSpPr>
              <p:cNvPr id="39" name="Oval 38">
                <a:extLst>
                  <a:ext uri="{FF2B5EF4-FFF2-40B4-BE49-F238E27FC236}">
                    <a16:creationId xmlns:a16="http://schemas.microsoft.com/office/drawing/2014/main" id="{D3AB965D-922C-D3D3-D6E3-DE8B0516E767}"/>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2" name="Straight Connector 41">
                <a:extLst>
                  <a:ext uri="{FF2B5EF4-FFF2-40B4-BE49-F238E27FC236}">
                    <a16:creationId xmlns:a16="http://schemas.microsoft.com/office/drawing/2014/main" id="{052E2D40-6248-423A-13E3-7CC46A661C26}"/>
                  </a:ext>
                </a:extLst>
              </p:cNvPr>
              <p:cNvCxnSpPr>
                <a:cxnSpLocks/>
                <a:stCxn id="39"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3908AE35-CF0F-830C-A0EA-732CA89844F5}"/>
                </a:ext>
              </a:extLst>
            </p:cNvPr>
            <p:cNvGrpSpPr/>
            <p:nvPr/>
          </p:nvGrpSpPr>
          <p:grpSpPr>
            <a:xfrm>
              <a:off x="3403904" y="888920"/>
              <a:ext cx="405130" cy="275078"/>
              <a:chOff x="2353940" y="888920"/>
              <a:chExt cx="405130" cy="275078"/>
            </a:xfrm>
          </p:grpSpPr>
          <p:sp>
            <p:nvSpPr>
              <p:cNvPr id="37" name="Oval 36">
                <a:extLst>
                  <a:ext uri="{FF2B5EF4-FFF2-40B4-BE49-F238E27FC236}">
                    <a16:creationId xmlns:a16="http://schemas.microsoft.com/office/drawing/2014/main" id="{54F7F8A2-0546-907F-99EA-DA83C3390F1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8" name="Straight Connector 37">
                <a:extLst>
                  <a:ext uri="{FF2B5EF4-FFF2-40B4-BE49-F238E27FC236}">
                    <a16:creationId xmlns:a16="http://schemas.microsoft.com/office/drawing/2014/main" id="{F325EEA2-A084-35D3-42D0-1EEFD2FAA39E}"/>
                  </a:ext>
                </a:extLst>
              </p:cNvPr>
              <p:cNvCxnSpPr>
                <a:cxnSpLocks/>
                <a:stCxn id="37"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49" name="Picture 8">
            <a:hlinkClick r:id="" action="ppaction://hlinkshowjump?jump=nextslide"/>
            <a:extLst>
              <a:ext uri="{FF2B5EF4-FFF2-40B4-BE49-F238E27FC236}">
                <a16:creationId xmlns:a16="http://schemas.microsoft.com/office/drawing/2014/main" id="{3FA7B600-DD74-DFEA-C181-6A4B0B6A49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flipH="1">
            <a:off x="8493031" y="236056"/>
            <a:ext cx="375396" cy="375396"/>
          </a:xfrm>
          <a:prstGeom prst="rect">
            <a:avLst/>
          </a:prstGeom>
        </p:spPr>
      </p:pic>
    </p:spTree>
    <p:extLst>
      <p:ext uri="{BB962C8B-B14F-4D97-AF65-F5344CB8AC3E}">
        <p14:creationId xmlns:p14="http://schemas.microsoft.com/office/powerpoint/2010/main" val="1491802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9BAD2645-0D71-A759-0AA3-972F44502A08}"/>
              </a:ext>
            </a:extLst>
          </p:cNvPr>
          <p:cNvGrpSpPr/>
          <p:nvPr/>
        </p:nvGrpSpPr>
        <p:grpSpPr>
          <a:xfrm>
            <a:off x="451920" y="4019827"/>
            <a:ext cx="8235693" cy="498942"/>
            <a:chOff x="451920" y="3667722"/>
            <a:chExt cx="8235693" cy="498942"/>
          </a:xfrm>
        </p:grpSpPr>
        <p:sp>
          <p:nvSpPr>
            <p:cNvPr id="16" name="Rectangle 15">
              <a:hlinkClick r:id="rId3" action="ppaction://hlinksldjump"/>
              <a:extLst>
                <a:ext uri="{FF2B5EF4-FFF2-40B4-BE49-F238E27FC236}">
                  <a16:creationId xmlns:a16="http://schemas.microsoft.com/office/drawing/2014/main" id="{FA27A586-5158-75D1-FE12-1CEA16200AE7}"/>
                </a:ext>
              </a:extLst>
            </p:cNvPr>
            <p:cNvSpPr/>
            <p:nvPr/>
          </p:nvSpPr>
          <p:spPr>
            <a:xfrm>
              <a:off x="451920" y="3667722"/>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7">
              <a:extLst>
                <a:ext uri="{FF2B5EF4-FFF2-40B4-BE49-F238E27FC236}">
                  <a16:creationId xmlns:a16="http://schemas.microsoft.com/office/drawing/2014/main" id="{4A22C8C3-170A-7710-F2C5-17D7EEE5A735}"/>
                </a:ext>
              </a:extLst>
            </p:cNvPr>
            <p:cNvSpPr/>
            <p:nvPr/>
          </p:nvSpPr>
          <p:spPr>
            <a:xfrm>
              <a:off x="566995" y="3717254"/>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19" name="Group 18">
              <a:extLst>
                <a:ext uri="{FF2B5EF4-FFF2-40B4-BE49-F238E27FC236}">
                  <a16:creationId xmlns:a16="http://schemas.microsoft.com/office/drawing/2014/main" id="{1BAFCD7C-987C-E346-C686-82A8D34BCAEE}"/>
                </a:ext>
              </a:extLst>
            </p:cNvPr>
            <p:cNvGrpSpPr/>
            <p:nvPr/>
          </p:nvGrpSpPr>
          <p:grpSpPr>
            <a:xfrm rot="10800000">
              <a:off x="8086505" y="3740103"/>
              <a:ext cx="354183" cy="354183"/>
              <a:chOff x="9873352" y="6041644"/>
              <a:chExt cx="249100" cy="249100"/>
            </a:xfrm>
          </p:grpSpPr>
          <p:sp>
            <p:nvSpPr>
              <p:cNvPr id="20" name="Oval 19">
                <a:hlinkClick r:id="rId3" action="ppaction://hlinksldjump"/>
                <a:extLst>
                  <a:ext uri="{FF2B5EF4-FFF2-40B4-BE49-F238E27FC236}">
                    <a16:creationId xmlns:a16="http://schemas.microsoft.com/office/drawing/2014/main" id="{353A0DC5-E827-F037-BFEF-42814488AC0B}"/>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21" name="Group 20">
                <a:extLst>
                  <a:ext uri="{FF2B5EF4-FFF2-40B4-BE49-F238E27FC236}">
                    <a16:creationId xmlns:a16="http://schemas.microsoft.com/office/drawing/2014/main" id="{B9943D94-061B-BA3E-D3E3-5B74A4A0BE52}"/>
                  </a:ext>
                </a:extLst>
              </p:cNvPr>
              <p:cNvGrpSpPr/>
              <p:nvPr userDrawn="1"/>
            </p:nvGrpSpPr>
            <p:grpSpPr>
              <a:xfrm>
                <a:off x="9971776" y="6136088"/>
                <a:ext cx="41137" cy="66044"/>
                <a:chOff x="3345327" y="4804129"/>
                <a:chExt cx="74099" cy="118964"/>
              </a:xfrm>
            </p:grpSpPr>
            <p:cxnSp>
              <p:nvCxnSpPr>
                <p:cNvPr id="23" name="Straight Connector 22">
                  <a:hlinkClick r:id="rId3" action="ppaction://hlinksldjump"/>
                  <a:extLst>
                    <a:ext uri="{FF2B5EF4-FFF2-40B4-BE49-F238E27FC236}">
                      <a16:creationId xmlns:a16="http://schemas.microsoft.com/office/drawing/2014/main" id="{709B08BD-D897-17BC-9F20-9461F73FC2B7}"/>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hlinkClick r:id="rId3" action="ppaction://hlinksldjump"/>
                  <a:extLst>
                    <a:ext uri="{FF2B5EF4-FFF2-40B4-BE49-F238E27FC236}">
                      <a16:creationId xmlns:a16="http://schemas.microsoft.com/office/drawing/2014/main" id="{537180D9-5A3E-138D-FDAA-E22ED632B5F6}"/>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5" name="Text Placeholder 3">
              <a:extLst>
                <a:ext uri="{FF2B5EF4-FFF2-40B4-BE49-F238E27FC236}">
                  <a16:creationId xmlns:a16="http://schemas.microsoft.com/office/drawing/2014/main" id="{6A8C789E-2E6D-FCBD-AB24-6C9FCCB5C1FB}"/>
                </a:ext>
              </a:extLst>
            </p:cNvPr>
            <p:cNvSpPr txBox="1">
              <a:spLocks/>
            </p:cNvSpPr>
            <p:nvPr/>
          </p:nvSpPr>
          <p:spPr>
            <a:xfrm>
              <a:off x="566994" y="3736486"/>
              <a:ext cx="5582491"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a:solidFill>
                    <a:srgbClr val="002C6C"/>
                  </a:solidFill>
                  <a:latin typeface="Verdana Pro" panose="020B0704030504040204" pitchFamily="34" charset="0"/>
                </a:rPr>
                <a:t>I am a retailer looking </a:t>
              </a:r>
              <a:r>
                <a:rPr lang="en-US" sz="900">
                  <a:solidFill>
                    <a:srgbClr val="002C6C"/>
                  </a:solidFill>
                  <a:latin typeface="Verdana Pro" panose="020B0704030504040204" pitchFamily="34" charset="0"/>
                </a:rPr>
                <a:t>to </a:t>
              </a:r>
              <a:r>
                <a:rPr lang="en-US" sz="900" b="1">
                  <a:solidFill>
                    <a:srgbClr val="002C6C"/>
                  </a:solidFill>
                  <a:latin typeface="Verdana Pro" panose="020B0704030504040204" pitchFamily="34" charset="0"/>
                </a:rPr>
                <a:t>apply and encode a 2D barcode</a:t>
              </a:r>
              <a:r>
                <a:rPr lang="en-US" sz="900">
                  <a:solidFill>
                    <a:srgbClr val="002C6C"/>
                  </a:solidFill>
                  <a:latin typeface="Verdana Pro" panose="020B0704030504040204" pitchFamily="34" charset="0"/>
                </a:rPr>
                <a:t> </a:t>
              </a:r>
              <a:r>
                <a:rPr lang="en-US" sz="900" b="1">
                  <a:solidFill>
                    <a:srgbClr val="002C6C"/>
                  </a:solidFill>
                  <a:latin typeface="Verdana Pro" panose="020B0704030504040204" pitchFamily="34" charset="0"/>
                </a:rPr>
                <a:t>on</a:t>
              </a:r>
              <a:r>
                <a:rPr lang="en-US" sz="900">
                  <a:solidFill>
                    <a:srgbClr val="002C6C"/>
                  </a:solidFill>
                  <a:latin typeface="Verdana Pro" panose="020B0704030504040204" pitchFamily="34" charset="0"/>
                </a:rPr>
                <a:t> </a:t>
              </a:r>
              <a:r>
                <a:rPr lang="en-US" sz="900" b="1">
                  <a:solidFill>
                    <a:srgbClr val="002C6C"/>
                  </a:solidFill>
                  <a:latin typeface="Verdana Pro" panose="020B0704030504040204" pitchFamily="34" charset="0"/>
                </a:rPr>
                <a:t>white label/private label </a:t>
              </a:r>
              <a:r>
                <a:rPr lang="en-US" sz="900">
                  <a:solidFill>
                    <a:srgbClr val="002C6C"/>
                  </a:solidFill>
                  <a:latin typeface="Verdana Pro" panose="020B0704030504040204" pitchFamily="34" charset="0"/>
                </a:rPr>
                <a:t>products and scan these barcodes at POS</a:t>
              </a:r>
            </a:p>
          </p:txBody>
        </p:sp>
      </p:grpSp>
      <p:sp>
        <p:nvSpPr>
          <p:cNvPr id="41" name="TextBox 40">
            <a:extLst>
              <a:ext uri="{FF2B5EF4-FFF2-40B4-BE49-F238E27FC236}">
                <a16:creationId xmlns:a16="http://schemas.microsoft.com/office/drawing/2014/main" id="{C644CF2E-7BA4-B521-5462-88764CCE1C80}"/>
              </a:ext>
            </a:extLst>
          </p:cNvPr>
          <p:cNvSpPr txBox="1"/>
          <p:nvPr/>
        </p:nvSpPr>
        <p:spPr>
          <a:xfrm>
            <a:off x="444533" y="2403999"/>
            <a:ext cx="8249438" cy="549061"/>
          </a:xfrm>
          <a:prstGeom prst="rect">
            <a:avLst/>
          </a:prstGeom>
          <a:noFill/>
        </p:spPr>
        <p:txBody>
          <a:bodyPr wrap="square">
            <a:spAutoFit/>
          </a:bodyPr>
          <a:lstStyle/>
          <a:p>
            <a:pPr marL="465138" indent="-465138">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Following other opportunities that 2D offers</a:t>
            </a:r>
            <a:br>
              <a:rPr lang="en-US" sz="900" b="1" dirty="0">
                <a:solidFill>
                  <a:srgbClr val="002C6C"/>
                </a:solidFill>
                <a:latin typeface="Verdana Pro" panose="020B0604030504040204" pitchFamily="34" charset="0"/>
                <a:cs typeface="Verdana Pro Semibold" panose="020F0502020204030204" pitchFamily="34" charset="0"/>
              </a:rPr>
            </a:br>
            <a:r>
              <a:rPr lang="en-US" sz="900" dirty="0">
                <a:solidFill>
                  <a:srgbClr val="002C6C"/>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rgbClr val="002C6C"/>
                </a:solidFill>
                <a:latin typeface="Verdana Pro" panose="020B0604030504040204" pitchFamily="34" charset="0"/>
                <a:cs typeface="Verdana Pro Semibold" panose="020F0502020204030204" pitchFamily="34" charset="0"/>
              </a:rPr>
              <a:t>Make a choice below or visit </a:t>
            </a:r>
            <a:r>
              <a:rPr lang="en-US" sz="900" dirty="0">
                <a:solidFill>
                  <a:srgbClr val="002C6C"/>
                </a:solidFill>
                <a:latin typeface="Verdana Pro" panose="020B0604030504040204" pitchFamily="34" charset="0"/>
                <a:cs typeface="Verdana Pro Semibold" panose="020F0502020204030204" pitchFamily="34" charset="0"/>
                <a:hlinkClick r:id="rId4"/>
              </a:rPr>
              <a:t>the 2D in Retail GS1 landing page </a:t>
            </a:r>
            <a:r>
              <a:rPr lang="en-US" sz="900" dirty="0">
                <a:solidFill>
                  <a:srgbClr val="002C6C"/>
                </a:solidFill>
                <a:latin typeface="Verdana Pro" panose="020B0604030504040204" pitchFamily="34" charset="0"/>
                <a:cs typeface="Verdana Pro Semibold" panose="020F0502020204030204" pitchFamily="34" charset="0"/>
              </a:rPr>
              <a:t>for all the necessary information.</a:t>
            </a:r>
          </a:p>
          <a:p>
            <a:pPr marL="73025">
              <a:lnSpc>
                <a:spcPct val="150000"/>
              </a:lnSpc>
            </a:pPr>
            <a:endParaRPr lang="en-US" sz="900" b="1" dirty="0">
              <a:solidFill>
                <a:srgbClr val="002C6C"/>
              </a:solidFill>
              <a:latin typeface="Verdana Pro" panose="020B0604030504040204" pitchFamily="34" charset="0"/>
              <a:cs typeface="Verdana Pro Semibold" panose="020F0502020204030204" pitchFamily="34" charset="0"/>
            </a:endParaRPr>
          </a:p>
        </p:txBody>
      </p:sp>
      <p:sp>
        <p:nvSpPr>
          <p:cNvPr id="72" name="Rectangle 71">
            <a:extLst>
              <a:ext uri="{FF2B5EF4-FFF2-40B4-BE49-F238E27FC236}">
                <a16:creationId xmlns:a16="http://schemas.microsoft.com/office/drawing/2014/main" id="{5B81F2BA-F35B-CDF2-CF4C-0D81354A5A0F}"/>
              </a:ext>
            </a:extLst>
          </p:cNvPr>
          <p:cNvSpPr/>
          <p:nvPr/>
        </p:nvSpPr>
        <p:spPr>
          <a:xfrm>
            <a:off x="-1" y="1234755"/>
            <a:ext cx="9144000" cy="736261"/>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C6C"/>
                </a:solidFill>
                <a:latin typeface="Verdana Pro" panose="020B0704030504040204" pitchFamily="34" charset="0"/>
              </a:rPr>
              <a:t>Step 8</a:t>
            </a:r>
            <a:r>
              <a:rPr lang="en-US" sz="1400" dirty="0">
                <a:solidFill>
                  <a:srgbClr val="002C6C"/>
                </a:solidFill>
                <a:latin typeface="Verdana Pro" panose="020B0704030504040204" pitchFamily="34" charset="0"/>
              </a:rPr>
              <a:t> – Unlock future potential</a:t>
            </a:r>
          </a:p>
          <a:p>
            <a:pPr marL="74248" indent="0">
              <a:buNone/>
            </a:pPr>
            <a:r>
              <a:rPr lang="en-US" sz="1400" b="1" dirty="0">
                <a:solidFill>
                  <a:srgbClr val="002C6C"/>
                </a:solidFill>
                <a:latin typeface="Verdana Pro" panose="020B0704030504040204" pitchFamily="34" charset="0"/>
              </a:rPr>
              <a:t>Sub step 8.3</a:t>
            </a:r>
            <a:r>
              <a:rPr lang="en-US" sz="1400" dirty="0">
                <a:solidFill>
                  <a:srgbClr val="002C6C"/>
                </a:solidFill>
                <a:latin typeface="Verdana Pro" panose="020B0704030504040204" pitchFamily="34" charset="0"/>
              </a:rPr>
              <a:t> – Determine additional value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8657"/>
            <a:ext cx="5601645" cy="579936"/>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rPr>
              <a:t>2D barcodes can enable many more use cases for the retailer, such as inventory management and dynamic price markdown, with high potential benefits. Begin exploring the different use cases and potential for your company.</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8657"/>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 Who -</a:t>
            </a:r>
            <a:r>
              <a:rPr lang="en-US" sz="1400" b="1" dirty="0">
                <a:solidFill>
                  <a:schemeClr val="bg1"/>
                </a:solidFill>
                <a:latin typeface="Verdana Pro" panose="020B0704030504040204" pitchFamily="34" charset="0"/>
              </a:rPr>
              <a:t> </a:t>
            </a:r>
            <a:endParaRPr lang="en-US" sz="1400" dirty="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067095"/>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r>
              <a:rPr lang="en-US" sz="1100" dirty="0">
                <a:solidFill>
                  <a:schemeClr val="accent2">
                    <a:lumMod val="50000"/>
                  </a:schemeClr>
                </a:solidFill>
                <a:latin typeface="Verdana Pro" panose="020B0604030504040204" pitchFamily="34" charset="0"/>
                <a:cs typeface="Verdana Pro Semibold" panose="020F0502020204030204" pitchFamily="34" charset="0"/>
              </a:rPr>
              <a:t> </a:t>
            </a:r>
            <a:r>
              <a:rPr lang="en-US" sz="1050" b="1" dirty="0">
                <a:solidFill>
                  <a:schemeClr val="tx1"/>
                </a:solidFill>
                <a:latin typeface="Verdana Pro" panose="020B0704030504040204" pitchFamily="34" charset="0"/>
              </a:rPr>
              <a:t> </a:t>
            </a:r>
            <a:endParaRPr lang="en-US" sz="1050" dirty="0">
              <a:solidFill>
                <a:schemeClr val="tx1"/>
              </a:solidFill>
              <a:latin typeface="Verdana Pro" panose="020B0704030504040204" pitchFamily="34" charset="0"/>
            </a:endParaRP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4052"/>
            <a:ext cx="351684" cy="357914"/>
            <a:chOff x="6282655" y="881606"/>
            <a:chExt cx="351684" cy="357914"/>
          </a:xfrm>
          <a:solidFill>
            <a:srgbClr val="71B79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197" y="941425"/>
              <a:ext cx="228600" cy="228600"/>
            </a:xfrm>
            <a:prstGeom prst="rect">
              <a:avLst/>
            </a:prstGeom>
          </p:spPr>
        </p:pic>
      </p:grpSp>
      <p:sp>
        <p:nvSpPr>
          <p:cNvPr id="11" name="TextBox 10">
            <a:extLst>
              <a:ext uri="{FF2B5EF4-FFF2-40B4-BE49-F238E27FC236}">
                <a16:creationId xmlns:a16="http://schemas.microsoft.com/office/drawing/2014/main" id="{A787E418-87B6-AAF1-7C97-D3273D5DE906}"/>
              </a:ext>
            </a:extLst>
          </p:cNvPr>
          <p:cNvSpPr txBox="1"/>
          <p:nvPr/>
        </p:nvSpPr>
        <p:spPr>
          <a:xfrm>
            <a:off x="7239000" y="1339546"/>
            <a:ext cx="1672295" cy="246221"/>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p:txBody>
      </p:sp>
      <p:grpSp>
        <p:nvGrpSpPr>
          <p:cNvPr id="54" name="Group 53">
            <a:extLst>
              <a:ext uri="{FF2B5EF4-FFF2-40B4-BE49-F238E27FC236}">
                <a16:creationId xmlns:a16="http://schemas.microsoft.com/office/drawing/2014/main" id="{459547DF-52C5-C568-B636-B49E1C877E74}"/>
              </a:ext>
            </a:extLst>
          </p:cNvPr>
          <p:cNvGrpSpPr/>
          <p:nvPr/>
        </p:nvGrpSpPr>
        <p:grpSpPr>
          <a:xfrm>
            <a:off x="450028" y="2884502"/>
            <a:ext cx="8235693" cy="498942"/>
            <a:chOff x="450028" y="2579695"/>
            <a:chExt cx="8235693" cy="498942"/>
          </a:xfrm>
        </p:grpSpPr>
        <p:sp>
          <p:nvSpPr>
            <p:cNvPr id="7" name="Rectangle 6">
              <a:hlinkClick r:id="rId7" action="ppaction://hlinksldjump"/>
              <a:extLst>
                <a:ext uri="{FF2B5EF4-FFF2-40B4-BE49-F238E27FC236}">
                  <a16:creationId xmlns:a16="http://schemas.microsoft.com/office/drawing/2014/main" id="{F44D426C-1DE5-4141-DB9A-3C38D14AD337}"/>
                </a:ext>
              </a:extLst>
            </p:cNvPr>
            <p:cNvSpPr/>
            <p:nvPr/>
          </p:nvSpPr>
          <p:spPr>
            <a:xfrm>
              <a:off x="450028" y="2579695"/>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angle 33">
              <a:extLst>
                <a:ext uri="{FF2B5EF4-FFF2-40B4-BE49-F238E27FC236}">
                  <a16:creationId xmlns:a16="http://schemas.microsoft.com/office/drawing/2014/main" id="{35E49FD5-3B82-8635-BBCE-962D7780EAB1}"/>
                </a:ext>
              </a:extLst>
            </p:cNvPr>
            <p:cNvSpPr/>
            <p:nvPr/>
          </p:nvSpPr>
          <p:spPr>
            <a:xfrm>
              <a:off x="565103" y="2629227"/>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37" name="Group 36">
              <a:extLst>
                <a:ext uri="{FF2B5EF4-FFF2-40B4-BE49-F238E27FC236}">
                  <a16:creationId xmlns:a16="http://schemas.microsoft.com/office/drawing/2014/main" id="{53E96C37-7500-092B-E178-FFF0B09A505B}"/>
                </a:ext>
              </a:extLst>
            </p:cNvPr>
            <p:cNvGrpSpPr/>
            <p:nvPr/>
          </p:nvGrpSpPr>
          <p:grpSpPr>
            <a:xfrm rot="10800000">
              <a:off x="8084613" y="2652076"/>
              <a:ext cx="354183" cy="354183"/>
              <a:chOff x="9873352" y="6041644"/>
              <a:chExt cx="249100" cy="249100"/>
            </a:xfrm>
          </p:grpSpPr>
          <p:sp>
            <p:nvSpPr>
              <p:cNvPr id="38" name="Oval 37">
                <a:hlinkClick r:id="rId7" action="ppaction://hlinksldjump"/>
                <a:extLst>
                  <a:ext uri="{FF2B5EF4-FFF2-40B4-BE49-F238E27FC236}">
                    <a16:creationId xmlns:a16="http://schemas.microsoft.com/office/drawing/2014/main" id="{3A0AB1FF-C8AC-D591-4449-BD811D5DC725}"/>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39" name="Group 38">
                <a:extLst>
                  <a:ext uri="{FF2B5EF4-FFF2-40B4-BE49-F238E27FC236}">
                    <a16:creationId xmlns:a16="http://schemas.microsoft.com/office/drawing/2014/main" id="{66844794-D340-4DDF-F452-62350D34D994}"/>
                  </a:ext>
                </a:extLst>
              </p:cNvPr>
              <p:cNvGrpSpPr/>
              <p:nvPr userDrawn="1"/>
            </p:nvGrpSpPr>
            <p:grpSpPr>
              <a:xfrm>
                <a:off x="9971776" y="6136088"/>
                <a:ext cx="41137" cy="66044"/>
                <a:chOff x="3345327" y="4804129"/>
                <a:chExt cx="74099" cy="118964"/>
              </a:xfrm>
            </p:grpSpPr>
            <p:cxnSp>
              <p:nvCxnSpPr>
                <p:cNvPr id="42" name="Straight Connector 41">
                  <a:hlinkClick r:id="rId7" action="ppaction://hlinksldjump"/>
                  <a:extLst>
                    <a:ext uri="{FF2B5EF4-FFF2-40B4-BE49-F238E27FC236}">
                      <a16:creationId xmlns:a16="http://schemas.microsoft.com/office/drawing/2014/main" id="{3C87FD11-BECF-2B1A-1AC6-182404550A7B}"/>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hlinkClick r:id="rId7" action="ppaction://hlinksldjump"/>
                  <a:extLst>
                    <a:ext uri="{FF2B5EF4-FFF2-40B4-BE49-F238E27FC236}">
                      <a16:creationId xmlns:a16="http://schemas.microsoft.com/office/drawing/2014/main" id="{97C54AAB-484B-FBBE-2F77-524B50B41753}"/>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1" name="Text Placeholder 3">
              <a:extLst>
                <a:ext uri="{FF2B5EF4-FFF2-40B4-BE49-F238E27FC236}">
                  <a16:creationId xmlns:a16="http://schemas.microsoft.com/office/drawing/2014/main" id="{C264BCCF-AD4E-9B93-D24E-16228A094F2F}"/>
                </a:ext>
              </a:extLst>
            </p:cNvPr>
            <p:cNvSpPr txBox="1">
              <a:spLocks/>
            </p:cNvSpPr>
            <p:nvPr/>
          </p:nvSpPr>
          <p:spPr>
            <a:xfrm>
              <a:off x="565102" y="2648459"/>
              <a:ext cx="5582491"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a:t>
              </a:r>
              <a:r>
                <a:rPr lang="en-US" sz="900" dirty="0">
                  <a:solidFill>
                    <a:srgbClr val="002C6C"/>
                  </a:solidFill>
                  <a:latin typeface="Verdana Pro" panose="020B0704030504040204" pitchFamily="34" charset="0"/>
                </a:rPr>
                <a:t>looking to </a:t>
              </a:r>
              <a:r>
                <a:rPr lang="en-US" sz="900" b="1" dirty="0">
                  <a:solidFill>
                    <a:srgbClr val="002C6C"/>
                  </a:solidFill>
                  <a:latin typeface="Verdana Pro" panose="020B0704030504040204" pitchFamily="34" charset="0"/>
                </a:rPr>
                <a:t>make</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my</a:t>
              </a:r>
              <a:r>
                <a:rPr lang="en-US" sz="900" dirty="0">
                  <a:solidFill>
                    <a:srgbClr val="002C6C"/>
                  </a:solidFill>
                  <a:latin typeface="Verdana Pro" panose="020B0704030504040204" pitchFamily="34" charset="0"/>
                </a:rPr>
                <a:t> </a:t>
              </a:r>
              <a:r>
                <a:rPr lang="en-US" sz="900" b="1" dirty="0">
                  <a:solidFill>
                    <a:srgbClr val="002C6C"/>
                  </a:solidFill>
                  <a:latin typeface="Verdana Pro" panose="020B0704030504040204" pitchFamily="34" charset="0"/>
                </a:rPr>
                <a:t>POS-ecosystem ready to scan </a:t>
              </a:r>
              <a:r>
                <a:rPr lang="en-US" sz="900" dirty="0">
                  <a:solidFill>
                    <a:srgbClr val="002C6C"/>
                  </a:solidFill>
                  <a:latin typeface="Verdana Pro" panose="020B0704030504040204" pitchFamily="34" charset="0"/>
                </a:rPr>
                <a:t>and </a:t>
              </a:r>
              <a:br>
                <a:rPr lang="en-US" sz="900" dirty="0">
                  <a:solidFill>
                    <a:srgbClr val="002C6C"/>
                  </a:solidFill>
                  <a:latin typeface="Verdana Pro" panose="020B0704030504040204" pitchFamily="34" charset="0"/>
                </a:rPr>
              </a:br>
              <a:r>
                <a:rPr lang="en-US" sz="900" b="1" dirty="0">
                  <a:solidFill>
                    <a:srgbClr val="002C6C"/>
                  </a:solidFill>
                  <a:latin typeface="Verdana Pro" panose="020B0704030504040204" pitchFamily="34" charset="0"/>
                </a:rPr>
                <a:t>read </a:t>
              </a:r>
              <a:r>
                <a:rPr lang="en-US" sz="900" dirty="0">
                  <a:solidFill>
                    <a:srgbClr val="002C6C"/>
                  </a:solidFill>
                  <a:latin typeface="Verdana Pro" panose="020B0704030504040204" pitchFamily="34" charset="0"/>
                </a:rPr>
                <a:t>2D barcodes</a:t>
              </a:r>
            </a:p>
          </p:txBody>
        </p:sp>
      </p:grpSp>
      <p:grpSp>
        <p:nvGrpSpPr>
          <p:cNvPr id="55" name="Group 54">
            <a:extLst>
              <a:ext uri="{FF2B5EF4-FFF2-40B4-BE49-F238E27FC236}">
                <a16:creationId xmlns:a16="http://schemas.microsoft.com/office/drawing/2014/main" id="{1242BC33-177F-0410-B019-FF067187CDCD}"/>
              </a:ext>
            </a:extLst>
          </p:cNvPr>
          <p:cNvGrpSpPr/>
          <p:nvPr/>
        </p:nvGrpSpPr>
        <p:grpSpPr>
          <a:xfrm>
            <a:off x="451994" y="3452165"/>
            <a:ext cx="8235693" cy="498942"/>
            <a:chOff x="451994" y="3211241"/>
            <a:chExt cx="8235693" cy="498942"/>
          </a:xfrm>
        </p:grpSpPr>
        <p:sp>
          <p:nvSpPr>
            <p:cNvPr id="33" name="Rectangle 32">
              <a:hlinkClick r:id="rId8" action="ppaction://hlinksldjump"/>
              <a:extLst>
                <a:ext uri="{FF2B5EF4-FFF2-40B4-BE49-F238E27FC236}">
                  <a16:creationId xmlns:a16="http://schemas.microsoft.com/office/drawing/2014/main" id="{AD04C6C3-0E3F-073C-7E36-3EBD57D9A7FD}"/>
                </a:ext>
              </a:extLst>
            </p:cNvPr>
            <p:cNvSpPr/>
            <p:nvPr/>
          </p:nvSpPr>
          <p:spPr>
            <a:xfrm>
              <a:off x="451994" y="3211241"/>
              <a:ext cx="8235693" cy="498942"/>
            </a:xfrm>
            <a:prstGeom prst="rect">
              <a:avLst/>
            </a:prstGeom>
            <a:solidFill>
              <a:srgbClr val="71B7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ectangle 35">
              <a:extLst>
                <a:ext uri="{FF2B5EF4-FFF2-40B4-BE49-F238E27FC236}">
                  <a16:creationId xmlns:a16="http://schemas.microsoft.com/office/drawing/2014/main" id="{38591E5E-4C99-776B-7F6C-7265874F92E4}"/>
                </a:ext>
              </a:extLst>
            </p:cNvPr>
            <p:cNvSpPr/>
            <p:nvPr/>
          </p:nvSpPr>
          <p:spPr>
            <a:xfrm>
              <a:off x="565103" y="3260773"/>
              <a:ext cx="6671444" cy="39987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nvGrpSpPr>
            <p:cNvPr id="45" name="Group 44">
              <a:extLst>
                <a:ext uri="{FF2B5EF4-FFF2-40B4-BE49-F238E27FC236}">
                  <a16:creationId xmlns:a16="http://schemas.microsoft.com/office/drawing/2014/main" id="{131AC77A-12E3-A58D-1636-FC0E5AE7E3EC}"/>
                </a:ext>
              </a:extLst>
            </p:cNvPr>
            <p:cNvGrpSpPr/>
            <p:nvPr/>
          </p:nvGrpSpPr>
          <p:grpSpPr>
            <a:xfrm rot="10800000">
              <a:off x="8100594" y="3283622"/>
              <a:ext cx="354183" cy="354183"/>
              <a:chOff x="9873352" y="6041644"/>
              <a:chExt cx="249100" cy="249100"/>
            </a:xfrm>
          </p:grpSpPr>
          <p:sp>
            <p:nvSpPr>
              <p:cNvPr id="46" name="Oval 45">
                <a:hlinkClick r:id="rId8" action="ppaction://hlinksldjump"/>
                <a:extLst>
                  <a:ext uri="{FF2B5EF4-FFF2-40B4-BE49-F238E27FC236}">
                    <a16:creationId xmlns:a16="http://schemas.microsoft.com/office/drawing/2014/main" id="{28B4DC50-2D74-27F5-AA96-808D27DB476D}"/>
                  </a:ext>
                </a:extLst>
              </p:cNvPr>
              <p:cNvSpPr/>
              <p:nvPr userDrawn="1"/>
            </p:nvSpPr>
            <p:spPr>
              <a:xfrm>
                <a:off x="9873352" y="6041644"/>
                <a:ext cx="249100" cy="24910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ysClr val="windowText" lastClr="000000"/>
                  </a:solidFill>
                </a:endParaRPr>
              </a:p>
            </p:txBody>
          </p:sp>
          <p:grpSp>
            <p:nvGrpSpPr>
              <p:cNvPr id="47" name="Group 46">
                <a:extLst>
                  <a:ext uri="{FF2B5EF4-FFF2-40B4-BE49-F238E27FC236}">
                    <a16:creationId xmlns:a16="http://schemas.microsoft.com/office/drawing/2014/main" id="{C294394D-1602-B65C-DD38-10BB3F69852C}"/>
                  </a:ext>
                </a:extLst>
              </p:cNvPr>
              <p:cNvGrpSpPr/>
              <p:nvPr userDrawn="1"/>
            </p:nvGrpSpPr>
            <p:grpSpPr>
              <a:xfrm>
                <a:off x="9971776" y="6136088"/>
                <a:ext cx="41137" cy="66044"/>
                <a:chOff x="3345327" y="4804129"/>
                <a:chExt cx="74099" cy="118964"/>
              </a:xfrm>
            </p:grpSpPr>
            <p:cxnSp>
              <p:nvCxnSpPr>
                <p:cNvPr id="48" name="Straight Connector 47">
                  <a:hlinkClick r:id="rId8" action="ppaction://hlinksldjump"/>
                  <a:extLst>
                    <a:ext uri="{FF2B5EF4-FFF2-40B4-BE49-F238E27FC236}">
                      <a16:creationId xmlns:a16="http://schemas.microsoft.com/office/drawing/2014/main" id="{680D5BE3-FAEB-9BF6-C706-155298401411}"/>
                    </a:ext>
                  </a:extLst>
                </p:cNvPr>
                <p:cNvCxnSpPr/>
                <p:nvPr userDrawn="1"/>
              </p:nvCxnSpPr>
              <p:spPr>
                <a:xfrm rot="16200000">
                  <a:off x="3350846" y="4798611"/>
                  <a:ext cx="63061" cy="7409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hlinkClick r:id="rId8" action="ppaction://hlinksldjump"/>
                  <a:extLst>
                    <a:ext uri="{FF2B5EF4-FFF2-40B4-BE49-F238E27FC236}">
                      <a16:creationId xmlns:a16="http://schemas.microsoft.com/office/drawing/2014/main" id="{A01E2B18-AF5A-2E11-38D4-BC51009BEA97}"/>
                    </a:ext>
                  </a:extLst>
                </p:cNvPr>
                <p:cNvCxnSpPr/>
                <p:nvPr userDrawn="1"/>
              </p:nvCxnSpPr>
              <p:spPr>
                <a:xfrm>
                  <a:off x="3345327" y="4861369"/>
                  <a:ext cx="74097" cy="6172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2" name="Text Placeholder 3">
              <a:extLst>
                <a:ext uri="{FF2B5EF4-FFF2-40B4-BE49-F238E27FC236}">
                  <a16:creationId xmlns:a16="http://schemas.microsoft.com/office/drawing/2014/main" id="{00D235EC-0C1B-F64D-1D1D-FE7ECBB66557}"/>
                </a:ext>
              </a:extLst>
            </p:cNvPr>
            <p:cNvSpPr txBox="1">
              <a:spLocks/>
            </p:cNvSpPr>
            <p:nvPr/>
          </p:nvSpPr>
          <p:spPr>
            <a:xfrm>
              <a:off x="565102" y="3280006"/>
              <a:ext cx="6218652" cy="361414"/>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GB" sz="900" dirty="0">
                  <a:solidFill>
                    <a:srgbClr val="002C6C"/>
                  </a:solidFill>
                  <a:latin typeface="Verdana Pro" panose="020B0704030504040204" pitchFamily="34" charset="0"/>
                </a:rPr>
                <a:t>I am a retailer </a:t>
              </a:r>
              <a:r>
                <a:rPr lang="en-US" sz="900" dirty="0">
                  <a:solidFill>
                    <a:srgbClr val="002C6C"/>
                  </a:solidFill>
                  <a:latin typeface="Verdana Pro" panose="020B0704030504040204" pitchFamily="34" charset="0"/>
                </a:rPr>
                <a:t>looking to </a:t>
              </a:r>
              <a:r>
                <a:rPr lang="en-US" sz="900" b="1" dirty="0">
                  <a:solidFill>
                    <a:srgbClr val="002C6C"/>
                  </a:solidFill>
                  <a:latin typeface="Verdana Pro" panose="020B0704030504040204" pitchFamily="34" charset="0"/>
                </a:rPr>
                <a:t>unlock the benefits of 2D barcodes </a:t>
              </a:r>
              <a:r>
                <a:rPr lang="en-US" sz="900" dirty="0">
                  <a:solidFill>
                    <a:srgbClr val="002C6C"/>
                  </a:solidFill>
                  <a:latin typeface="Verdana Pro" panose="020B0704030504040204" pitchFamily="34" charset="0"/>
                </a:rPr>
                <a:t>and </a:t>
              </a:r>
              <a:r>
                <a:rPr lang="en-US" sz="900" b="1" dirty="0">
                  <a:solidFill>
                    <a:srgbClr val="002C6C"/>
                  </a:solidFill>
                  <a:latin typeface="Verdana Pro" panose="020B0704030504040204" pitchFamily="34" charset="0"/>
                </a:rPr>
                <a:t>the data encoded </a:t>
              </a:r>
              <a:r>
                <a:rPr lang="en-US" sz="900" dirty="0">
                  <a:solidFill>
                    <a:srgbClr val="002C6C"/>
                  </a:solidFill>
                  <a:latin typeface="Verdana Pro" panose="020B0704030504040204" pitchFamily="34" charset="0"/>
                </a:rPr>
                <a:t>in my </a:t>
              </a:r>
              <a:r>
                <a:rPr lang="en-US" sz="900" b="1" dirty="0">
                  <a:solidFill>
                    <a:srgbClr val="002C6C"/>
                  </a:solidFill>
                  <a:latin typeface="Verdana Pro" panose="020B0704030504040204" pitchFamily="34" charset="0"/>
                </a:rPr>
                <a:t>processes and at POS</a:t>
              </a:r>
            </a:p>
          </p:txBody>
        </p:sp>
      </p:grpSp>
      <p:pic>
        <p:nvPicPr>
          <p:cNvPr id="13" name="Picture 9">
            <a:hlinkClick r:id="" action="ppaction://hlinkshowjump?jump=previousslide"/>
            <a:extLst>
              <a:ext uri="{FF2B5EF4-FFF2-40B4-BE49-F238E27FC236}">
                <a16:creationId xmlns:a16="http://schemas.microsoft.com/office/drawing/2014/main" id="{46FFEF7C-99E9-B9D5-CBC9-6D75178CE0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14" name="Graphic 13">
            <a:hlinkClick r:id="rId7" action="ppaction://hlinksldjump"/>
            <a:extLst>
              <a:ext uri="{FF2B5EF4-FFF2-40B4-BE49-F238E27FC236}">
                <a16:creationId xmlns:a16="http://schemas.microsoft.com/office/drawing/2014/main" id="{A62FF23F-22C1-EE3A-6576-3F080B6AEF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96037" y="237051"/>
            <a:ext cx="374400" cy="374400"/>
          </a:xfrm>
          <a:prstGeom prst="rect">
            <a:avLst/>
          </a:prstGeom>
        </p:spPr>
      </p:pic>
      <p:pic>
        <p:nvPicPr>
          <p:cNvPr id="61" name="Graphic 60">
            <a:hlinkClick r:id="rId13" action="ppaction://hlinksldjump"/>
            <a:extLst>
              <a:ext uri="{FF2B5EF4-FFF2-40B4-BE49-F238E27FC236}">
                <a16:creationId xmlns:a16="http://schemas.microsoft.com/office/drawing/2014/main" id="{6EBC5338-FE93-5A5B-CA5B-A680525F73F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99458" y="236474"/>
            <a:ext cx="374400" cy="374400"/>
          </a:xfrm>
          <a:prstGeom prst="rect">
            <a:avLst/>
          </a:prstGeom>
        </p:spPr>
      </p:pic>
      <p:grpSp>
        <p:nvGrpSpPr>
          <p:cNvPr id="22" name="Group 21">
            <a:extLst>
              <a:ext uri="{FF2B5EF4-FFF2-40B4-BE49-F238E27FC236}">
                <a16:creationId xmlns:a16="http://schemas.microsoft.com/office/drawing/2014/main" id="{6CE613B1-49AD-D7DB-53DE-12048C1B0E66}"/>
              </a:ext>
            </a:extLst>
          </p:cNvPr>
          <p:cNvGrpSpPr/>
          <p:nvPr/>
        </p:nvGrpSpPr>
        <p:grpSpPr>
          <a:xfrm>
            <a:off x="-1" y="819151"/>
            <a:ext cx="9144000" cy="414970"/>
            <a:chOff x="-1" y="819151"/>
            <a:chExt cx="9144000" cy="414970"/>
          </a:xfrm>
        </p:grpSpPr>
        <p:sp>
          <p:nvSpPr>
            <p:cNvPr id="25" name="Rectangle 24">
              <a:extLst>
                <a:ext uri="{FF2B5EF4-FFF2-40B4-BE49-F238E27FC236}">
                  <a16:creationId xmlns:a16="http://schemas.microsoft.com/office/drawing/2014/main" id="{2D6184B1-F430-F80C-EC93-F652FDF9A9F3}"/>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Rounded Rectangle 13">
              <a:extLst>
                <a:ext uri="{FF2B5EF4-FFF2-40B4-BE49-F238E27FC236}">
                  <a16:creationId xmlns:a16="http://schemas.microsoft.com/office/drawing/2014/main" id="{769AA19F-1F73-9AE0-7FCE-1DAABC3A3AEA}"/>
                </a:ext>
              </a:extLst>
            </p:cNvPr>
            <p:cNvSpPr/>
            <p:nvPr/>
          </p:nvSpPr>
          <p:spPr>
            <a:xfrm>
              <a:off x="744538" y="876294"/>
              <a:ext cx="524552"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dirty="0">
                  <a:solidFill>
                    <a:schemeClr val="bg1"/>
                  </a:solidFill>
                </a:rPr>
                <a:t>Set-up project</a:t>
              </a:r>
            </a:p>
          </p:txBody>
        </p:sp>
        <p:sp>
          <p:nvSpPr>
            <p:cNvPr id="56" name="Rounded Rectangle 14">
              <a:extLst>
                <a:ext uri="{FF2B5EF4-FFF2-40B4-BE49-F238E27FC236}">
                  <a16:creationId xmlns:a16="http://schemas.microsoft.com/office/drawing/2014/main" id="{175392A5-D3A0-E60C-5CEA-603C3AE2BA0E}"/>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58" name="Rounded Rectangle 21">
              <a:extLst>
                <a:ext uri="{FF2B5EF4-FFF2-40B4-BE49-F238E27FC236}">
                  <a16:creationId xmlns:a16="http://schemas.microsoft.com/office/drawing/2014/main" id="{DEBB470C-09E8-1E92-67F2-04F3D9F43D38}"/>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60" name="Rounded Rectangle 22">
              <a:extLst>
                <a:ext uri="{FF2B5EF4-FFF2-40B4-BE49-F238E27FC236}">
                  <a16:creationId xmlns:a16="http://schemas.microsoft.com/office/drawing/2014/main" id="{D0DCEC52-9108-4FCA-0D69-B516E213AB28}"/>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63" name="Rounded Rectangle 23">
              <a:extLst>
                <a:ext uri="{FF2B5EF4-FFF2-40B4-BE49-F238E27FC236}">
                  <a16:creationId xmlns:a16="http://schemas.microsoft.com/office/drawing/2014/main" id="{0394956A-6F6C-7C55-B1BA-A581EA21757A}"/>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64" name="Rounded Rectangle 24">
              <a:extLst>
                <a:ext uri="{FF2B5EF4-FFF2-40B4-BE49-F238E27FC236}">
                  <a16:creationId xmlns:a16="http://schemas.microsoft.com/office/drawing/2014/main" id="{83F2A3B6-5A1D-622E-3BD6-1F347B63224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Roll out</a:t>
              </a:r>
            </a:p>
          </p:txBody>
        </p:sp>
        <p:sp>
          <p:nvSpPr>
            <p:cNvPr id="75" name="Rounded Rectangle 21">
              <a:extLst>
                <a:ext uri="{FF2B5EF4-FFF2-40B4-BE49-F238E27FC236}">
                  <a16:creationId xmlns:a16="http://schemas.microsoft.com/office/drawing/2014/main" id="{970B2CDE-4A1B-3803-0443-CB5C8153D24E}"/>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b="1" dirty="0">
                  <a:solidFill>
                    <a:srgbClr val="8DB9CA"/>
                  </a:solidFill>
                </a:rPr>
                <a:t>Track </a:t>
              </a:r>
              <a:r>
                <a:rPr lang="nl-NL" sz="600" b="1" dirty="0" err="1">
                  <a:solidFill>
                    <a:srgbClr val="8DB9CA"/>
                  </a:solidFill>
                </a:rPr>
                <a:t>and</a:t>
              </a:r>
              <a:r>
                <a:rPr lang="nl-NL" sz="600" b="1" dirty="0">
                  <a:solidFill>
                    <a:srgbClr val="8DB9CA"/>
                  </a:solidFill>
                </a:rPr>
                <a:t> share </a:t>
              </a:r>
              <a:r>
                <a:rPr lang="nl-NL" sz="600" b="1" dirty="0" err="1">
                  <a:solidFill>
                    <a:srgbClr val="8DB9CA"/>
                  </a:solidFill>
                </a:rPr>
                <a:t>results</a:t>
              </a:r>
              <a:endParaRPr lang="nl-NL" sz="600" b="1" dirty="0">
                <a:solidFill>
                  <a:srgbClr val="8DB9CA"/>
                </a:solidFill>
              </a:endParaRPr>
            </a:p>
          </p:txBody>
        </p:sp>
        <p:sp>
          <p:nvSpPr>
            <p:cNvPr id="85" name="Rounded Rectangle 21">
              <a:extLst>
                <a:ext uri="{FF2B5EF4-FFF2-40B4-BE49-F238E27FC236}">
                  <a16:creationId xmlns:a16="http://schemas.microsoft.com/office/drawing/2014/main" id="{98FEB017-096D-4E2F-E5B5-9806CFAC231C}"/>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86" name="Oval 85">
              <a:extLst>
                <a:ext uri="{FF2B5EF4-FFF2-40B4-BE49-F238E27FC236}">
                  <a16:creationId xmlns:a16="http://schemas.microsoft.com/office/drawing/2014/main" id="{14057D52-328F-4CA4-2627-1C708ABDDC40}"/>
                </a:ext>
              </a:extLst>
            </p:cNvPr>
            <p:cNvSpPr/>
            <p:nvPr/>
          </p:nvSpPr>
          <p:spPr>
            <a:xfrm>
              <a:off x="412821"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1</a:t>
              </a:r>
            </a:p>
          </p:txBody>
        </p:sp>
        <p:sp>
          <p:nvSpPr>
            <p:cNvPr id="93" name="Oval 92">
              <a:extLst>
                <a:ext uri="{FF2B5EF4-FFF2-40B4-BE49-F238E27FC236}">
                  <a16:creationId xmlns:a16="http://schemas.microsoft.com/office/drawing/2014/main" id="{E7B61346-B12B-FEFF-A4DB-3C1F6B5B4ECB}"/>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94" name="Straight Connector 93">
              <a:extLst>
                <a:ext uri="{FF2B5EF4-FFF2-40B4-BE49-F238E27FC236}">
                  <a16:creationId xmlns:a16="http://schemas.microsoft.com/office/drawing/2014/main" id="{DB64C868-172F-84F4-B9B2-DF5DDE2BE59E}"/>
                </a:ext>
              </a:extLst>
            </p:cNvPr>
            <p:cNvCxnSpPr>
              <a:stCxn id="93" idx="2"/>
            </p:cNvCxnSpPr>
            <p:nvPr/>
          </p:nvCxnSpPr>
          <p:spPr>
            <a:xfrm flipH="1">
              <a:off x="1156771"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54782813-3E05-B2F3-B2FD-75573FE69E9D}"/>
                </a:ext>
              </a:extLst>
            </p:cNvPr>
            <p:cNvGrpSpPr/>
            <p:nvPr/>
          </p:nvGrpSpPr>
          <p:grpSpPr>
            <a:xfrm>
              <a:off x="2241933" y="888920"/>
              <a:ext cx="517137" cy="275078"/>
              <a:chOff x="2241933" y="888920"/>
              <a:chExt cx="517137" cy="275078"/>
            </a:xfrm>
          </p:grpSpPr>
          <p:sp>
            <p:nvSpPr>
              <p:cNvPr id="111" name="Oval 110">
                <a:extLst>
                  <a:ext uri="{FF2B5EF4-FFF2-40B4-BE49-F238E27FC236}">
                    <a16:creationId xmlns:a16="http://schemas.microsoft.com/office/drawing/2014/main" id="{FD94BF88-C79F-2C48-7052-F47A9D75A2A8}"/>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112" name="Straight Connector 111">
                <a:extLst>
                  <a:ext uri="{FF2B5EF4-FFF2-40B4-BE49-F238E27FC236}">
                    <a16:creationId xmlns:a16="http://schemas.microsoft.com/office/drawing/2014/main" id="{A55A57E1-3824-373F-F7B1-88884F80E426}"/>
                  </a:ext>
                </a:extLst>
              </p:cNvPr>
              <p:cNvCxnSpPr>
                <a:stCxn id="111" idx="2"/>
              </p:cNvCxnSpPr>
              <p:nvPr/>
            </p:nvCxnSpPr>
            <p:spPr>
              <a:xfrm flipH="1">
                <a:off x="2241933" y="1026459"/>
                <a:ext cx="242059"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1834E854-74BC-AE6E-67D1-2DEFB45D663C}"/>
                </a:ext>
              </a:extLst>
            </p:cNvPr>
            <p:cNvGrpSpPr/>
            <p:nvPr/>
          </p:nvGrpSpPr>
          <p:grpSpPr>
            <a:xfrm>
              <a:off x="7700790" y="888920"/>
              <a:ext cx="449198" cy="275078"/>
              <a:chOff x="2309872" y="888920"/>
              <a:chExt cx="449198" cy="275078"/>
            </a:xfrm>
          </p:grpSpPr>
          <p:sp>
            <p:nvSpPr>
              <p:cNvPr id="109" name="Oval 108">
                <a:extLst>
                  <a:ext uri="{FF2B5EF4-FFF2-40B4-BE49-F238E27FC236}">
                    <a16:creationId xmlns:a16="http://schemas.microsoft.com/office/drawing/2014/main" id="{F1A8FD7C-3760-A502-C4BD-B2687307450C}"/>
                  </a:ext>
                </a:extLst>
              </p:cNvPr>
              <p:cNvSpPr/>
              <p:nvPr/>
            </p:nvSpPr>
            <p:spPr>
              <a:xfrm>
                <a:off x="2483992" y="888920"/>
                <a:ext cx="275078" cy="275078"/>
              </a:xfrm>
              <a:prstGeom prst="ellipse">
                <a:avLst/>
              </a:prstGeom>
              <a:solidFill>
                <a:srgbClr val="8DB9C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8</a:t>
                </a:r>
              </a:p>
            </p:txBody>
          </p:sp>
          <p:cxnSp>
            <p:nvCxnSpPr>
              <p:cNvPr id="110" name="Straight Connector 109">
                <a:extLst>
                  <a:ext uri="{FF2B5EF4-FFF2-40B4-BE49-F238E27FC236}">
                    <a16:creationId xmlns:a16="http://schemas.microsoft.com/office/drawing/2014/main" id="{98E90373-2237-3E6C-7545-F347F87F736B}"/>
                  </a:ext>
                </a:extLst>
              </p:cNvPr>
              <p:cNvCxnSpPr>
                <a:cxnSpLocks/>
                <a:stCxn id="109" idx="2"/>
              </p:cNvCxnSpPr>
              <p:nvPr/>
            </p:nvCxnSpPr>
            <p:spPr>
              <a:xfrm flipH="1">
                <a:off x="2309872" y="1026459"/>
                <a:ext cx="174120" cy="0"/>
              </a:xfrm>
              <a:prstGeom prst="line">
                <a:avLst/>
              </a:prstGeom>
              <a:ln w="12700">
                <a:solidFill>
                  <a:srgbClr val="8DB9CA"/>
                </a:solidFill>
              </a:ln>
              <a:effectLst/>
            </p:spPr>
            <p:style>
              <a:lnRef idx="2">
                <a:schemeClr val="accent1"/>
              </a:lnRef>
              <a:fillRef idx="0">
                <a:schemeClr val="accent1"/>
              </a:fillRef>
              <a:effectRef idx="1">
                <a:schemeClr val="accent1"/>
              </a:effectRef>
              <a:fontRef idx="minor">
                <a:schemeClr val="tx1"/>
              </a:fontRef>
            </p:style>
          </p:cxnSp>
        </p:grpSp>
        <p:grpSp>
          <p:nvGrpSpPr>
            <p:cNvPr id="97" name="Group 96">
              <a:extLst>
                <a:ext uri="{FF2B5EF4-FFF2-40B4-BE49-F238E27FC236}">
                  <a16:creationId xmlns:a16="http://schemas.microsoft.com/office/drawing/2014/main" id="{460E8B25-D8D5-69EF-4C6F-83E8535561B8}"/>
                </a:ext>
              </a:extLst>
            </p:cNvPr>
            <p:cNvGrpSpPr/>
            <p:nvPr/>
          </p:nvGrpSpPr>
          <p:grpSpPr>
            <a:xfrm>
              <a:off x="6863508" y="888920"/>
              <a:ext cx="412785" cy="275078"/>
              <a:chOff x="2346285" y="888920"/>
              <a:chExt cx="412785" cy="275078"/>
            </a:xfrm>
          </p:grpSpPr>
          <p:sp>
            <p:nvSpPr>
              <p:cNvPr id="107" name="Oval 106">
                <a:extLst>
                  <a:ext uri="{FF2B5EF4-FFF2-40B4-BE49-F238E27FC236}">
                    <a16:creationId xmlns:a16="http://schemas.microsoft.com/office/drawing/2014/main" id="{97ABEB5A-9827-57AF-AD18-AFA61B80089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108" name="Straight Connector 107">
                <a:extLst>
                  <a:ext uri="{FF2B5EF4-FFF2-40B4-BE49-F238E27FC236}">
                    <a16:creationId xmlns:a16="http://schemas.microsoft.com/office/drawing/2014/main" id="{FEBEB43C-5099-760A-ED09-E334096594CB}"/>
                  </a:ext>
                </a:extLst>
              </p:cNvPr>
              <p:cNvCxnSpPr>
                <a:cxnSpLocks/>
                <a:stCxn id="107" idx="2"/>
              </p:cNvCxnSpPr>
              <p:nvPr/>
            </p:nvCxnSpPr>
            <p:spPr>
              <a:xfrm flipH="1">
                <a:off x="2346285" y="1026459"/>
                <a:ext cx="137707"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B8C770BC-5486-2DC1-7751-E1117414D85B}"/>
                </a:ext>
              </a:extLst>
            </p:cNvPr>
            <p:cNvGrpSpPr/>
            <p:nvPr/>
          </p:nvGrpSpPr>
          <p:grpSpPr>
            <a:xfrm>
              <a:off x="5690212" y="888920"/>
              <a:ext cx="417664" cy="275078"/>
              <a:chOff x="2341406" y="888920"/>
              <a:chExt cx="417664" cy="275078"/>
            </a:xfrm>
          </p:grpSpPr>
          <p:sp>
            <p:nvSpPr>
              <p:cNvPr id="105" name="Oval 104">
                <a:extLst>
                  <a:ext uri="{FF2B5EF4-FFF2-40B4-BE49-F238E27FC236}">
                    <a16:creationId xmlns:a16="http://schemas.microsoft.com/office/drawing/2014/main" id="{CB5DAB77-F35D-C4A2-22ED-08EE4A54829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106" name="Straight Connector 105">
                <a:extLst>
                  <a:ext uri="{FF2B5EF4-FFF2-40B4-BE49-F238E27FC236}">
                    <a16:creationId xmlns:a16="http://schemas.microsoft.com/office/drawing/2014/main" id="{365B840B-CA3A-9D35-A4D1-300BEAADEA1A}"/>
                  </a:ext>
                </a:extLst>
              </p:cNvPr>
              <p:cNvCxnSpPr>
                <a:cxnSpLocks/>
                <a:stCxn id="105" idx="2"/>
              </p:cNvCxnSpPr>
              <p:nvPr/>
            </p:nvCxnSpPr>
            <p:spPr>
              <a:xfrm flipH="1">
                <a:off x="2341406" y="1026459"/>
                <a:ext cx="142586"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Group 98">
              <a:extLst>
                <a:ext uri="{FF2B5EF4-FFF2-40B4-BE49-F238E27FC236}">
                  <a16:creationId xmlns:a16="http://schemas.microsoft.com/office/drawing/2014/main" id="{8995EFDA-17BF-ECE9-EA68-56AE81B753F2}"/>
                </a:ext>
              </a:extLst>
            </p:cNvPr>
            <p:cNvGrpSpPr/>
            <p:nvPr/>
          </p:nvGrpSpPr>
          <p:grpSpPr>
            <a:xfrm>
              <a:off x="4411504" y="888920"/>
              <a:ext cx="438181" cy="275078"/>
              <a:chOff x="2320889" y="888920"/>
              <a:chExt cx="438181" cy="275078"/>
            </a:xfrm>
          </p:grpSpPr>
          <p:sp>
            <p:nvSpPr>
              <p:cNvPr id="103" name="Oval 102">
                <a:extLst>
                  <a:ext uri="{FF2B5EF4-FFF2-40B4-BE49-F238E27FC236}">
                    <a16:creationId xmlns:a16="http://schemas.microsoft.com/office/drawing/2014/main" id="{551F0277-5625-3FF2-5FF5-AE2C60FFF79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104" name="Straight Connector 103">
                <a:extLst>
                  <a:ext uri="{FF2B5EF4-FFF2-40B4-BE49-F238E27FC236}">
                    <a16:creationId xmlns:a16="http://schemas.microsoft.com/office/drawing/2014/main" id="{A35B6A95-BF9F-F462-CEAB-B97205DB83B0}"/>
                  </a:ext>
                </a:extLst>
              </p:cNvPr>
              <p:cNvCxnSpPr>
                <a:cxnSpLocks/>
                <a:stCxn id="103" idx="2"/>
              </p:cNvCxnSpPr>
              <p:nvPr/>
            </p:nvCxnSpPr>
            <p:spPr>
              <a:xfrm flipH="1">
                <a:off x="2320889" y="1026459"/>
                <a:ext cx="163103"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267B36B7-3107-09ED-0ECC-28D48EE1C679}"/>
                </a:ext>
              </a:extLst>
            </p:cNvPr>
            <p:cNvGrpSpPr/>
            <p:nvPr/>
          </p:nvGrpSpPr>
          <p:grpSpPr>
            <a:xfrm>
              <a:off x="3403904" y="888920"/>
              <a:ext cx="405130" cy="275078"/>
              <a:chOff x="2353940" y="888920"/>
              <a:chExt cx="405130" cy="275078"/>
            </a:xfrm>
          </p:grpSpPr>
          <p:sp>
            <p:nvSpPr>
              <p:cNvPr id="101" name="Oval 100">
                <a:extLst>
                  <a:ext uri="{FF2B5EF4-FFF2-40B4-BE49-F238E27FC236}">
                    <a16:creationId xmlns:a16="http://schemas.microsoft.com/office/drawing/2014/main" id="{4A0DB69F-B572-C63C-C630-4096634AF851}"/>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102" name="Straight Connector 101">
                <a:extLst>
                  <a:ext uri="{FF2B5EF4-FFF2-40B4-BE49-F238E27FC236}">
                    <a16:creationId xmlns:a16="http://schemas.microsoft.com/office/drawing/2014/main" id="{1546B966-008E-1A67-CE75-D21CA9AB08E9}"/>
                  </a:ext>
                </a:extLst>
              </p:cNvPr>
              <p:cNvCxnSpPr>
                <a:cxnSpLocks/>
                <a:stCxn id="101" idx="2"/>
              </p:cNvCxnSpPr>
              <p:nvPr/>
            </p:nvCxnSpPr>
            <p:spPr>
              <a:xfrm flipH="1">
                <a:off x="2353940" y="1026459"/>
                <a:ext cx="130052" cy="0"/>
              </a:xfrm>
              <a:prstGeom prst="line">
                <a:avLst/>
              </a:prstGeom>
              <a:noFill/>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113" name="Graphic 112">
            <a:extLst>
              <a:ext uri="{FF2B5EF4-FFF2-40B4-BE49-F238E27FC236}">
                <a16:creationId xmlns:a16="http://schemas.microsoft.com/office/drawing/2014/main" id="{9D3E8848-5CE9-B765-765A-E545AA82EF4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5959" y="2398235"/>
            <a:ext cx="399600" cy="399600"/>
          </a:xfrm>
          <a:prstGeom prst="rect">
            <a:avLst/>
          </a:prstGeom>
        </p:spPr>
      </p:pic>
    </p:spTree>
    <p:extLst>
      <p:ext uri="{BB962C8B-B14F-4D97-AF65-F5344CB8AC3E}">
        <p14:creationId xmlns:p14="http://schemas.microsoft.com/office/powerpoint/2010/main" val="1555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81F2BA-F35B-CDF2-CF4C-0D81354A5A0F}"/>
              </a:ext>
            </a:extLst>
          </p:cNvPr>
          <p:cNvSpPr/>
          <p:nvPr/>
        </p:nvSpPr>
        <p:spPr>
          <a:xfrm>
            <a:off x="-1" y="1231749"/>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a:solidFill>
                  <a:srgbClr val="002A69"/>
                </a:solidFill>
                <a:latin typeface="Verdana Pro" panose="020B0704030504040204" pitchFamily="34" charset="0"/>
              </a:rPr>
              <a:t>Sub step </a:t>
            </a:r>
            <a:r>
              <a:rPr lang="en-US" sz="1400" b="1" dirty="0">
                <a:solidFill>
                  <a:srgbClr val="002A69"/>
                </a:solidFill>
                <a:latin typeface="Verdana Pro" panose="020B0704030504040204" pitchFamily="34" charset="0"/>
              </a:rPr>
              <a:t>1.1 </a:t>
            </a:r>
            <a:r>
              <a:rPr lang="en-US" sz="1400" dirty="0">
                <a:solidFill>
                  <a:srgbClr val="002A69"/>
                </a:solidFill>
                <a:latin typeface="Verdana Pro" panose="020B0704030504040204" pitchFamily="34" charset="0"/>
              </a:rPr>
              <a:t>– Define your goals and metrics</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651"/>
            <a:ext cx="5601645" cy="54793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Why</a:t>
            </a:r>
            <a:r>
              <a:rPr kumimoji="0" lang="en-US" sz="11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 </a:t>
            </a: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Being clear on your key driver(s), business goals and metrics is vital for a successful 2D implementation and to measure success once the implementation is complete.</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651"/>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C6C"/>
                </a:solidFill>
                <a:latin typeface="Verdana Pro" panose="020B0604030504040204" pitchFamily="34" charset="0"/>
                <a:cs typeface="Verdana Pro Semibold" panose="020F0502020204030204" pitchFamily="34" charset="0"/>
              </a:rPr>
              <a:t> Who -</a:t>
            </a:r>
            <a:r>
              <a:rPr lang="en-US" sz="1400" b="1">
                <a:solidFill>
                  <a:srgbClr val="002C6C"/>
                </a:solidFill>
                <a:latin typeface="Verdana Pro" panose="020B0704030504040204" pitchFamily="34" charset="0"/>
              </a:rPr>
              <a:t> </a:t>
            </a:r>
            <a:endParaRPr lang="en-US" sz="1400">
              <a:solidFill>
                <a:srgbClr val="002C6C"/>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4898"/>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41" name="TextBox 40">
            <a:extLst>
              <a:ext uri="{FF2B5EF4-FFF2-40B4-BE49-F238E27FC236}">
                <a16:creationId xmlns:a16="http://schemas.microsoft.com/office/drawing/2014/main" id="{C644CF2E-7BA4-B521-5462-88764CCE1C80}"/>
              </a:ext>
            </a:extLst>
          </p:cNvPr>
          <p:cNvSpPr txBox="1"/>
          <p:nvPr/>
        </p:nvSpPr>
        <p:spPr>
          <a:xfrm>
            <a:off x="444533" y="2471802"/>
            <a:ext cx="8249438" cy="2211055"/>
          </a:xfrm>
          <a:prstGeom prst="rect">
            <a:avLst/>
          </a:prstGeom>
          <a:noFill/>
        </p:spPr>
        <p:txBody>
          <a:bodyPr wrap="square">
            <a:spAutoFit/>
          </a:bodyPr>
          <a:lstStyle/>
          <a:p>
            <a:pPr marL="341263" indent="-340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Choosing your key driver(s) or use case(s)</a:t>
            </a:r>
          </a:p>
          <a:p>
            <a:pPr marL="341263" indent="-340238">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3"/>
              </a:rPr>
              <a:t>2D Pilot Toolkit - slide 19-20</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all necessary information and </a:t>
            </a:r>
          </a:p>
          <a:p>
            <a:pPr marL="341263" indent="-340238">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the appendix for an explanation on </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4" action="ppaction://hlinksldjump"/>
              </a:rPr>
              <a:t>key drivers</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and </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ction="ppaction://hlinksldjump"/>
              </a:rPr>
              <a:t>key </a:t>
            </a:r>
            <a:r>
              <a:rPr lang="en-US" sz="900" err="1">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ction="ppaction://hlinksldjump"/>
              </a:rPr>
              <a:t>KPIs</a:t>
            </a:r>
            <a:r>
              <a:rPr lang="en-US" sz="900"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5" action="ppaction://hlinksldjump"/>
              </a:rPr>
              <a:t> and goals</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a:t>
            </a:r>
          </a:p>
          <a:p>
            <a:pPr marL="341263" indent="-340238">
              <a:buFont typeface="Arial" panose="020B0604020202020204" pitchFamily="34" charset="0"/>
              <a:buChar char="•"/>
            </a:pPr>
            <a:endParaRPr lang="en-US" sz="900" b="1" dirty="0">
              <a:solidFill>
                <a:schemeClr val="tx2"/>
              </a:solidFill>
              <a:latin typeface="Verdana Pro" panose="020B0604030504040204" pitchFamily="34" charset="0"/>
              <a:cs typeface="Verdana Pro Semibold" panose="020F0502020204030204" pitchFamily="34" charset="0"/>
            </a:endParaRPr>
          </a:p>
          <a:p>
            <a:pPr marL="341263" indent="-340238">
              <a:buFont typeface="Arial" panose="020B0604020202020204" pitchFamily="34" charset="0"/>
              <a:buChar char="•"/>
            </a:pPr>
            <a:r>
              <a:rPr lang="en-US" sz="900" b="1" dirty="0">
                <a:solidFill>
                  <a:schemeClr val="tx2"/>
                </a:solidFill>
                <a:latin typeface="Verdana Pro" panose="020B0604030504040204" pitchFamily="34" charset="0"/>
                <a:cs typeface="Verdana Pro Semibold" panose="020F0502020204030204" pitchFamily="34" charset="0"/>
              </a:rPr>
              <a:t>Evaluating your estimated budget through a cost logic</a:t>
            </a:r>
          </a:p>
          <a:p>
            <a:pPr marL="341263" indent="-340238">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a:t>
            </a:r>
            <a:r>
              <a:rPr lang="en-US" sz="900" dirty="0">
                <a:solidFill>
                  <a:schemeClr val="tx2"/>
                </a:solidFill>
                <a:latin typeface="Verdana Pro" panose="020B0604030504040204" pitchFamily="34" charset="0"/>
                <a:cs typeface="Verdana Pro Semibold" panose="020F0502020204030204" pitchFamily="34" charset="0"/>
              </a:rPr>
              <a:t>Check the </a:t>
            </a:r>
            <a:r>
              <a:rPr lang="en-US" sz="900" u="sng" dirty="0">
                <a:solidFill>
                  <a:srgbClr val="008DBD"/>
                </a:solidFill>
                <a:latin typeface="Verdana Pro" panose="020B0604030504040204" pitchFamily="34" charset="0"/>
                <a:cs typeface="Verdana Pro Semibold" panose="020F0502020204030204" pitchFamily="34" charset="0"/>
                <a:hlinkClick r:id="rId3">
                  <a:extLst>
                    <a:ext uri="{A12FA001-AC4F-418D-AE19-62706E023703}">
                      <ahyp:hlinkClr xmlns:ahyp="http://schemas.microsoft.com/office/drawing/2018/hyperlinkcolor" val="tx"/>
                    </a:ext>
                  </a:extLst>
                </a:hlinkClick>
              </a:rPr>
              <a:t>2D Pilot Toolkit section - slide 30-33</a:t>
            </a:r>
            <a:r>
              <a:rPr lang="en-US" sz="900" dirty="0">
                <a:solidFill>
                  <a:srgbClr val="008DBD"/>
                </a:solidFill>
                <a:latin typeface="Verdana Pro" panose="020B0604030504040204" pitchFamily="34" charset="0"/>
                <a:cs typeface="Verdana Pro Semibold" panose="020F0502020204030204" pitchFamily="34" charset="0"/>
              </a:rPr>
              <a:t> </a:t>
            </a:r>
            <a:r>
              <a:rPr lang="en-US" sz="900" dirty="0">
                <a:solidFill>
                  <a:schemeClr val="tx2"/>
                </a:solidFill>
                <a:latin typeface="Verdana Pro" panose="020B0604030504040204" pitchFamily="34" charset="0"/>
                <a:cs typeface="Verdana Pro Semibold" panose="020F0502020204030204" pitchFamily="34" charset="0"/>
              </a:rPr>
              <a:t>for all necessary details. </a:t>
            </a:r>
          </a:p>
          <a:p>
            <a:pPr marL="341263" indent="-340238">
              <a:buFont typeface="Arial" panose="020B0604020202020204" pitchFamily="34" charset="0"/>
              <a:buChar char="•"/>
            </a:pPr>
            <a:endParaRPr lang="en-US" sz="900" dirty="0">
              <a:solidFill>
                <a:schemeClr val="tx2"/>
              </a:solidFill>
              <a:latin typeface="Verdana Pro" panose="020B0604030504040204" pitchFamily="34" charset="0"/>
              <a:cs typeface="Verdana Pro Semibold" panose="020F0502020204030204" pitchFamily="34" charset="0"/>
            </a:endParaRPr>
          </a:p>
          <a:p>
            <a:pPr marL="341263" indent="-340238">
              <a:buFont typeface="Arial" panose="020B0604020202020204" pitchFamily="34" charset="0"/>
              <a:buChar char="•"/>
            </a:pPr>
            <a:r>
              <a:rPr lang="en-US" sz="900" b="1" dirty="0">
                <a:solidFill>
                  <a:schemeClr val="tx2"/>
                </a:solidFill>
              </a:rPr>
              <a:t>How 2D implementation could benefit the consumer experience</a:t>
            </a:r>
          </a:p>
          <a:p>
            <a:pPr marL="341263" indent="-340238">
              <a:buFont typeface="Arial" panose="020B0604020202020204" pitchFamily="34" charset="0"/>
              <a:buChar char="•"/>
            </a:pP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 Check </a:t>
            </a:r>
            <a:r>
              <a:rPr lang="en-US" sz="900" u="sng" dirty="0">
                <a:solidFill>
                  <a:srgbClr val="008DBD"/>
                </a:solidFill>
                <a:latin typeface="Verdana Pro" panose="020B0604030504040204" pitchFamily="34" charset="0"/>
                <a:cs typeface="Verdana Pro Semibold" panose="020F0502020204030204" pitchFamily="34" charset="0"/>
                <a:sym typeface="Wingdings" panose="05000000000000000000" pitchFamily="2" charset="2"/>
                <a:hlinkClick r:id="rId3"/>
              </a:rPr>
              <a:t>2D Pilot Toolkit - slide 21 </a:t>
            </a:r>
            <a:r>
              <a:rPr lang="en-US" sz="900" dirty="0">
                <a:solidFill>
                  <a:schemeClr val="tx2"/>
                </a:solidFill>
                <a:latin typeface="Verdana Pro" panose="020B0604030504040204" pitchFamily="34" charset="0"/>
                <a:cs typeface="Verdana Pro Semibold" panose="020F0502020204030204" pitchFamily="34" charset="0"/>
                <a:sym typeface="Wingdings" panose="05000000000000000000" pitchFamily="2" charset="2"/>
              </a:rPr>
              <a:t>for all necessary information.</a:t>
            </a:r>
          </a:p>
          <a:p>
            <a:pPr marL="538163" indent="-465138">
              <a:buFont typeface="Arial" panose="020B0604020202020204" pitchFamily="34" charset="0"/>
              <a:buChar char="•"/>
            </a:pPr>
            <a:endParaRPr lang="en-US" sz="900" dirty="0">
              <a:solidFill>
                <a:schemeClr val="tx2"/>
              </a:solidFill>
              <a:latin typeface="Verdana Pro" panose="020B0604030504040204" pitchFamily="34" charset="0"/>
              <a:cs typeface="Verdana Pro Semibold" panose="020F0502020204030204" pitchFamily="34" charset="0"/>
            </a:endParaRPr>
          </a:p>
          <a:p>
            <a:pPr marL="73025"/>
            <a:endParaRPr lang="en-US" sz="900" dirty="0">
              <a:solidFill>
                <a:schemeClr val="tx2"/>
              </a:solidFill>
              <a:latin typeface="Verdana Pro" panose="020B0704030504040204" pitchFamily="34" charset="0"/>
            </a:endParaRPr>
          </a:p>
          <a:p>
            <a:pPr indent="182563"/>
            <a:r>
              <a:rPr lang="en-US" sz="900" b="1" dirty="0">
                <a:solidFill>
                  <a:schemeClr val="tx2"/>
                </a:solidFill>
                <a:latin typeface="Verdana Pro" panose="020B0704030504040204" pitchFamily="34" charset="0"/>
              </a:rPr>
              <a:t>Important</a:t>
            </a:r>
            <a:r>
              <a:rPr lang="en-US" sz="900" dirty="0">
                <a:solidFill>
                  <a:schemeClr val="tx2"/>
                </a:solidFill>
                <a:latin typeface="Verdana Pro" panose="020B0704030504040204" pitchFamily="34" charset="0"/>
              </a:rPr>
              <a:t>: align the interests of both your internal stakeholders and retailers with these goals and metrics.</a:t>
            </a:r>
          </a:p>
          <a:p>
            <a:pPr indent="182563"/>
            <a:endParaRPr lang="en-US" sz="900" dirty="0">
              <a:solidFill>
                <a:schemeClr val="tx2"/>
              </a:solidFill>
              <a:latin typeface="Verdana Pro" panose="020B0604030504040204" pitchFamily="34" charset="0"/>
              <a:sym typeface="Wingdings" panose="05000000000000000000" pitchFamily="2" charset="2"/>
            </a:endParaRPr>
          </a:p>
          <a:p>
            <a:pPr indent="182563"/>
            <a:r>
              <a:rPr lang="en-US" sz="900" dirty="0">
                <a:solidFill>
                  <a:schemeClr val="tx2"/>
                </a:solidFill>
                <a:latin typeface="Verdana Pro" panose="020B0604030504040204" pitchFamily="34" charset="0"/>
                <a:sym typeface="Wingdings" panose="05000000000000000000" pitchFamily="2" charset="2"/>
              </a:rPr>
              <a:t> Please refer to </a:t>
            </a:r>
            <a:r>
              <a:rPr lang="en-US" sz="900" u="sng" dirty="0">
                <a:solidFill>
                  <a:srgbClr val="008DBD"/>
                </a:solidFill>
                <a:latin typeface="Verdana Pro" panose="020B0604030504040204" pitchFamily="34" charset="0"/>
                <a:hlinkClick r:id="rId6"/>
              </a:rPr>
              <a:t>Retail POS Guide – section 4</a:t>
            </a:r>
            <a:r>
              <a:rPr lang="en-US" sz="900" dirty="0">
                <a:solidFill>
                  <a:srgbClr val="008DBD"/>
                </a:solidFill>
                <a:latin typeface="Verdana Pro" panose="020B0604030504040204" pitchFamily="34" charset="0"/>
              </a:rPr>
              <a:t> </a:t>
            </a:r>
            <a:r>
              <a:rPr lang="en-US" sz="900" i="1" dirty="0">
                <a:solidFill>
                  <a:schemeClr val="tx2"/>
                </a:solidFill>
                <a:latin typeface="Verdana Pro" panose="020B0604030504040204" pitchFamily="34" charset="0"/>
              </a:rPr>
              <a:t>o</a:t>
            </a:r>
            <a:r>
              <a:rPr lang="en-US" sz="900" dirty="0">
                <a:solidFill>
                  <a:schemeClr val="tx2"/>
                </a:solidFill>
                <a:latin typeface="Verdana Pro" panose="020B0604030504040204" pitchFamily="34" charset="0"/>
              </a:rPr>
              <a:t>r visit our </a:t>
            </a:r>
            <a:r>
              <a:rPr lang="en-US" sz="900" u="sng" dirty="0">
                <a:solidFill>
                  <a:srgbClr val="008DBD"/>
                </a:solidFill>
                <a:latin typeface="Verdana Pro" panose="020B0604030504040204" pitchFamily="34" charset="0"/>
              </a:rPr>
              <a:t>c</a:t>
            </a:r>
            <a:r>
              <a:rPr lang="en-US" sz="900" u="sng" dirty="0">
                <a:solidFill>
                  <a:srgbClr val="008DBD"/>
                </a:solidFill>
                <a:latin typeface="Verdana Pro" panose="020B0604030504040204" pitchFamily="34" charset="0"/>
                <a:hlinkClick r:id="rId7"/>
              </a:rPr>
              <a:t>ase study library</a:t>
            </a:r>
            <a:r>
              <a:rPr lang="en-US" sz="900" dirty="0">
                <a:solidFill>
                  <a:schemeClr val="tx2"/>
                </a:solidFill>
                <a:latin typeface="Verdana Pro" panose="020B0604030504040204" pitchFamily="34" charset="0"/>
                <a:hlinkClick r:id="rId7"/>
              </a:rPr>
              <a:t> </a:t>
            </a:r>
            <a:r>
              <a:rPr lang="en-US" sz="900" dirty="0">
                <a:solidFill>
                  <a:schemeClr val="tx2"/>
                </a:solidFill>
                <a:latin typeface="Verdana Pro" panose="020B0604030504040204" pitchFamily="34" charset="0"/>
              </a:rPr>
              <a:t>for more example use cases.</a:t>
            </a:r>
          </a:p>
          <a:p>
            <a:pPr marL="538163" indent="-465138">
              <a:lnSpc>
                <a:spcPct val="150000"/>
              </a:lnSpc>
              <a:buFont typeface="Arial" panose="020B0604020202020204" pitchFamily="34" charset="0"/>
              <a:buChar char="•"/>
            </a:pPr>
            <a:endParaRPr lang="en-US" sz="900" dirty="0">
              <a:solidFill>
                <a:srgbClr val="002A69"/>
              </a:solidFill>
              <a:latin typeface="Verdana Pro" panose="020B0604030504040204" pitchFamily="34" charset="0"/>
              <a:cs typeface="Verdana Pro Semibold" panose="020F050202020403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131"/>
            <a:ext cx="1672295" cy="561692"/>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lang="en-US" sz="1000">
                <a:solidFill>
                  <a:srgbClr val="002C6C"/>
                </a:solidFill>
                <a:latin typeface="Verdana Pro" panose="020B0604030504040204" pitchFamily="34" charset="0"/>
                <a:cs typeface="Verdana Pro Semibold" panose="020F0502020204030204" pitchFamily="34" charset="0"/>
              </a:rPr>
              <a:t>Retailers</a:t>
            </a:r>
            <a:endPar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endParaRP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046"/>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44197" y="941425"/>
              <a:ext cx="228600" cy="228600"/>
            </a:xfrm>
            <a:prstGeom prst="rect">
              <a:avLst/>
            </a:prstGeom>
          </p:spPr>
        </p:pic>
      </p:grpSp>
      <p:sp>
        <p:nvSpPr>
          <p:cNvPr id="54" name="Oval 53">
            <a:extLst>
              <a:ext uri="{FF2B5EF4-FFF2-40B4-BE49-F238E27FC236}">
                <a16:creationId xmlns:a16="http://schemas.microsoft.com/office/drawing/2014/main" id="{2E7EF50F-0A0A-7372-6949-2477E41A0768}"/>
              </a:ext>
            </a:extLst>
          </p:cNvPr>
          <p:cNvSpPr/>
          <p:nvPr/>
        </p:nvSpPr>
        <p:spPr>
          <a:xfrm>
            <a:off x="430886" y="3987519"/>
            <a:ext cx="184666" cy="1846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t>
            </a:r>
          </a:p>
        </p:txBody>
      </p:sp>
      <p:pic>
        <p:nvPicPr>
          <p:cNvPr id="25" name="Picture 24">
            <a:hlinkClick r:id="rId4" action="ppaction://hlinksldjump"/>
            <a:extLst>
              <a:ext uri="{FF2B5EF4-FFF2-40B4-BE49-F238E27FC236}">
                <a16:creationId xmlns:a16="http://schemas.microsoft.com/office/drawing/2014/main" id="{6FC7BDBA-AD1D-8E06-D567-46510DC56784}"/>
              </a:ext>
            </a:extLst>
          </p:cNvPr>
          <p:cNvPicPr>
            <a:picLocks noChangeAspect="1"/>
          </p:cNvPicPr>
          <p:nvPr/>
        </p:nvPicPr>
        <p:blipFill>
          <a:blip r:embed="rId10"/>
          <a:stretch>
            <a:fillRect/>
          </a:stretch>
        </p:blipFill>
        <p:spPr>
          <a:xfrm>
            <a:off x="6721862" y="2134898"/>
            <a:ext cx="1972109" cy="1110955"/>
          </a:xfrm>
          <a:prstGeom prst="rect">
            <a:avLst/>
          </a:prstGeom>
          <a:ln>
            <a:solidFill>
              <a:schemeClr val="tx2"/>
            </a:solid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4B71E4EE-0F63-A8FB-2EFB-3F4748FA439D}"/>
              </a:ext>
            </a:extLst>
          </p:cNvPr>
          <p:cNvSpPr txBox="1"/>
          <p:nvPr/>
        </p:nvSpPr>
        <p:spPr>
          <a:xfrm>
            <a:off x="6721861" y="3299647"/>
            <a:ext cx="1972109" cy="184666"/>
          </a:xfrm>
          <a:prstGeom prst="rect">
            <a:avLst/>
          </a:prstGeom>
          <a:noFill/>
        </p:spPr>
        <p:txBody>
          <a:bodyPr wrap="square" rtlCol="0">
            <a:spAutoFit/>
          </a:bodyPr>
          <a:lstStyle/>
          <a:p>
            <a:pPr algn="ctr"/>
            <a:r>
              <a:rPr lang="en-US" sz="600" i="1"/>
              <a:t>Click here for a full explanation per key driver</a:t>
            </a:r>
          </a:p>
        </p:txBody>
      </p:sp>
      <p:pic>
        <p:nvPicPr>
          <p:cNvPr id="19" name="Picture 8">
            <a:hlinkClick r:id="" action="ppaction://hlinkshowjump?jump=nextslide"/>
            <a:extLst>
              <a:ext uri="{FF2B5EF4-FFF2-40B4-BE49-F238E27FC236}">
                <a16:creationId xmlns:a16="http://schemas.microsoft.com/office/drawing/2014/main" id="{28CDD7B8-46B5-E99E-D9B1-43F890FD50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8493031" y="236056"/>
            <a:ext cx="375396" cy="375396"/>
          </a:xfrm>
          <a:prstGeom prst="rect">
            <a:avLst/>
          </a:prstGeom>
        </p:spPr>
      </p:pic>
      <p:pic>
        <p:nvPicPr>
          <p:cNvPr id="20" name="Picture 9">
            <a:hlinkClick r:id="" action="ppaction://hlinkshowjump?jump=previousslide"/>
            <a:extLst>
              <a:ext uri="{FF2B5EF4-FFF2-40B4-BE49-F238E27FC236}">
                <a16:creationId xmlns:a16="http://schemas.microsoft.com/office/drawing/2014/main" id="{2F235841-02A0-CBEF-F55A-D59503E0F5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rot="10800000" flipH="1">
            <a:off x="7992616" y="236054"/>
            <a:ext cx="375396" cy="375396"/>
          </a:xfrm>
          <a:prstGeom prst="rect">
            <a:avLst/>
          </a:prstGeom>
          <a:noFill/>
          <a:ln>
            <a:noFill/>
          </a:ln>
        </p:spPr>
      </p:pic>
      <p:pic>
        <p:nvPicPr>
          <p:cNvPr id="23" name="Graphic 22">
            <a:extLst>
              <a:ext uri="{FF2B5EF4-FFF2-40B4-BE49-F238E27FC236}">
                <a16:creationId xmlns:a16="http://schemas.microsoft.com/office/drawing/2014/main" id="{D94954F2-8F2C-9217-C1CF-00A05808B7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8261" y="3423011"/>
            <a:ext cx="399965" cy="399965"/>
          </a:xfrm>
          <a:prstGeom prst="rect">
            <a:avLst/>
          </a:prstGeom>
        </p:spPr>
      </p:pic>
      <p:pic>
        <p:nvPicPr>
          <p:cNvPr id="29" name="Graphic 28">
            <a:extLst>
              <a:ext uri="{FF2B5EF4-FFF2-40B4-BE49-F238E27FC236}">
                <a16:creationId xmlns:a16="http://schemas.microsoft.com/office/drawing/2014/main" id="{C0C8FB45-62BD-42E9-6173-802FE6AB090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8261" y="2512836"/>
            <a:ext cx="399965" cy="399965"/>
          </a:xfrm>
          <a:prstGeom prst="rect">
            <a:avLst/>
          </a:prstGeom>
        </p:spPr>
      </p:pic>
      <p:pic>
        <p:nvPicPr>
          <p:cNvPr id="31" name="Graphic 30">
            <a:extLst>
              <a:ext uri="{FF2B5EF4-FFF2-40B4-BE49-F238E27FC236}">
                <a16:creationId xmlns:a16="http://schemas.microsoft.com/office/drawing/2014/main" id="{D7869C1F-3747-8309-A674-5E03FD0DA0A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8261" y="2974263"/>
            <a:ext cx="399965" cy="399965"/>
          </a:xfrm>
          <a:prstGeom prst="rect">
            <a:avLst/>
          </a:prstGeom>
        </p:spPr>
      </p:pic>
      <p:pic>
        <p:nvPicPr>
          <p:cNvPr id="46" name="Graphic 45">
            <a:hlinkClick r:id="rId19" action="ppaction://hlinksldjump"/>
            <a:extLst>
              <a:ext uri="{FF2B5EF4-FFF2-40B4-BE49-F238E27FC236}">
                <a16:creationId xmlns:a16="http://schemas.microsoft.com/office/drawing/2014/main" id="{DACCD3D2-1124-650F-6865-0FD771074E3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7496037" y="237051"/>
            <a:ext cx="374400" cy="374400"/>
          </a:xfrm>
          <a:prstGeom prst="rect">
            <a:avLst/>
          </a:prstGeom>
        </p:spPr>
      </p:pic>
      <p:grpSp>
        <p:nvGrpSpPr>
          <p:cNvPr id="63" name="Group 62">
            <a:extLst>
              <a:ext uri="{FF2B5EF4-FFF2-40B4-BE49-F238E27FC236}">
                <a16:creationId xmlns:a16="http://schemas.microsoft.com/office/drawing/2014/main" id="{F805E0F4-217E-89BB-17F6-8843504ED659}"/>
              </a:ext>
            </a:extLst>
          </p:cNvPr>
          <p:cNvGrpSpPr/>
          <p:nvPr/>
        </p:nvGrpSpPr>
        <p:grpSpPr>
          <a:xfrm>
            <a:off x="-1" y="819151"/>
            <a:ext cx="9144000" cy="414970"/>
            <a:chOff x="-1" y="819151"/>
            <a:chExt cx="9144000" cy="414970"/>
          </a:xfrm>
        </p:grpSpPr>
        <p:sp>
          <p:nvSpPr>
            <p:cNvPr id="7" name="Rectangle 6">
              <a:extLst>
                <a:ext uri="{FF2B5EF4-FFF2-40B4-BE49-F238E27FC236}">
                  <a16:creationId xmlns:a16="http://schemas.microsoft.com/office/drawing/2014/main" id="{9E80A215-F604-4353-B7A1-0C6A01DBCDD3}"/>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ounded Rectangle 21">
              <a:extLst>
                <a:ext uri="{FF2B5EF4-FFF2-40B4-BE49-F238E27FC236}">
                  <a16:creationId xmlns:a16="http://schemas.microsoft.com/office/drawing/2014/main" id="{909DF607-B65E-A2D8-5B99-6BBC40821CC2}"/>
                </a:ext>
              </a:extLst>
            </p:cNvPr>
            <p:cNvSpPr/>
            <p:nvPr/>
          </p:nvSpPr>
          <p:spPr>
            <a:xfrm>
              <a:off x="744538" y="876294"/>
              <a:ext cx="636496"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FBB034"/>
                  </a:solidFill>
                </a:rPr>
                <a:t>Set-up project</a:t>
              </a:r>
            </a:p>
          </p:txBody>
        </p:sp>
        <p:sp>
          <p:nvSpPr>
            <p:cNvPr id="18" name="Rounded Rectangle 21">
              <a:extLst>
                <a:ext uri="{FF2B5EF4-FFF2-40B4-BE49-F238E27FC236}">
                  <a16:creationId xmlns:a16="http://schemas.microsoft.com/office/drawing/2014/main" id="{57E5A2CE-B3C6-F73E-E137-B3CCFF4AB509}"/>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1" name="Rounded Rectangle 21">
              <a:extLst>
                <a:ext uri="{FF2B5EF4-FFF2-40B4-BE49-F238E27FC236}">
                  <a16:creationId xmlns:a16="http://schemas.microsoft.com/office/drawing/2014/main" id="{7E8EC003-C445-E2C9-98E4-C4DDB17B871C}"/>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4" name="Rounded Rectangle 23">
              <a:extLst>
                <a:ext uri="{FF2B5EF4-FFF2-40B4-BE49-F238E27FC236}">
                  <a16:creationId xmlns:a16="http://schemas.microsoft.com/office/drawing/2014/main" id="{7CDC2B47-5F3A-7B35-E84D-9ECFB8DE5848}"/>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6" name="Rounded Rectangle 25">
              <a:extLst>
                <a:ext uri="{FF2B5EF4-FFF2-40B4-BE49-F238E27FC236}">
                  <a16:creationId xmlns:a16="http://schemas.microsoft.com/office/drawing/2014/main" id="{AE789C1D-D587-110C-1402-F8AA0BD57EB0}"/>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7" name="Rounded Rectangle 21">
              <a:extLst>
                <a:ext uri="{FF2B5EF4-FFF2-40B4-BE49-F238E27FC236}">
                  <a16:creationId xmlns:a16="http://schemas.microsoft.com/office/drawing/2014/main" id="{B6643353-E194-16AE-9EE1-BA863638A73F}"/>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30" name="Rounded Rectangle 21">
              <a:extLst>
                <a:ext uri="{FF2B5EF4-FFF2-40B4-BE49-F238E27FC236}">
                  <a16:creationId xmlns:a16="http://schemas.microsoft.com/office/drawing/2014/main" id="{CC6261D7-063C-C4F3-8CD5-99E34951AFB7}"/>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35" name="Rounded Rectangle 21">
              <a:extLst>
                <a:ext uri="{FF2B5EF4-FFF2-40B4-BE49-F238E27FC236}">
                  <a16:creationId xmlns:a16="http://schemas.microsoft.com/office/drawing/2014/main" id="{A4011261-40C8-E84C-724F-A2BB8D59FFE5}"/>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36" name="Oval 35">
              <a:extLst>
                <a:ext uri="{FF2B5EF4-FFF2-40B4-BE49-F238E27FC236}">
                  <a16:creationId xmlns:a16="http://schemas.microsoft.com/office/drawing/2014/main" id="{5E885B23-9CD4-B4C6-4B7D-C09D5CA61E6A}"/>
                </a:ext>
              </a:extLst>
            </p:cNvPr>
            <p:cNvSpPr/>
            <p:nvPr/>
          </p:nvSpPr>
          <p:spPr>
            <a:xfrm>
              <a:off x="412821" y="888920"/>
              <a:ext cx="275078" cy="275078"/>
            </a:xfrm>
            <a:prstGeom prst="ellipse">
              <a:avLst/>
            </a:prstGeom>
            <a:solidFill>
              <a:srgbClr val="FBB034"/>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7" name="Oval 36">
              <a:extLst>
                <a:ext uri="{FF2B5EF4-FFF2-40B4-BE49-F238E27FC236}">
                  <a16:creationId xmlns:a16="http://schemas.microsoft.com/office/drawing/2014/main" id="{6B0F5454-2709-259F-44F9-C45BE23348C2}"/>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8" name="Straight Connector 37">
              <a:extLst>
                <a:ext uri="{FF2B5EF4-FFF2-40B4-BE49-F238E27FC236}">
                  <a16:creationId xmlns:a16="http://schemas.microsoft.com/office/drawing/2014/main" id="{B5C8089F-EAA2-11BC-21BC-1A0BBEEAA683}"/>
                </a:ext>
              </a:extLst>
            </p:cNvPr>
            <p:cNvCxnSpPr>
              <a:stCxn id="37" idx="2"/>
            </p:cNvCxnSpPr>
            <p:nvPr/>
          </p:nvCxnSpPr>
          <p:spPr>
            <a:xfrm flipH="1">
              <a:off x="1156771"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0E9C767F-ECDF-B624-DA40-3F889B0CE12D}"/>
                </a:ext>
              </a:extLst>
            </p:cNvPr>
            <p:cNvGrpSpPr/>
            <p:nvPr/>
          </p:nvGrpSpPr>
          <p:grpSpPr>
            <a:xfrm>
              <a:off x="2241933" y="888920"/>
              <a:ext cx="517137" cy="275078"/>
              <a:chOff x="2241933" y="888920"/>
              <a:chExt cx="517137" cy="275078"/>
            </a:xfrm>
          </p:grpSpPr>
          <p:sp>
            <p:nvSpPr>
              <p:cNvPr id="42" name="Oval 41">
                <a:extLst>
                  <a:ext uri="{FF2B5EF4-FFF2-40B4-BE49-F238E27FC236}">
                    <a16:creationId xmlns:a16="http://schemas.microsoft.com/office/drawing/2014/main" id="{D2D9050F-AF03-7A12-457B-3893B6AD8492}"/>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43" name="Straight Connector 42">
                <a:extLst>
                  <a:ext uri="{FF2B5EF4-FFF2-40B4-BE49-F238E27FC236}">
                    <a16:creationId xmlns:a16="http://schemas.microsoft.com/office/drawing/2014/main" id="{883FB112-4255-5BF3-417E-927EC7D09BFF}"/>
                  </a:ext>
                </a:extLst>
              </p:cNvPr>
              <p:cNvCxnSpPr>
                <a:stCxn id="42"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8A479D59-8400-B497-E61E-CB814A073F2B}"/>
                </a:ext>
              </a:extLst>
            </p:cNvPr>
            <p:cNvGrpSpPr/>
            <p:nvPr/>
          </p:nvGrpSpPr>
          <p:grpSpPr>
            <a:xfrm>
              <a:off x="7700790" y="888920"/>
              <a:ext cx="449198" cy="275078"/>
              <a:chOff x="2309872" y="888920"/>
              <a:chExt cx="449198" cy="275078"/>
            </a:xfrm>
          </p:grpSpPr>
          <p:sp>
            <p:nvSpPr>
              <p:cNvPr id="45" name="Oval 44">
                <a:extLst>
                  <a:ext uri="{FF2B5EF4-FFF2-40B4-BE49-F238E27FC236}">
                    <a16:creationId xmlns:a16="http://schemas.microsoft.com/office/drawing/2014/main" id="{5AE1CEB8-D39F-193F-CBA7-9136FE47F2C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47" name="Straight Connector 46">
                <a:extLst>
                  <a:ext uri="{FF2B5EF4-FFF2-40B4-BE49-F238E27FC236}">
                    <a16:creationId xmlns:a16="http://schemas.microsoft.com/office/drawing/2014/main" id="{B0F6751C-1249-A9BE-D7D2-3DC8C4B44BC3}"/>
                  </a:ext>
                </a:extLst>
              </p:cNvPr>
              <p:cNvCxnSpPr>
                <a:cxnSpLocks/>
                <a:stCxn id="45"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1456B686-D5BA-F2AB-6D79-4C236A917C44}"/>
                </a:ext>
              </a:extLst>
            </p:cNvPr>
            <p:cNvGrpSpPr/>
            <p:nvPr/>
          </p:nvGrpSpPr>
          <p:grpSpPr>
            <a:xfrm>
              <a:off x="6863508" y="888920"/>
              <a:ext cx="412785" cy="275078"/>
              <a:chOff x="2346285" y="888920"/>
              <a:chExt cx="412785" cy="275078"/>
            </a:xfrm>
          </p:grpSpPr>
          <p:sp>
            <p:nvSpPr>
              <p:cNvPr id="49" name="Oval 48">
                <a:extLst>
                  <a:ext uri="{FF2B5EF4-FFF2-40B4-BE49-F238E27FC236}">
                    <a16:creationId xmlns:a16="http://schemas.microsoft.com/office/drawing/2014/main" id="{FEADDEC2-1D0D-51A0-BB20-4DFAF719F0D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50" name="Straight Connector 49">
                <a:extLst>
                  <a:ext uri="{FF2B5EF4-FFF2-40B4-BE49-F238E27FC236}">
                    <a16:creationId xmlns:a16="http://schemas.microsoft.com/office/drawing/2014/main" id="{E5EA9584-B00D-9634-B072-B99CDCF36300}"/>
                  </a:ext>
                </a:extLst>
              </p:cNvPr>
              <p:cNvCxnSpPr>
                <a:cxnSpLocks/>
                <a:stCxn id="49"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14CA5A8D-5C48-DE97-2093-1829F1C3F696}"/>
                </a:ext>
              </a:extLst>
            </p:cNvPr>
            <p:cNvGrpSpPr/>
            <p:nvPr/>
          </p:nvGrpSpPr>
          <p:grpSpPr>
            <a:xfrm>
              <a:off x="5690212" y="888920"/>
              <a:ext cx="417664" cy="275078"/>
              <a:chOff x="2341406" y="888920"/>
              <a:chExt cx="417664" cy="275078"/>
            </a:xfrm>
          </p:grpSpPr>
          <p:sp>
            <p:nvSpPr>
              <p:cNvPr id="52" name="Oval 51">
                <a:extLst>
                  <a:ext uri="{FF2B5EF4-FFF2-40B4-BE49-F238E27FC236}">
                    <a16:creationId xmlns:a16="http://schemas.microsoft.com/office/drawing/2014/main" id="{551B6651-96B7-5723-32CA-A8D960EB18A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53" name="Straight Connector 52">
                <a:extLst>
                  <a:ext uri="{FF2B5EF4-FFF2-40B4-BE49-F238E27FC236}">
                    <a16:creationId xmlns:a16="http://schemas.microsoft.com/office/drawing/2014/main" id="{4FC082A1-7AA4-860A-4CD5-971761599B91}"/>
                  </a:ext>
                </a:extLst>
              </p:cNvPr>
              <p:cNvCxnSpPr>
                <a:cxnSpLocks/>
                <a:stCxn id="52"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CAAF0F75-2945-1083-4C2E-9865A575F2A2}"/>
                </a:ext>
              </a:extLst>
            </p:cNvPr>
            <p:cNvGrpSpPr/>
            <p:nvPr/>
          </p:nvGrpSpPr>
          <p:grpSpPr>
            <a:xfrm>
              <a:off x="4411504" y="888920"/>
              <a:ext cx="438181" cy="275078"/>
              <a:chOff x="2320889" y="888920"/>
              <a:chExt cx="438181" cy="275078"/>
            </a:xfrm>
          </p:grpSpPr>
          <p:sp>
            <p:nvSpPr>
              <p:cNvPr id="56" name="Oval 55">
                <a:extLst>
                  <a:ext uri="{FF2B5EF4-FFF2-40B4-BE49-F238E27FC236}">
                    <a16:creationId xmlns:a16="http://schemas.microsoft.com/office/drawing/2014/main" id="{304BE796-C5CA-F645-1BC0-8F0BB33D4EF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57" name="Straight Connector 56">
                <a:extLst>
                  <a:ext uri="{FF2B5EF4-FFF2-40B4-BE49-F238E27FC236}">
                    <a16:creationId xmlns:a16="http://schemas.microsoft.com/office/drawing/2014/main" id="{B66DF67E-FD93-7B30-5FE4-108852C57C82}"/>
                  </a:ext>
                </a:extLst>
              </p:cNvPr>
              <p:cNvCxnSpPr>
                <a:cxnSpLocks/>
                <a:stCxn id="56"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4D8245BF-806E-09A0-5338-80D4BA432484}"/>
                </a:ext>
              </a:extLst>
            </p:cNvPr>
            <p:cNvGrpSpPr/>
            <p:nvPr/>
          </p:nvGrpSpPr>
          <p:grpSpPr>
            <a:xfrm>
              <a:off x="3403904" y="888920"/>
              <a:ext cx="405130" cy="275078"/>
              <a:chOff x="2353940" y="888920"/>
              <a:chExt cx="405130" cy="275078"/>
            </a:xfrm>
          </p:grpSpPr>
          <p:sp>
            <p:nvSpPr>
              <p:cNvPr id="59" name="Oval 58">
                <a:extLst>
                  <a:ext uri="{FF2B5EF4-FFF2-40B4-BE49-F238E27FC236}">
                    <a16:creationId xmlns:a16="http://schemas.microsoft.com/office/drawing/2014/main" id="{7571E693-69FD-3096-756A-1526BAEF3E4B}"/>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60" name="Straight Connector 59">
                <a:extLst>
                  <a:ext uri="{FF2B5EF4-FFF2-40B4-BE49-F238E27FC236}">
                    <a16:creationId xmlns:a16="http://schemas.microsoft.com/office/drawing/2014/main" id="{F4808C5B-988D-CE0B-BB3A-78CB0A237BFC}"/>
                  </a:ext>
                </a:extLst>
              </p:cNvPr>
              <p:cNvCxnSpPr>
                <a:cxnSpLocks/>
                <a:stCxn id="59"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228615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BACB13-2599-B8F8-A7C0-A8C5CDD89DCA}"/>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80</a:t>
            </a:fld>
            <a:endParaRPr lang="en-US"/>
          </a:p>
        </p:txBody>
      </p:sp>
      <p:sp>
        <p:nvSpPr>
          <p:cNvPr id="3" name="Text Placeholder 2">
            <a:extLst>
              <a:ext uri="{FF2B5EF4-FFF2-40B4-BE49-F238E27FC236}">
                <a16:creationId xmlns:a16="http://schemas.microsoft.com/office/drawing/2014/main" id="{7BFB8975-9C0E-D043-70A2-52DE58C4D2CD}"/>
              </a:ext>
            </a:extLst>
          </p:cNvPr>
          <p:cNvSpPr>
            <a:spLocks noGrp="1"/>
          </p:cNvSpPr>
          <p:nvPr>
            <p:ph type="body" sz="quarter" idx="14"/>
          </p:nvPr>
        </p:nvSpPr>
        <p:spPr/>
        <p:txBody>
          <a:bodyPr/>
          <a:lstStyle/>
          <a:p>
            <a:r>
              <a:rPr lang="en-GB" dirty="0"/>
              <a:t>Appendix</a:t>
            </a:r>
          </a:p>
          <a:p>
            <a:r>
              <a:rPr lang="en-GB" sz="1600" b="0" dirty="0"/>
              <a:t>(reference data used in developing this guide)</a:t>
            </a:r>
          </a:p>
        </p:txBody>
      </p:sp>
    </p:spTree>
    <p:extLst>
      <p:ext uri="{BB962C8B-B14F-4D97-AF65-F5344CB8AC3E}">
        <p14:creationId xmlns:p14="http://schemas.microsoft.com/office/powerpoint/2010/main" val="30177155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CA240F9-C30F-E603-0BEF-17052AC91DFF}"/>
              </a:ext>
            </a:extLst>
          </p:cNvPr>
          <p:cNvSpPr/>
          <p:nvPr/>
        </p:nvSpPr>
        <p:spPr>
          <a:xfrm>
            <a:off x="1966" y="0"/>
            <a:ext cx="9142034" cy="868680"/>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35" name="Rounded Rectangle 93">
            <a:extLst>
              <a:ext uri="{FF2B5EF4-FFF2-40B4-BE49-F238E27FC236}">
                <a16:creationId xmlns:a16="http://schemas.microsoft.com/office/drawing/2014/main" id="{9C11CFB5-6504-123F-FFD3-142439CDBD48}"/>
              </a:ext>
            </a:extLst>
          </p:cNvPr>
          <p:cNvSpPr/>
          <p:nvPr/>
        </p:nvSpPr>
        <p:spPr>
          <a:xfrm>
            <a:off x="138210" y="121890"/>
            <a:ext cx="8067558" cy="684952"/>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Verdana"/>
                <a:ea typeface="+mn-ea"/>
                <a:cs typeface="Arial"/>
              </a:rPr>
              <a:t>The scope</a:t>
            </a:r>
          </a:p>
        </p:txBody>
      </p:sp>
      <p:graphicFrame>
        <p:nvGraphicFramePr>
          <p:cNvPr id="6" name="Table 5">
            <a:extLst>
              <a:ext uri="{FF2B5EF4-FFF2-40B4-BE49-F238E27FC236}">
                <a16:creationId xmlns:a16="http://schemas.microsoft.com/office/drawing/2014/main" id="{B6932DCF-6E1F-83AA-80A1-D6C65A1EFC9E}"/>
              </a:ext>
            </a:extLst>
          </p:cNvPr>
          <p:cNvGraphicFramePr>
            <a:graphicFrameLocks noGrp="1"/>
          </p:cNvGraphicFramePr>
          <p:nvPr>
            <p:extLst>
              <p:ext uri="{D42A27DB-BD31-4B8C-83A1-F6EECF244321}">
                <p14:modId xmlns:p14="http://schemas.microsoft.com/office/powerpoint/2010/main" val="889059345"/>
              </p:ext>
            </p:extLst>
          </p:nvPr>
        </p:nvGraphicFramePr>
        <p:xfrm>
          <a:off x="304800" y="1000704"/>
          <a:ext cx="8476464" cy="2568664"/>
        </p:xfrm>
        <a:graphic>
          <a:graphicData uri="http://schemas.openxmlformats.org/drawingml/2006/table">
            <a:tbl>
              <a:tblPr/>
              <a:tblGrid>
                <a:gridCol w="4238232">
                  <a:extLst>
                    <a:ext uri="{9D8B030D-6E8A-4147-A177-3AD203B41FA5}">
                      <a16:colId xmlns:a16="http://schemas.microsoft.com/office/drawing/2014/main" val="2112533350"/>
                    </a:ext>
                  </a:extLst>
                </a:gridCol>
                <a:gridCol w="4238232">
                  <a:extLst>
                    <a:ext uri="{9D8B030D-6E8A-4147-A177-3AD203B41FA5}">
                      <a16:colId xmlns:a16="http://schemas.microsoft.com/office/drawing/2014/main" val="3116083793"/>
                    </a:ext>
                  </a:extLst>
                </a:gridCol>
              </a:tblGrid>
              <a:tr h="236978">
                <a:tc>
                  <a:txBody>
                    <a:bodyPr/>
                    <a:lstStyle/>
                    <a:p>
                      <a:pPr algn="l"/>
                      <a:r>
                        <a:rPr lang="nl-NL" sz="800" b="1" dirty="0">
                          <a:solidFill>
                            <a:srgbClr val="FFFFFF"/>
                          </a:solidFill>
                          <a:effectLst/>
                        </a:rPr>
                        <a:t>In Scope</a:t>
                      </a:r>
                    </a:p>
                  </a:txBody>
                  <a:tcPr marL="144000" marR="45948" marT="22974" marB="2297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54545"/>
                    </a:solidFill>
                  </a:tcPr>
                </a:tc>
                <a:tc>
                  <a:txBody>
                    <a:bodyPr/>
                    <a:lstStyle/>
                    <a:p>
                      <a:pPr algn="l"/>
                      <a:r>
                        <a:rPr lang="nl-NL" sz="800" b="1" dirty="0">
                          <a:solidFill>
                            <a:srgbClr val="FFFFFF"/>
                          </a:solidFill>
                          <a:effectLst/>
                        </a:rPr>
                        <a:t>Out of Scope</a:t>
                      </a:r>
                    </a:p>
                  </a:txBody>
                  <a:tcPr marL="144000" marR="45948" marT="22974" marB="2297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54545"/>
                    </a:solidFill>
                  </a:tcPr>
                </a:tc>
                <a:extLst>
                  <a:ext uri="{0D108BD9-81ED-4DB2-BD59-A6C34878D82A}">
                    <a16:rowId xmlns:a16="http://schemas.microsoft.com/office/drawing/2014/main" val="2329806599"/>
                  </a:ext>
                </a:extLst>
              </a:tr>
              <a:tr h="2331686">
                <a:tc>
                  <a:txBody>
                    <a:bodyPr/>
                    <a:lstStyle/>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Guidance for retailers, brand owners and manufacturers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Sectors: fresh foods, non-food, apparel, healthcare</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Applying and encoding 2D barcodes on primary packaging</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Guidance on how to use GS1 DataMatrix®, Data Matrix and QR Code at point-of-sale (POS)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Any consumer units scanned at retail POS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Guidance on how to use GS1 DataMatrix, Data Matrix and QR Code at POS*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Encoding Global Trade Item Number (GTIN) + data attributes using GS1 element string syntax and GS1 Digital Link Uniform Resource Identifier (URI) syntax</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Dual-marking: Linear + 2D barcodes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Retail and consumer use cases unlocked with 2D barcodes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2D barcode printing including barcode quality, reading (scanning) and processing considerations for manufacturing and retail POS</a:t>
                      </a:r>
                    </a:p>
                  </a:txBody>
                  <a:tcPr marL="144000" marR="180000" marT="144000" marB="216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Guidance for solutions providers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Regulated healthcare items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Applying and encoding 2D barcodes on secondary/tertiary packaging</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RFID (Radio Frequency Identification) usage for retail POS (see EPC/RFID standards for more information)**</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Guidance to meet the requirements of specific regulations***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Industry or product type-specific guidance</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Non-consumer units and packaging hierarchies scanned in distribution and non-retail environments</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Non-GTIN solutions (Restricted Circulation Numbers [RCN], proprietary encoding, etc.)</a:t>
                      </a:r>
                    </a:p>
                    <a:p>
                      <a:pPr marL="171450" indent="-171450">
                        <a:lnSpc>
                          <a:spcPct val="150000"/>
                        </a:lnSpc>
                        <a:buClr>
                          <a:srgbClr val="F26334"/>
                        </a:buClr>
                        <a:buFont typeface="Wingdings" panose="05000000000000000000" pitchFamily="2" charset="2"/>
                        <a:buChar char="§"/>
                      </a:pPr>
                      <a:r>
                        <a:rPr lang="nl-NL" sz="700" dirty="0">
                          <a:solidFill>
                            <a:schemeClr val="tx2"/>
                          </a:solidFill>
                          <a:effectLst/>
                          <a:latin typeface="+mj-lt"/>
                        </a:rPr>
                        <a:t>Data–sharing methods (e.g., master data, event data, transactional data, web standard)</a:t>
                      </a:r>
                    </a:p>
                  </a:txBody>
                  <a:tcPr marL="144000" marR="180000" marT="144000" marB="216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7312106"/>
                  </a:ext>
                </a:extLst>
              </a:tr>
            </a:tbl>
          </a:graphicData>
        </a:graphic>
      </p:graphicFrame>
      <p:sp>
        <p:nvSpPr>
          <p:cNvPr id="4" name="TextBox 3">
            <a:extLst>
              <a:ext uri="{FF2B5EF4-FFF2-40B4-BE49-F238E27FC236}">
                <a16:creationId xmlns:a16="http://schemas.microsoft.com/office/drawing/2014/main" id="{67E0FAF3-D8BF-CB26-9ADA-2DB7F96A13C3}"/>
              </a:ext>
            </a:extLst>
          </p:cNvPr>
          <p:cNvSpPr txBox="1"/>
          <p:nvPr/>
        </p:nvSpPr>
        <p:spPr>
          <a:xfrm>
            <a:off x="304799" y="3640984"/>
            <a:ext cx="8476463" cy="1061829"/>
          </a:xfrm>
          <a:prstGeom prst="rect">
            <a:avLst/>
          </a:prstGeom>
          <a:noFill/>
        </p:spPr>
        <p:txBody>
          <a:bodyPr wrap="square">
            <a:spAutoFit/>
          </a:bodyPr>
          <a:lstStyle/>
          <a:p>
            <a:r>
              <a:rPr lang="en-US" sz="700" b="0" i="0" dirty="0">
                <a:solidFill>
                  <a:srgbClr val="262626"/>
                </a:solidFill>
                <a:effectLst/>
                <a:latin typeface="Verdana pro" panose="020B0604030504040204" pitchFamily="34" charset="0"/>
              </a:rPr>
              <a:t>* While point-of-sale (POS) is mainly referred to as being enabled by fixed or handheld scanners at the front of the store, retail POS can happen in multiple locations and ways, including </a:t>
            </a:r>
            <a:r>
              <a:rPr lang="en-US" sz="700" b="0" i="0" dirty="0" err="1">
                <a:solidFill>
                  <a:srgbClr val="262626"/>
                </a:solidFill>
                <a:effectLst/>
                <a:latin typeface="Verdana pro" panose="020B0604030504040204" pitchFamily="34" charset="0"/>
              </a:rPr>
              <a:t>utilising</a:t>
            </a:r>
            <a:r>
              <a:rPr lang="en-US" sz="700" b="0" i="0" dirty="0">
                <a:solidFill>
                  <a:srgbClr val="262626"/>
                </a:solidFill>
                <a:effectLst/>
                <a:latin typeface="Verdana pro" panose="020B0604030504040204" pitchFamily="34" charset="0"/>
              </a:rPr>
              <a:t> scanners in POS lanes, at self-checkout or using mobile devices on the sales floor and in the backroom.</a:t>
            </a:r>
          </a:p>
          <a:p>
            <a:endParaRPr lang="en-US" sz="700" b="0" i="0" dirty="0">
              <a:solidFill>
                <a:srgbClr val="262626"/>
              </a:solidFill>
              <a:effectLst/>
              <a:latin typeface="Verdana pro" panose="020B0604030504040204" pitchFamily="34" charset="0"/>
            </a:endParaRPr>
          </a:p>
          <a:p>
            <a:r>
              <a:rPr lang="en-US" sz="700" b="0" i="0" dirty="0">
                <a:solidFill>
                  <a:srgbClr val="262626"/>
                </a:solidFill>
                <a:effectLst/>
                <a:latin typeface="Verdana pro" panose="020B0604030504040204" pitchFamily="34" charset="0"/>
              </a:rPr>
              <a:t>** RFID data carriers that use GS1 standards are seeing increasing use in supply chain to improve inventory management, especially in the apparel sector. They will not be addressed in this document. </a:t>
            </a:r>
          </a:p>
          <a:p>
            <a:r>
              <a:rPr lang="en-US" sz="700" b="0" i="0" dirty="0">
                <a:solidFill>
                  <a:srgbClr val="262626"/>
                </a:solidFill>
                <a:effectLst/>
                <a:latin typeface="Verdana pro" panose="020B0604030504040204" pitchFamily="34" charset="0"/>
              </a:rPr>
              <a:t>For more information on RFID, see EPC/RFID standards and guidance.</a:t>
            </a:r>
          </a:p>
          <a:p>
            <a:endParaRPr lang="en-US" sz="700" dirty="0">
              <a:latin typeface="Verdana pro" panose="020B0604030504040204" pitchFamily="34" charset="0"/>
            </a:endParaRPr>
          </a:p>
          <a:p>
            <a:r>
              <a:rPr lang="en-US" sz="700" dirty="0">
                <a:latin typeface="Verdana pro" panose="020B0604030504040204" pitchFamily="34" charset="0"/>
              </a:rPr>
              <a:t>*** For regulated healthcare trade items, GS1 </a:t>
            </a:r>
            <a:r>
              <a:rPr lang="en-US" sz="700" dirty="0" err="1">
                <a:latin typeface="Verdana pro" panose="020B0604030504040204" pitchFamily="34" charset="0"/>
              </a:rPr>
              <a:t>DataMatrix</a:t>
            </a:r>
            <a:r>
              <a:rPr lang="en-US" sz="700" dirty="0">
                <a:latin typeface="Verdana pro" panose="020B0604030504040204" pitchFamily="34" charset="0"/>
              </a:rPr>
              <a:t> is the only allowed 2D Barcode. </a:t>
            </a:r>
            <a:r>
              <a:rPr lang="en-US" sz="700" dirty="0">
                <a:latin typeface="Verdana pro" panose="020B0604030504040204" pitchFamily="34" charset="0"/>
                <a:hlinkClick r:id="rId3"/>
              </a:rPr>
              <a:t>Read this paper </a:t>
            </a:r>
            <a:r>
              <a:rPr lang="en-US" sz="700" dirty="0">
                <a:latin typeface="Verdana pro" panose="020B0604030504040204" pitchFamily="34" charset="0"/>
              </a:rPr>
              <a:t>to understand the key role of GS1 </a:t>
            </a:r>
            <a:r>
              <a:rPr lang="en-US" sz="700" dirty="0" err="1">
                <a:latin typeface="Verdana pro" panose="020B0604030504040204" pitchFamily="34" charset="0"/>
              </a:rPr>
              <a:t>DataMatrix</a:t>
            </a:r>
            <a:r>
              <a:rPr lang="en-US" sz="700" dirty="0">
                <a:latin typeface="Verdana pro" panose="020B0604030504040204" pitchFamily="34" charset="0"/>
              </a:rPr>
              <a:t> barcodes for product identification in healthcare.</a:t>
            </a:r>
          </a:p>
        </p:txBody>
      </p:sp>
      <p:sp>
        <p:nvSpPr>
          <p:cNvPr id="7" name="Rectangle 6">
            <a:extLst>
              <a:ext uri="{FF2B5EF4-FFF2-40B4-BE49-F238E27FC236}">
                <a16:creationId xmlns:a16="http://schemas.microsoft.com/office/drawing/2014/main" id="{3FDF6809-23D8-60BC-DA38-36CE307B5675}"/>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08E9D0-FBE2-5F91-DC26-12E78695AF3E}"/>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2" name="Picture 8">
            <a:hlinkClick r:id="" action="ppaction://hlinkshowjump?jump=nextslide"/>
            <a:extLst>
              <a:ext uri="{FF2B5EF4-FFF2-40B4-BE49-F238E27FC236}">
                <a16:creationId xmlns:a16="http://schemas.microsoft.com/office/drawing/2014/main" id="{69E3B2B3-ED39-9DCB-61EC-DC83E53441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flipH="1">
            <a:off x="8493031" y="236056"/>
            <a:ext cx="375396" cy="375396"/>
          </a:xfrm>
          <a:prstGeom prst="rect">
            <a:avLst/>
          </a:prstGeom>
        </p:spPr>
      </p:pic>
      <p:pic>
        <p:nvPicPr>
          <p:cNvPr id="5" name="Picture 9">
            <a:hlinkClick r:id="" action="ppaction://hlinkshowjump?jump=previousslide"/>
            <a:extLst>
              <a:ext uri="{FF2B5EF4-FFF2-40B4-BE49-F238E27FC236}">
                <a16:creationId xmlns:a16="http://schemas.microsoft.com/office/drawing/2014/main" id="{BCAE9E11-5608-3BE3-924C-D800FA99D6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7992616" y="236054"/>
            <a:ext cx="375396" cy="375396"/>
          </a:xfrm>
          <a:prstGeom prst="rect">
            <a:avLst/>
          </a:prstGeom>
          <a:noFill/>
          <a:ln>
            <a:noFill/>
          </a:ln>
        </p:spPr>
      </p:pic>
      <p:pic>
        <p:nvPicPr>
          <p:cNvPr id="12" name="Picture 9">
            <a:hlinkClick r:id="" action="ppaction://hlinkshowjump?jump=lastslideviewed"/>
            <a:extLst>
              <a:ext uri="{FF2B5EF4-FFF2-40B4-BE49-F238E27FC236}">
                <a16:creationId xmlns:a16="http://schemas.microsoft.com/office/drawing/2014/main" id="{E46D9F38-8CB5-BE06-8765-33DD8F2818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6200000" flipH="1">
            <a:off x="7239000" y="236054"/>
            <a:ext cx="375396" cy="375396"/>
          </a:xfrm>
          <a:prstGeom prst="rect">
            <a:avLst/>
          </a:prstGeom>
          <a:noFill/>
          <a:ln>
            <a:noFill/>
          </a:ln>
        </p:spPr>
      </p:pic>
    </p:spTree>
    <p:extLst>
      <p:ext uri="{BB962C8B-B14F-4D97-AF65-F5344CB8AC3E}">
        <p14:creationId xmlns:p14="http://schemas.microsoft.com/office/powerpoint/2010/main" val="2430743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82</a:t>
            </a:fld>
            <a:endParaRPr lang="en-US" dirty="0"/>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Project team and internal stakeholder overview</a:t>
            </a:r>
          </a:p>
          <a:p>
            <a:pPr marL="74248" indent="0">
              <a:buNone/>
            </a:pPr>
            <a:r>
              <a:rPr lang="en-US" sz="1050" i="1" dirty="0">
                <a:latin typeface="Verdana Pro" panose="020B0704030504040204" pitchFamily="34" charset="0"/>
              </a:rPr>
              <a:t>(Brand owner pathway: I am a brand owner looking to apply and encode </a:t>
            </a:r>
            <a:br>
              <a:rPr lang="en-US" sz="1050" i="1" dirty="0">
                <a:latin typeface="Verdana Pro" panose="020B0704030504040204" pitchFamily="34" charset="0"/>
              </a:rPr>
            </a:br>
            <a:r>
              <a:rPr lang="en-US" sz="1050" i="1" dirty="0">
                <a:latin typeface="Verdana Pro" panose="020B0704030504040204" pitchFamily="34" charset="0"/>
              </a:rPr>
              <a:t>a 2D barcode on my products)</a:t>
            </a:r>
            <a:endParaRPr lang="en-US" sz="1100" b="1" dirty="0">
              <a:latin typeface="Verdana Pro" panose="020B0704030504040204" pitchFamily="34" charset="0"/>
            </a:endParaRPr>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1005073859"/>
              </p:ext>
            </p:extLst>
          </p:nvPr>
        </p:nvGraphicFramePr>
        <p:xfrm>
          <a:off x="258959" y="1014412"/>
          <a:ext cx="8540799" cy="3580346"/>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2033078">
                  <a:extLst>
                    <a:ext uri="{9D8B030D-6E8A-4147-A177-3AD203B41FA5}">
                      <a16:colId xmlns:a16="http://schemas.microsoft.com/office/drawing/2014/main" val="173273837"/>
                    </a:ext>
                  </a:extLst>
                </a:gridCol>
                <a:gridCol w="5274764">
                  <a:extLst>
                    <a:ext uri="{9D8B030D-6E8A-4147-A177-3AD203B41FA5}">
                      <a16:colId xmlns:a16="http://schemas.microsoft.com/office/drawing/2014/main" val="3733077174"/>
                    </a:ext>
                  </a:extLst>
                </a:gridCol>
              </a:tblGrid>
              <a:tr h="197563">
                <a:tc>
                  <a:txBody>
                    <a:bodyPr/>
                    <a:lstStyle/>
                    <a:p>
                      <a:pPr>
                        <a:spcBef>
                          <a:spcPts val="300"/>
                        </a:spcBef>
                        <a:spcAft>
                          <a:spcPts val="300"/>
                        </a:spcAft>
                      </a:pPr>
                      <a:r>
                        <a:rPr lang="en-GB" sz="700" dirty="0">
                          <a:solidFill>
                            <a:schemeClr val="bg1"/>
                          </a:solidFill>
                          <a:effectLst/>
                          <a:latin typeface="Verdana Pro" panose="020B0604030504040204" pitchFamily="34" charset="0"/>
                          <a:ea typeface="Verdana" panose="020B0604030504040204" pitchFamily="34" charset="0"/>
                        </a:rPr>
                        <a:t>Stakeholder type</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dirty="0">
                          <a:solidFill>
                            <a:schemeClr val="bg1"/>
                          </a:solidFill>
                          <a:effectLst/>
                          <a:latin typeface="Verdana Pro" panose="020B0604030504040204" pitchFamily="34" charset="0"/>
                          <a:ea typeface="Verdana" panose="020B0604030504040204" pitchFamily="34" charset="0"/>
                        </a:rPr>
                        <a:t>Stakeholder responsibility</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244749">
                <a:tc rowSpan="8">
                  <a:txBody>
                    <a:bodyPr/>
                    <a:lstStyle/>
                    <a:p>
                      <a:pPr>
                        <a:spcBef>
                          <a:spcPts val="300"/>
                        </a:spcBef>
                        <a:spcAft>
                          <a:spcPts val="300"/>
                        </a:spcAft>
                      </a:pPr>
                      <a:r>
                        <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Project team</a:t>
                      </a: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Supply Chain Managers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Work with procurement teams and buyers to source the right products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Control manufacturing and delivery processes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3660099"/>
                  </a:ext>
                </a:extLst>
              </a:tr>
              <a:tr h="122374">
                <a:tc vMerge="1">
                  <a:txBody>
                    <a:bodyPr/>
                    <a:lstStyle/>
                    <a:p>
                      <a:pPr>
                        <a:spcBef>
                          <a:spcPts val="300"/>
                        </a:spcBef>
                        <a:spcAft>
                          <a:spcPts val="300"/>
                        </a:spcAft>
                      </a:pPr>
                      <a:endParaRPr lang="nl-NL" sz="700" b="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spcBef>
                          <a:spcPts val="3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Production managers/Line managers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Overall efficiency of the production line to meet production goals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07165302"/>
                  </a:ext>
                </a:extLst>
              </a:tr>
              <a:tr h="504883">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indent="0" algn="l">
                        <a:spcBef>
                          <a:spcPts val="3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Category Managers/Buyers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l">
                        <a:spcBef>
                          <a:spcPts val="0"/>
                        </a:spcBef>
                        <a:spcAft>
                          <a:spcPts val="0"/>
                        </a:spcAft>
                        <a:buClr>
                          <a:srgbClr val="454545"/>
                        </a:buClr>
                        <a:buSzPts val="900"/>
                        <a:buFont typeface="Wingdings" panose="05000000000000000000" pitchFamily="2" charset="2"/>
                        <a:buChar char="§"/>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Contract management</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0"/>
                        </a:spcAft>
                        <a:buClr>
                          <a:srgbClr val="454545"/>
                        </a:buClr>
                        <a:buSzPts val="900"/>
                        <a:buFont typeface="Wingdings" panose="05000000000000000000" pitchFamily="2" charset="2"/>
                        <a:buChar char="§"/>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Liaison between technical teams of trading partners</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0"/>
                        </a:spcAft>
                        <a:buClr>
                          <a:srgbClr val="454545"/>
                        </a:buClr>
                        <a:buSzPts val="900"/>
                        <a:buFont typeface="Wingdings" panose="05000000000000000000" pitchFamily="2" charset="2"/>
                        <a:buChar char="§"/>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Manage vendors and suppliers</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0"/>
                        </a:spcAft>
                        <a:buClr>
                          <a:srgbClr val="454545"/>
                        </a:buClr>
                        <a:buSzPts val="900"/>
                        <a:buFont typeface="Wingdings" panose="05000000000000000000" pitchFamily="2" charset="2"/>
                        <a:buChar char="§"/>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Responsible for selection of trading partner</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587620328"/>
                  </a:ext>
                </a:extLst>
              </a:tr>
              <a:tr h="122374">
                <a:tc vMerge="1">
                  <a:txBody>
                    <a:bodyPr/>
                    <a:lstStyle/>
                    <a:p>
                      <a:pPr>
                        <a:spcBef>
                          <a:spcPts val="300"/>
                        </a:spcBef>
                        <a:spcAft>
                          <a:spcPts val="300"/>
                        </a:spcAft>
                      </a:pPr>
                      <a:endParaRPr lang="nl-NL" sz="700" b="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Marketing</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Manage brand and external communications including public relations &amp; packaging artwork/design</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649692598"/>
                  </a:ext>
                </a:extLst>
              </a:tr>
              <a:tr h="265409">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106363" indent="-106363" algn="l">
                        <a:spcBef>
                          <a:spcPts val="300"/>
                        </a:spcBef>
                        <a:spcAft>
                          <a:spcPts val="300"/>
                        </a:spcAft>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Industry Solutions </a:t>
                      </a:r>
                      <a:r>
                        <a:rPr lang="en-US"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(e.g., Traceability, Sustainability, Circularity)</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planning and execution of business programme or project</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613932498"/>
                  </a:ext>
                </a:extLst>
              </a:tr>
              <a:tr h="367122">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IT – ERP, Data governance, POS, WMS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ts val="900"/>
                        <a:buFont typeface="Wingdings" panose="05000000000000000000" pitchFamily="2" charset="2"/>
                        <a:buChar char="§"/>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technology infrastructure, managing data systems, and ensuring cybersecurity</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interoperability amongst the different systems</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data is delivered to printing/scanning systems and POS systems in the right way</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323717933"/>
                  </a:ext>
                </a:extLst>
              </a:tr>
              <a:tr h="122374">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Master data</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Responsible for creating products master data and setting up in the system</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207982766"/>
                  </a:ext>
                </a:extLst>
              </a:tr>
              <a:tr h="244749">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Business insights /data analytics team </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l">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Focussed on internal business trends and addressing business needs/improvements </a:t>
                      </a:r>
                    </a:p>
                    <a:p>
                      <a:pPr marL="342900" lvl="0" indent="-342900" algn="l">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Provides the user interface/solutions for internal functions, e.g., dashboard</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137778405"/>
                  </a:ext>
                </a:extLst>
              </a:tr>
              <a:tr h="367122">
                <a:tc rowSpan="7">
                  <a:txBody>
                    <a:bodyPr/>
                    <a:lstStyle/>
                    <a:p>
                      <a:pPr>
                        <a:spcBef>
                          <a:spcPts val="300"/>
                        </a:spcBef>
                        <a:spcAft>
                          <a:spcPts val="300"/>
                        </a:spcAft>
                      </a:pPr>
                      <a:r>
                        <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Internal stakeholders</a:t>
                      </a: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Customer insights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Compilation and assessment of store-specific feedback from customers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Loyalty/membership features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Customer segmentation/trends/Social media analysis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9625372"/>
                  </a:ext>
                </a:extLst>
              </a:tr>
              <a:tr h="244749">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Omnichannel Distribution Managers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ts val="900"/>
                        <a:buFont typeface="Wingdings" panose="05000000000000000000" pitchFamily="2" charset="2"/>
                        <a:buChar char="§"/>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the distribution and fulfilment operations across multiple channels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products are delivered to customers in a timely, cost-effective, and seamless manner</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929881392"/>
                  </a:ext>
                </a:extLst>
              </a:tr>
              <a:tr h="122374">
                <a:tc vMerge="1">
                  <a:txBody>
                    <a:bodyPr/>
                    <a:lstStyle/>
                    <a:p>
                      <a:pPr>
                        <a:spcBef>
                          <a:spcPts val="300"/>
                        </a:spcBef>
                        <a:spcAft>
                          <a:spcPts val="300"/>
                        </a:spcAft>
                      </a:pPr>
                      <a:endParaRPr lang="nl-NL" sz="700" b="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Product development</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300"/>
                        </a:spcBef>
                        <a:spcAft>
                          <a:spcPts val="30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Packaging and artwork development</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350064116"/>
                  </a:ext>
                </a:extLst>
              </a:tr>
              <a:tr h="122374">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196850" indent="-196850" algn="l">
                        <a:spcBef>
                          <a:spcPts val="300"/>
                        </a:spcBef>
                        <a:spcAft>
                          <a:spcPts val="300"/>
                        </a:spcAft>
                      </a:pPr>
                      <a:r>
                        <a:rPr lang="en-GB" sz="700">
                          <a:solidFill>
                            <a:schemeClr val="tx2"/>
                          </a:solidFill>
                          <a:effectLst/>
                          <a:latin typeface="Verdana" panose="020B0604030504040204" pitchFamily="34" charset="0"/>
                          <a:ea typeface="Verdana" panose="020B0604030504040204" pitchFamily="34" charset="0"/>
                          <a:cs typeface="Verdana" panose="020B0604030504040204" pitchFamily="34" charset="0"/>
                        </a:rPr>
                        <a:t>Leadership </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300"/>
                        </a:spcAft>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strategy, operations, and finances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676889036"/>
                  </a:ext>
                </a:extLst>
              </a:tr>
              <a:tr h="202227">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Quality assurance/control</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lnSpc>
                          <a:spcPct val="107000"/>
                        </a:lnSpc>
                        <a:spcBef>
                          <a:spcPts val="300"/>
                        </a:spcBef>
                        <a:spcAft>
                          <a:spcPts val="300"/>
                        </a:spcAft>
                        <a:buClr>
                          <a:srgbClr val="F26334"/>
                        </a:buClr>
                        <a:buFont typeface="Wingdings 2" panose="05020102010507070707" pitchFamily="18" charset="2"/>
                        <a:buNone/>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Ensures quality of products provided by the supplier including packaging and barcode quality</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16482145"/>
                  </a:ext>
                </a:extLst>
              </a:tr>
              <a:tr h="160721">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Legal</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300"/>
                        </a:spcBef>
                        <a:spcAft>
                          <a:spcPts val="30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Will need to be aware of transition and consulted wherever there may be legal issues.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915275620"/>
                  </a:ext>
                </a:extLst>
              </a:tr>
              <a:tr h="169182">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Webmaster</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300"/>
                        </a:spcBef>
                        <a:spcAft>
                          <a:spcPts val="300"/>
                        </a:spcAft>
                        <a:buClr>
                          <a:srgbClr val="F26334"/>
                        </a:buClr>
                        <a:buSzPts val="900"/>
                        <a:buFont typeface="Times New Roman" panose="02020603050405020304" pitchFamily="18" charset="0"/>
                        <a:buNone/>
                      </a:pPr>
                      <a:r>
                        <a:rPr lang="pt-PT"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website services effectiveness</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17390972"/>
                  </a:ext>
                </a:extLst>
              </a:tr>
            </a:tbl>
          </a:graphicData>
        </a:graphic>
      </p:graphicFrame>
      <p:sp>
        <p:nvSpPr>
          <p:cNvPr id="28" name="Rectangle 27">
            <a:extLst>
              <a:ext uri="{FF2B5EF4-FFF2-40B4-BE49-F238E27FC236}">
                <a16:creationId xmlns:a16="http://schemas.microsoft.com/office/drawing/2014/main" id="{1FE9F746-5E71-8DD7-59AC-99D5B0DE05BC}"/>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159866C-C7DE-FCC5-B266-8F67FBB91CE1}"/>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D4EA3B-C1EC-DFC7-D23C-10B22BB4A356}"/>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9" name="Picture 8">
            <a:hlinkClick r:id="" action="ppaction://hlinkshowjump?jump=nextslide"/>
            <a:extLst>
              <a:ext uri="{FF2B5EF4-FFF2-40B4-BE49-F238E27FC236}">
                <a16:creationId xmlns:a16="http://schemas.microsoft.com/office/drawing/2014/main" id="{875E950B-7261-C394-8525-AC953F311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0" name="Picture 9">
            <a:hlinkClick r:id="" action="ppaction://hlinkshowjump?jump=previousslide"/>
            <a:extLst>
              <a:ext uri="{FF2B5EF4-FFF2-40B4-BE49-F238E27FC236}">
                <a16:creationId xmlns:a16="http://schemas.microsoft.com/office/drawing/2014/main" id="{B47C360A-099B-213E-4195-D07C2961EF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1" name="Picture 9">
            <a:hlinkClick r:id="" action="ppaction://hlinkshowjump?jump=lastslideviewed"/>
            <a:extLst>
              <a:ext uri="{FF2B5EF4-FFF2-40B4-BE49-F238E27FC236}">
                <a16:creationId xmlns:a16="http://schemas.microsoft.com/office/drawing/2014/main" id="{3453E679-FC41-447A-154F-2D598EAE6B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Tree>
    <p:extLst>
      <p:ext uri="{BB962C8B-B14F-4D97-AF65-F5344CB8AC3E}">
        <p14:creationId xmlns:p14="http://schemas.microsoft.com/office/powerpoint/2010/main" val="6455263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83</a:t>
            </a:fld>
            <a:endParaRPr lang="en-US" dirty="0"/>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2488834435"/>
              </p:ext>
            </p:extLst>
          </p:nvPr>
        </p:nvGraphicFramePr>
        <p:xfrm>
          <a:off x="258959" y="1014412"/>
          <a:ext cx="8540799" cy="3389948"/>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1317652">
                  <a:extLst>
                    <a:ext uri="{9D8B030D-6E8A-4147-A177-3AD203B41FA5}">
                      <a16:colId xmlns:a16="http://schemas.microsoft.com/office/drawing/2014/main" val="173273837"/>
                    </a:ext>
                  </a:extLst>
                </a:gridCol>
                <a:gridCol w="5990190">
                  <a:extLst>
                    <a:ext uri="{9D8B030D-6E8A-4147-A177-3AD203B41FA5}">
                      <a16:colId xmlns:a16="http://schemas.microsoft.com/office/drawing/2014/main" val="3733077174"/>
                    </a:ext>
                  </a:extLst>
                </a:gridCol>
              </a:tblGrid>
              <a:tr h="252903">
                <a:tc>
                  <a:txBody>
                    <a:bodyPr/>
                    <a:lstStyle/>
                    <a:p>
                      <a:pPr>
                        <a:spcBef>
                          <a:spcPts val="300"/>
                        </a:spcBef>
                        <a:spcAft>
                          <a:spcPts val="300"/>
                        </a:spcAft>
                      </a:pPr>
                      <a:r>
                        <a:rPr lang="en-GB" sz="700" dirty="0">
                          <a:solidFill>
                            <a:schemeClr val="bg1"/>
                          </a:solidFill>
                          <a:effectLst/>
                          <a:latin typeface="Verdana Pro" panose="020B0604030504040204" pitchFamily="34" charset="0"/>
                          <a:ea typeface="Verdana" panose="020B0604030504040204" pitchFamily="34" charset="0"/>
                        </a:rPr>
                        <a:t>Stakeholder type</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dirty="0">
                          <a:solidFill>
                            <a:schemeClr val="bg1"/>
                          </a:solidFill>
                          <a:effectLst/>
                          <a:latin typeface="Verdana Pro" panose="020B0604030504040204" pitchFamily="34" charset="0"/>
                          <a:ea typeface="Verdana" panose="020B0604030504040204" pitchFamily="34" charset="0"/>
                        </a:rPr>
                        <a:t>Stakeholder responsibility</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993176">
                <a:tc rowSpan="3">
                  <a:txBody>
                    <a:bodyPr/>
                    <a:lstStyle/>
                    <a:p>
                      <a:pPr>
                        <a:spcBef>
                          <a:spcPts val="300"/>
                        </a:spcBef>
                        <a:spcAft>
                          <a:spcPts val="300"/>
                        </a:spcAft>
                      </a:pPr>
                      <a:r>
                        <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External</a:t>
                      </a:r>
                    </a:p>
                  </a:txBody>
                  <a:tcPr marL="68580" marR="68580"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anose="020B0604030504040204" pitchFamily="34" charset="0"/>
                          <a:ea typeface="Verdana" panose="020B0604030504040204" pitchFamily="34" charset="0"/>
                          <a:cs typeface="Vani" panose="020B0502040204020203" pitchFamily="18" charset="0"/>
                        </a:rPr>
                        <a:t>Retailer</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Barcode Scanning and Data Capture</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Retailers </a:t>
                      </a:r>
                      <a:r>
                        <a:rPr lang="en-US" sz="700" b="0" dirty="0" err="1">
                          <a:solidFill>
                            <a:schemeClr val="tx2"/>
                          </a:solidFill>
                          <a:effectLst/>
                          <a:latin typeface="Verdana" panose="020B0604030504040204" pitchFamily="34" charset="0"/>
                          <a:ea typeface="Verdana" panose="020B0604030504040204" pitchFamily="34" charset="0"/>
                          <a:cs typeface="Vani" panose="020B0502040204020203" pitchFamily="18" charset="0"/>
                        </a:rPr>
                        <a:t>utilise</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barcode scanners to read and capture data encoded in 2D barcodes on products during various stages of the retail process, such as receiving shipments, inventory management, and checkout. </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Compliance and Standards</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Retailers ensure compliance with industry standards and regulatory requirements related to barcode usage, such as GS1 standards for product identification and labeling. They may also collaborate with suppliers and manufacturers to enforce barcode quality and readability standards, ensuring seamless scanning and data exchange across the supply chain.</a:t>
                      </a:r>
                    </a:p>
                  </a:txBody>
                  <a:tcPr marL="68580" marR="68580" marT="0" marB="0">
                    <a:solidFill>
                      <a:schemeClr val="bg1">
                        <a:lumMod val="95000"/>
                      </a:schemeClr>
                    </a:solidFill>
                  </a:tcPr>
                </a:tc>
                <a:extLst>
                  <a:ext uri="{0D108BD9-81ED-4DB2-BD59-A6C34878D82A}">
                    <a16:rowId xmlns:a16="http://schemas.microsoft.com/office/drawing/2014/main" val="283660099"/>
                  </a:ext>
                </a:extLst>
              </a:tr>
              <a:tr h="1463477">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solidFill>
                      <a:schemeClr val="bg1">
                        <a:lumMod val="95000"/>
                      </a:schemeClr>
                    </a:solidFill>
                  </a:tcPr>
                </a:tc>
                <a:tc>
                  <a:txBody>
                    <a:bodyPr/>
                    <a:lstStyle/>
                    <a:p>
                      <a:pPr>
                        <a:spcBef>
                          <a:spcPts val="300"/>
                        </a:spcBef>
                        <a:spcAft>
                          <a:spcPts val="300"/>
                        </a:spcAft>
                      </a:pPr>
                      <a:r>
                        <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Solution provider:</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Scanning hardware &amp;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Barcode printing</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Data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Other</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a:solidFill>
                            <a:schemeClr val="tx2"/>
                          </a:solidFill>
                          <a:effectLst/>
                          <a:latin typeface="Verdana" panose="020B0604030504040204" pitchFamily="34" charset="0"/>
                          <a:ea typeface="Verdana" panose="020B0604030504040204" pitchFamily="34" charset="0"/>
                          <a:cs typeface="Vani" panose="020B0502040204020203" pitchFamily="18" charset="0"/>
                        </a:rPr>
                        <a:t>Technology Selection and Integration</a:t>
                      </a:r>
                      <a:r>
                        <a:rPr lang="en-US" sz="700" b="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assist in selecting the appropriate barcode technology and software systems. They integrate these technologies into existing systems or develop customised solutions to ensure compatibility and functionality.</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a:solidFill>
                            <a:schemeClr val="tx2"/>
                          </a:solidFill>
                          <a:effectLst/>
                          <a:latin typeface="Verdana" panose="020B0604030504040204" pitchFamily="34" charset="0"/>
                          <a:ea typeface="Verdana" panose="020B0604030504040204" pitchFamily="34" charset="0"/>
                          <a:cs typeface="Vani" panose="020B0502040204020203" pitchFamily="18" charset="0"/>
                        </a:rPr>
                        <a:t>System Configuration and Setup</a:t>
                      </a:r>
                      <a:r>
                        <a:rPr lang="en-US" sz="700" b="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configure and set up the hardware and software components required for 2D implementation (such as barcode scanners, printers and backend system) </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a:solidFill>
                            <a:schemeClr val="tx2"/>
                          </a:solidFill>
                          <a:effectLst/>
                          <a:latin typeface="Verdana" panose="020B0604030504040204" pitchFamily="34" charset="0"/>
                          <a:ea typeface="Verdana" panose="020B0604030504040204" pitchFamily="34" charset="0"/>
                          <a:cs typeface="Vani" panose="020B0502040204020203" pitchFamily="18" charset="0"/>
                        </a:rPr>
                        <a:t>Quality Assurance and Compliance</a:t>
                      </a:r>
                      <a:r>
                        <a:rPr lang="en-US" sz="700" b="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ensure the quality and compliance of the barcode system with industry standards and regulatory requirements. They conduct testing and validation to verify barcode readability, data accuracy, and system reliability, as well as provide documentation and certification.</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a:solidFill>
                            <a:schemeClr val="tx2"/>
                          </a:solidFill>
                          <a:effectLst/>
                          <a:latin typeface="Verdana" panose="020B0604030504040204" pitchFamily="34" charset="0"/>
                          <a:ea typeface="Verdana" panose="020B0604030504040204" pitchFamily="34" charset="0"/>
                          <a:cs typeface="Vani" panose="020B0502040204020203" pitchFamily="18" charset="0"/>
                        </a:rPr>
                        <a:t>Continuous Improvement and Innovation</a:t>
                      </a:r>
                      <a:r>
                        <a:rPr lang="en-US" sz="700" b="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stay abreast of advancements in barcode technology and best practices to continually improve and innovate their offerings. They may provide updates, upgrades, or new features to enhance the functionality and performance of the barcode system over time.</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endParaRPr lang="en-US" sz="700" b="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solidFill>
                      <a:schemeClr val="bg1">
                        <a:lumMod val="95000"/>
                      </a:schemeClr>
                    </a:solidFill>
                  </a:tcPr>
                </a:tc>
                <a:extLst>
                  <a:ext uri="{0D108BD9-81ED-4DB2-BD59-A6C34878D82A}">
                    <a16:rowId xmlns:a16="http://schemas.microsoft.com/office/drawing/2014/main" val="1207165302"/>
                  </a:ext>
                </a:extLst>
              </a:tr>
              <a:tr h="558909">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solidFill>
                      <a:schemeClr val="bg1">
                        <a:lumMod val="95000"/>
                      </a:schemeClr>
                    </a:solidFill>
                  </a:tcPr>
                </a:tc>
                <a:tc>
                  <a:txBody>
                    <a:bodyPr/>
                    <a:lstStyle/>
                    <a:p>
                      <a:pPr marL="0" lvl="0" indent="0">
                        <a:lnSpc>
                          <a:spcPct val="100000"/>
                        </a:lnSpc>
                        <a:spcBef>
                          <a:spcPts val="300"/>
                        </a:spcBef>
                        <a:spcAft>
                          <a:spcPts val="0"/>
                        </a:spcAft>
                        <a:buClr>
                          <a:srgbClr val="71B790"/>
                        </a:buClr>
                        <a:buFont typeface="Arial" panose="020B0604020202020204" pitchFamily="34" charset="0"/>
                        <a:buNone/>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GS1 Member </a:t>
                      </a:r>
                      <a:r>
                        <a:rPr lang="en-US" sz="700" b="0" kern="1200" dirty="0" err="1">
                          <a:solidFill>
                            <a:schemeClr val="tx2"/>
                          </a:solidFill>
                          <a:effectLst/>
                          <a:latin typeface="Verdana" panose="020B0604030504040204" pitchFamily="34" charset="0"/>
                          <a:ea typeface="Verdana" panose="020B0604030504040204" pitchFamily="34" charset="0"/>
                          <a:cs typeface="Vani" panose="020B0502040204020203" pitchFamily="18" charset="0"/>
                        </a:rPr>
                        <a:t>Organisation</a:t>
                      </a: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 (MO)</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Guidance and Expertise</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GS1 MOs possess in-depth knowledge of GS1 Standards and best practices for implementation. They can offer training, workshops, and consultations to help businesses understand and adopt 2D solutions effectively.</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Compliance and Certification</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GS1 MOs can assist businesses in ensuring their 2D implementations comply with GS1 standards and industry regulations. They can also offer certification programs to demonstrate compliance.</a:t>
                      </a:r>
                    </a:p>
                  </a:txBody>
                  <a:tcPr marL="68580" marR="68580" marT="0" marB="0">
                    <a:solidFill>
                      <a:schemeClr val="bg1">
                        <a:lumMod val="95000"/>
                      </a:schemeClr>
                    </a:solidFill>
                  </a:tcPr>
                </a:tc>
                <a:extLst>
                  <a:ext uri="{0D108BD9-81ED-4DB2-BD59-A6C34878D82A}">
                    <a16:rowId xmlns:a16="http://schemas.microsoft.com/office/drawing/2014/main" val="1976337556"/>
                  </a:ext>
                </a:extLst>
              </a:tr>
            </a:tbl>
          </a:graphicData>
        </a:graphic>
      </p:graphicFrame>
      <p:sp>
        <p:nvSpPr>
          <p:cNvPr id="7" name="Rectangle 6">
            <a:extLst>
              <a:ext uri="{FF2B5EF4-FFF2-40B4-BE49-F238E27FC236}">
                <a16:creationId xmlns:a16="http://schemas.microsoft.com/office/drawing/2014/main" id="{08B654CC-560E-BA54-31BD-9A1302E2E927}"/>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CBD803-E98A-B5DD-3A42-35C178A38067}"/>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0" name="Picture 8">
            <a:hlinkClick r:id="" action="ppaction://hlinkshowjump?jump=nextslide"/>
            <a:extLst>
              <a:ext uri="{FF2B5EF4-FFF2-40B4-BE49-F238E27FC236}">
                <a16:creationId xmlns:a16="http://schemas.microsoft.com/office/drawing/2014/main" id="{4885A591-0DF7-77F8-8DFD-A2463988C2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1" name="Picture 9">
            <a:hlinkClick r:id="" action="ppaction://hlinkshowjump?jump=previousslide"/>
            <a:extLst>
              <a:ext uri="{FF2B5EF4-FFF2-40B4-BE49-F238E27FC236}">
                <a16:creationId xmlns:a16="http://schemas.microsoft.com/office/drawing/2014/main" id="{E3E5A02B-F7DB-8AA2-25DA-993198FAEB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2" name="Picture 9">
            <a:hlinkClick r:id="" action="ppaction://hlinkshowjump?jump=lastslideviewed"/>
            <a:extLst>
              <a:ext uri="{FF2B5EF4-FFF2-40B4-BE49-F238E27FC236}">
                <a16:creationId xmlns:a16="http://schemas.microsoft.com/office/drawing/2014/main" id="{B0FC34DC-6EF8-9C9B-7ED4-0029C37003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
        <p:nvSpPr>
          <p:cNvPr id="3" name="Text Placeholder 3">
            <a:extLst>
              <a:ext uri="{FF2B5EF4-FFF2-40B4-BE49-F238E27FC236}">
                <a16:creationId xmlns:a16="http://schemas.microsoft.com/office/drawing/2014/main" id="{F8FDDE81-8066-284A-4CDE-C99DCEED8B53}"/>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External stakeholder overview</a:t>
            </a:r>
          </a:p>
          <a:p>
            <a:pPr marL="74248" indent="0">
              <a:buNone/>
            </a:pPr>
            <a:r>
              <a:rPr lang="en-US" sz="1050" i="1" dirty="0">
                <a:latin typeface="Verdana Pro" panose="020B0704030504040204" pitchFamily="34" charset="0"/>
              </a:rPr>
              <a:t>(Brand owner pathway: I am a brand owner looking to apply and encode </a:t>
            </a:r>
            <a:br>
              <a:rPr lang="en-US" sz="1050" i="1" dirty="0">
                <a:latin typeface="Verdana Pro" panose="020B0704030504040204" pitchFamily="34" charset="0"/>
              </a:rPr>
            </a:br>
            <a:r>
              <a:rPr lang="en-US" sz="1050" i="1" dirty="0">
                <a:latin typeface="Verdana Pro" panose="020B0704030504040204" pitchFamily="34" charset="0"/>
              </a:rPr>
              <a:t>a 2D barcode on my products)</a:t>
            </a:r>
            <a:endParaRPr lang="en-US" sz="1100" b="1" dirty="0">
              <a:latin typeface="Verdana Pro" panose="020B0704030504040204" pitchFamily="34" charset="0"/>
            </a:endParaRPr>
          </a:p>
        </p:txBody>
      </p:sp>
    </p:spTree>
    <p:extLst>
      <p:ext uri="{BB962C8B-B14F-4D97-AF65-F5344CB8AC3E}">
        <p14:creationId xmlns:p14="http://schemas.microsoft.com/office/powerpoint/2010/main" val="171882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84</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2673529455"/>
              </p:ext>
            </p:extLst>
          </p:nvPr>
        </p:nvGraphicFramePr>
        <p:xfrm>
          <a:off x="258959" y="1014412"/>
          <a:ext cx="8540799" cy="3454349"/>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2033078">
                  <a:extLst>
                    <a:ext uri="{9D8B030D-6E8A-4147-A177-3AD203B41FA5}">
                      <a16:colId xmlns:a16="http://schemas.microsoft.com/office/drawing/2014/main" val="173273837"/>
                    </a:ext>
                  </a:extLst>
                </a:gridCol>
                <a:gridCol w="5274764">
                  <a:extLst>
                    <a:ext uri="{9D8B030D-6E8A-4147-A177-3AD203B41FA5}">
                      <a16:colId xmlns:a16="http://schemas.microsoft.com/office/drawing/2014/main" val="3733077174"/>
                    </a:ext>
                  </a:extLst>
                </a:gridCol>
              </a:tblGrid>
              <a:tr h="209559">
                <a:tc>
                  <a:txBody>
                    <a:bodyPr/>
                    <a:lstStyle/>
                    <a:p>
                      <a:pPr>
                        <a:spcBef>
                          <a:spcPts val="300"/>
                        </a:spcBef>
                        <a:spcAft>
                          <a:spcPts val="300"/>
                        </a:spcAft>
                      </a:pPr>
                      <a:r>
                        <a:rPr lang="en-GB" sz="700">
                          <a:solidFill>
                            <a:schemeClr val="bg1"/>
                          </a:solidFill>
                          <a:effectLst/>
                          <a:latin typeface="Verdana Pro" panose="020B0604030504040204" pitchFamily="34" charset="0"/>
                          <a:ea typeface="Verdana" panose="020B0604030504040204" pitchFamily="34" charset="0"/>
                        </a:rPr>
                        <a:t>Stakeholder type</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rPr>
                        <a:t>Stakeholder responsibility</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121741">
                <a:tc rowSpan="6">
                  <a:txBody>
                    <a:bodyPr/>
                    <a:lstStyle/>
                    <a:p>
                      <a:pPr>
                        <a:spcBef>
                          <a:spcPts val="300"/>
                        </a:spcBef>
                        <a:spcAft>
                          <a:spcPts val="300"/>
                        </a:spcAft>
                      </a:pPr>
                      <a:r>
                        <a:rPr lang="nl-NL" sz="700" b="0" i="0"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rPr>
                        <a:t>Project team</a:t>
                      </a: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IT &amp; system administrators</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Responsible for the changes in systems to consume and use the additional data in 2D barcodes</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83660099"/>
                  </a:ext>
                </a:extLst>
              </a:tr>
              <a:tr h="121741">
                <a:tc vMerge="1">
                  <a:txBody>
                    <a:bodyPr/>
                    <a:lstStyle/>
                    <a:p>
                      <a:pPr>
                        <a:spcBef>
                          <a:spcPts val="300"/>
                        </a:spcBef>
                        <a:spcAft>
                          <a:spcPts val="300"/>
                        </a:spcAft>
                      </a:pPr>
                      <a:endParaRPr lang="nl-NL" sz="700" b="0" i="1"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Master data</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Responsible for creating GTINs and setting up data in system</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207165302"/>
                  </a:ext>
                </a:extLst>
              </a:tr>
              <a:tr h="115627">
                <a:tc vMerge="1">
                  <a:txBody>
                    <a:bodyPr/>
                    <a:lstStyle/>
                    <a:p>
                      <a:pPr>
                        <a:spcBef>
                          <a:spcPts val="300"/>
                        </a:spcBef>
                        <a:spcAft>
                          <a:spcPts val="300"/>
                        </a:spcAft>
                      </a:pPr>
                      <a:endParaRPr lang="nl-NL" sz="700" b="0" i="1"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Web &amp; app</a:t>
                      </a:r>
                    </a:p>
                  </a:txBody>
                  <a:tcPr marL="57071" marR="57071" marT="0" marB="0">
                    <a:solidFill>
                      <a:schemeClr val="bg1">
                        <a:lumMod val="95000"/>
                      </a:schemeClr>
                    </a:solidFill>
                  </a:tcPr>
                </a:tc>
                <a:tc>
                  <a:txBody>
                    <a:bodyPr/>
                    <a:lstStyle/>
                    <a:p>
                      <a:pPr marL="0" marR="0" lvl="0" indent="0" algn="l" defTabSz="914400" rtl="0" eaLnBrk="1" fontAlgn="auto" latinLnBrk="0" hangingPunct="1">
                        <a:lnSpc>
                          <a:spcPct val="100000"/>
                        </a:lnSpc>
                        <a:spcBef>
                          <a:spcPts val="300"/>
                        </a:spcBef>
                        <a:spcAft>
                          <a:spcPts val="300"/>
                        </a:spcAft>
                        <a:buClr>
                          <a:srgbClr val="F26334"/>
                        </a:buClr>
                        <a:buSzTx/>
                        <a:buFont typeface="Wingdings 2" panose="05020102010507070707" pitchFamily="18" charset="2"/>
                        <a:buNone/>
                        <a:tabLst>
                          <a:tab pos="137160" algn="l"/>
                        </a:tabLst>
                        <a:defRPr/>
                      </a:pPr>
                      <a:r>
                        <a:rPr lang="en-US"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Integrate barcode scanning functionality seamlessly into the retailer's physical and digital channels.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3587620328"/>
                  </a:ext>
                </a:extLst>
              </a:tr>
              <a:tr h="121741">
                <a:tc vMerge="1">
                  <a:txBody>
                    <a:bodyPr/>
                    <a:lstStyle/>
                    <a:p>
                      <a:pPr>
                        <a:spcBef>
                          <a:spcPts val="300"/>
                        </a:spcBef>
                        <a:spcAft>
                          <a:spcPts val="300"/>
                        </a:spcAft>
                      </a:pPr>
                      <a:endParaRPr lang="nl-NL" sz="700" b="0" i="1"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Project/transition management</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Responsible and accountable for change management, timelines etc. </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3649692598"/>
                  </a:ext>
                </a:extLst>
              </a:tr>
              <a:tr h="281526">
                <a:tc vMerge="1">
                  <a:txBody>
                    <a:bodyPr/>
                    <a:lstStyle/>
                    <a:p>
                      <a:pPr>
                        <a:spcBef>
                          <a:spcPts val="300"/>
                        </a:spcBef>
                        <a:spcAft>
                          <a:spcPts val="300"/>
                        </a:spcAft>
                      </a:pPr>
                      <a:endParaRPr lang="nl-NL" sz="700" b="0" i="1"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Business insights /data analytics team </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2" panose="05020102010507070707" pitchFamily="18"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Focused on internal business trends and addressing business needs/improvements</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2" panose="05020102010507070707" pitchFamily="18"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Provides the user interface/solutions for internal functions e.g., dashboard</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613932498"/>
                  </a:ext>
                </a:extLst>
              </a:tr>
              <a:tr h="121741">
                <a:tc v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nl-NL" sz="70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Store and online operations</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lnSpc>
                          <a:spcPct val="107000"/>
                        </a:lnSpc>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Store operations management and control of retail stores</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323717933"/>
                  </a:ext>
                </a:extLst>
              </a:tr>
              <a:tr h="121741">
                <a:tc rowSpan="10">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Internal stakeholders</a:t>
                      </a: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Product development</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Packaging and artwork development</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4137778405"/>
                  </a:ext>
                </a:extLst>
              </a:tr>
              <a:tr h="139137">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Quality assurance/control</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lnSpc>
                          <a:spcPct val="107000"/>
                        </a:lnSpc>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Ensures quality of products provided by the supplier including packaging and barcode quality issues</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79625372"/>
                  </a:ext>
                </a:extLst>
              </a:tr>
              <a:tr h="121741">
                <a:tc vMerge="1">
                  <a:txBody>
                    <a:bodyPr/>
                    <a:lstStyle/>
                    <a:p>
                      <a:pPr>
                        <a:spcBef>
                          <a:spcPts val="300"/>
                        </a:spcBef>
                        <a:spcAft>
                          <a:spcPts val="300"/>
                        </a:spcAft>
                      </a:pP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Marketing</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Manage brand and external communications including public relations (PR)</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238603774"/>
                  </a:ext>
                </a:extLst>
              </a:tr>
              <a:tr h="121741">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Food and product safety</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Sponsor and supporter</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929881392"/>
                  </a:ext>
                </a:extLst>
              </a:tr>
              <a:tr h="121741">
                <a:tc vMerge="1">
                  <a:txBody>
                    <a:bodyPr/>
                    <a:lstStyle/>
                    <a:p>
                      <a:pPr>
                        <a:spcBef>
                          <a:spcPts val="300"/>
                        </a:spcBef>
                        <a:spcAft>
                          <a:spcPts val="300"/>
                        </a:spcAft>
                      </a:pP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Finance</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US"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oversee budget allocation, financial planning, and cost management</a:t>
                      </a:r>
                    </a:p>
                  </a:txBody>
                  <a:tcPr marL="57071" marR="57071" marT="0" marB="0" anchor="ctr">
                    <a:solidFill>
                      <a:schemeClr val="bg1">
                        <a:lumMod val="95000"/>
                      </a:schemeClr>
                    </a:solidFill>
                  </a:tcPr>
                </a:tc>
                <a:extLst>
                  <a:ext uri="{0D108BD9-81ED-4DB2-BD59-A6C34878D82A}">
                    <a16:rowId xmlns:a16="http://schemas.microsoft.com/office/drawing/2014/main" val="2350064116"/>
                  </a:ext>
                </a:extLst>
              </a:tr>
              <a:tr h="121741">
                <a:tc vMerge="1">
                  <a:txBody>
                    <a:bodyPr/>
                    <a:lstStyle/>
                    <a:p>
                      <a:pPr>
                        <a:spcBef>
                          <a:spcPts val="300"/>
                        </a:spcBef>
                        <a:spcAft>
                          <a:spcPts val="300"/>
                        </a:spcAft>
                      </a:pP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Legal</a:t>
                      </a:r>
                    </a:p>
                  </a:txBody>
                  <a:tcPr marL="57071" marR="57071" marT="0" marB="0">
                    <a:solidFill>
                      <a:schemeClr val="bg1">
                        <a:lumMod val="95000"/>
                      </a:schemeClr>
                    </a:solidFill>
                  </a:tcPr>
                </a:tc>
                <a:tc>
                  <a:txBody>
                    <a:bodyPr/>
                    <a:lstStyle/>
                    <a:p>
                      <a:pPr marL="0" marR="0" lvl="0" indent="0" algn="l" defTabSz="914400" rtl="0" eaLnBrk="1" fontAlgn="auto" latinLnBrk="0" hangingPunct="1">
                        <a:lnSpc>
                          <a:spcPct val="100000"/>
                        </a:lnSpc>
                        <a:spcBef>
                          <a:spcPts val="300"/>
                        </a:spcBef>
                        <a:spcAft>
                          <a:spcPts val="300"/>
                        </a:spcAft>
                        <a:buClr>
                          <a:srgbClr val="F26334"/>
                        </a:buClr>
                        <a:buSzTx/>
                        <a:buFont typeface="Wingdings 2" panose="05020102010507070707" pitchFamily="18" charset="2"/>
                        <a:buNone/>
                        <a:tabLst>
                          <a:tab pos="137160" algn="l"/>
                        </a:tabLst>
                        <a:defRPr/>
                      </a:pPr>
                      <a:r>
                        <a:rPr lang="pt-PT"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Will need to be aware of transition and consulted wherever there may be legal issues.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676889036"/>
                  </a:ext>
                </a:extLst>
              </a:tr>
              <a:tr h="441311">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Purchasers</a:t>
                      </a:r>
                    </a:p>
                  </a:txBody>
                  <a:tcPr marL="57071" marR="57071" marT="0" marB="0">
                    <a:solidFill>
                      <a:schemeClr val="bg1">
                        <a:lumMod val="95000"/>
                      </a:schemeClr>
                    </a:solidFill>
                  </a:tcPr>
                </a:tc>
                <a:tc>
                  <a:txBody>
                    <a:bodyPr/>
                    <a:lstStyle/>
                    <a:p>
                      <a:pPr marL="342900" lvl="0" indent="-342900" algn="l">
                        <a:spcBef>
                          <a:spcPts val="0"/>
                        </a:spcBef>
                        <a:spcAft>
                          <a:spcPts val="300"/>
                        </a:spcAft>
                        <a:buClr>
                          <a:srgbClr val="454545"/>
                        </a:buClr>
                        <a:buSzPts val="900"/>
                        <a:buFont typeface="Wingdings" panose="05000000000000000000" pitchFamily="2" charset="2"/>
                        <a:buChar char="§"/>
                      </a:pPr>
                      <a:r>
                        <a:rPr lang="en-GB"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Contract management</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300"/>
                        </a:spcAft>
                        <a:buClr>
                          <a:srgbClr val="454545"/>
                        </a:buClr>
                        <a:buSzPts val="900"/>
                        <a:buFont typeface="Wingdings" panose="05000000000000000000" pitchFamily="2" charset="2"/>
                        <a:buChar char="§"/>
                      </a:pPr>
                      <a:r>
                        <a:rPr lang="en-GB"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Liaison between technical teams of trading partners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300"/>
                        </a:spcAft>
                        <a:buClr>
                          <a:srgbClr val="454545"/>
                        </a:buClr>
                        <a:buSzPts val="900"/>
                        <a:buFont typeface="Wingdings" panose="05000000000000000000" pitchFamily="2" charset="2"/>
                        <a:buChar char="§"/>
                      </a:pPr>
                      <a:r>
                        <a:rPr lang="en-GB"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Manage vendors and suppliers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116482145"/>
                  </a:ext>
                </a:extLst>
              </a:tr>
              <a:tr h="281526">
                <a:tc vMerge="1">
                  <a:txBody>
                    <a:bodyPr/>
                    <a:lstStyle/>
                    <a:p>
                      <a:pPr>
                        <a:spcBef>
                          <a:spcPts val="300"/>
                        </a:spcBef>
                        <a:spcAft>
                          <a:spcPts val="300"/>
                        </a:spcAft>
                      </a:pP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Strategy teams (business analysts)</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Analyse market trends, identifying business needs/improvements opportunities</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Looking at more high-level/to the future</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3915275620"/>
                  </a:ext>
                </a:extLst>
              </a:tr>
              <a:tr h="281526">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Leadership (CEO/directors etc)</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Supports new business opportunities </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Drives prioritisation of various initiatives, based on business needs</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4217390972"/>
                  </a:ext>
                </a:extLst>
              </a:tr>
              <a:tr h="608468">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Customer insights</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Store feedback from customers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Loyalty/membership features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Customer segmentation/trends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Social media analysis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431493495"/>
                  </a:ext>
                </a:extLst>
              </a:tr>
            </a:tbl>
          </a:graphicData>
        </a:graphic>
      </p:graphicFrame>
      <p:sp>
        <p:nvSpPr>
          <p:cNvPr id="7" name="Rectangle 6">
            <a:extLst>
              <a:ext uri="{FF2B5EF4-FFF2-40B4-BE49-F238E27FC236}">
                <a16:creationId xmlns:a16="http://schemas.microsoft.com/office/drawing/2014/main" id="{A7C08247-466C-1162-5481-D1617769B77A}"/>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19E1F3-5184-286C-DF4D-15F051F3E880}"/>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0" name="Picture 8">
            <a:hlinkClick r:id="" action="ppaction://hlinkshowjump?jump=nextslide"/>
            <a:extLst>
              <a:ext uri="{FF2B5EF4-FFF2-40B4-BE49-F238E27FC236}">
                <a16:creationId xmlns:a16="http://schemas.microsoft.com/office/drawing/2014/main" id="{28A73125-052B-E7B8-8811-A7DAD9247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2876C435-184A-FBB7-0358-EDFCFFA220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4" name="Picture 9">
            <a:hlinkClick r:id="" action="ppaction://hlinkshowjump?jump=lastslideviewed"/>
            <a:extLst>
              <a:ext uri="{FF2B5EF4-FFF2-40B4-BE49-F238E27FC236}">
                <a16:creationId xmlns:a16="http://schemas.microsoft.com/office/drawing/2014/main" id="{13615560-4F60-197A-94FB-759F29A87F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
        <p:nvSpPr>
          <p:cNvPr id="11" name="Text Placeholder 3">
            <a:extLst>
              <a:ext uri="{FF2B5EF4-FFF2-40B4-BE49-F238E27FC236}">
                <a16:creationId xmlns:a16="http://schemas.microsoft.com/office/drawing/2014/main" id="{2F51EFB5-0E53-07A3-991F-5B3432A5008B}"/>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Project team and internal stakeholder overview</a:t>
            </a:r>
          </a:p>
          <a:p>
            <a:pPr marL="74248" indent="0">
              <a:buNone/>
            </a:pPr>
            <a:r>
              <a:rPr lang="en-US" sz="1050" i="1" dirty="0">
                <a:latin typeface="Verdana Pro" panose="020B0704030504040204" pitchFamily="34" charset="0"/>
              </a:rPr>
              <a:t>(Retailer pathway: I am a retailer looking to make my POS-ecosystem </a:t>
            </a:r>
            <a:br>
              <a:rPr lang="en-US" sz="1050" i="1" dirty="0">
                <a:latin typeface="Verdana Pro" panose="020B0704030504040204" pitchFamily="34" charset="0"/>
              </a:rPr>
            </a:br>
            <a:r>
              <a:rPr lang="en-US" sz="1050" i="1" dirty="0">
                <a:latin typeface="Verdana Pro" panose="020B0704030504040204" pitchFamily="34" charset="0"/>
              </a:rPr>
              <a:t>ready to scan and read 2D barcodes)</a:t>
            </a:r>
            <a:endParaRPr lang="en-US" sz="1100" b="1" dirty="0">
              <a:latin typeface="Verdana Pro" panose="020B0704030504040204" pitchFamily="34" charset="0"/>
            </a:endParaRPr>
          </a:p>
        </p:txBody>
      </p:sp>
    </p:spTree>
    <p:extLst>
      <p:ext uri="{BB962C8B-B14F-4D97-AF65-F5344CB8AC3E}">
        <p14:creationId xmlns:p14="http://schemas.microsoft.com/office/powerpoint/2010/main" val="1412854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85</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22BC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3769464170"/>
              </p:ext>
            </p:extLst>
          </p:nvPr>
        </p:nvGraphicFramePr>
        <p:xfrm>
          <a:off x="258959" y="945832"/>
          <a:ext cx="8540799" cy="3699519"/>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1317652">
                  <a:extLst>
                    <a:ext uri="{9D8B030D-6E8A-4147-A177-3AD203B41FA5}">
                      <a16:colId xmlns:a16="http://schemas.microsoft.com/office/drawing/2014/main" val="173273837"/>
                    </a:ext>
                  </a:extLst>
                </a:gridCol>
                <a:gridCol w="5990190">
                  <a:extLst>
                    <a:ext uri="{9D8B030D-6E8A-4147-A177-3AD203B41FA5}">
                      <a16:colId xmlns:a16="http://schemas.microsoft.com/office/drawing/2014/main" val="3733077174"/>
                    </a:ext>
                  </a:extLst>
                </a:gridCol>
              </a:tblGrid>
              <a:tr h="209559">
                <a:tc>
                  <a:txBody>
                    <a:bodyPr/>
                    <a:lstStyle/>
                    <a:p>
                      <a:pPr>
                        <a:spcBef>
                          <a:spcPts val="300"/>
                        </a:spcBef>
                        <a:spcAft>
                          <a:spcPts val="300"/>
                        </a:spcAft>
                      </a:pPr>
                      <a:r>
                        <a:rPr lang="en-GB" sz="700" dirty="0">
                          <a:solidFill>
                            <a:schemeClr val="bg1"/>
                          </a:solidFill>
                          <a:effectLst/>
                          <a:latin typeface="Verdana Pro" panose="020B0604030504040204" pitchFamily="34" charset="0"/>
                          <a:ea typeface="Verdana" panose="020B0604030504040204" pitchFamily="34" charset="0"/>
                        </a:rPr>
                        <a:t>Stakeholder type</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rPr>
                        <a:t>Stakeholder responsibility</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0">
                <a:tc rowSpan="3">
                  <a:txBody>
                    <a:bodyPr/>
                    <a:lstStyle/>
                    <a:p>
                      <a:pPr>
                        <a:spcBef>
                          <a:spcPts val="300"/>
                        </a:spcBef>
                        <a:spcAft>
                          <a:spcPts val="300"/>
                        </a:spcAft>
                      </a:pPr>
                      <a:r>
                        <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External stakeholders</a:t>
                      </a:r>
                    </a:p>
                  </a:txBody>
                  <a:tcPr marL="68580" marR="68580"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Brand owner</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700" b="0" i="1">
                          <a:solidFill>
                            <a:schemeClr val="tx2"/>
                          </a:solidFill>
                          <a:effectLst/>
                          <a:latin typeface="Verdana Pro" panose="020B0604030504040204" pitchFamily="34" charset="0"/>
                          <a:ea typeface="Verdana" panose="020B0604030504040204" pitchFamily="34" charset="0"/>
                          <a:cs typeface="Vani" panose="020B0502040204020203" pitchFamily="18" charset="0"/>
                        </a:rPr>
                        <a:t>Integration and Implementation</a:t>
                      </a:r>
                      <a:r>
                        <a:rPr lang="en-US"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 Brand manufacturers are responsible for integrating 2D barcodes into their product packaging or labeling processes. This involves selecting the appropriate barcode format and encoding relevant information.</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700" b="0" i="1">
                          <a:solidFill>
                            <a:schemeClr val="tx2"/>
                          </a:solidFill>
                          <a:effectLst/>
                          <a:latin typeface="Verdana Pro" panose="020B0604030504040204" pitchFamily="34" charset="0"/>
                          <a:ea typeface="Verdana" panose="020B0604030504040204" pitchFamily="34" charset="0"/>
                          <a:cs typeface="Vani" panose="020B0502040204020203" pitchFamily="18" charset="0"/>
                        </a:rPr>
                        <a:t>Quality Assurance</a:t>
                      </a:r>
                      <a:r>
                        <a:rPr lang="en-US"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 Brand manufacturers must ensure the quality and legibility of 2D barcodes to facilitate accurate scanning and data capture throughout the supply chain. This includes conducting regular quality checks, verifying barcode readability across different printing methods and surfaces, and adhering to industry standards for barcode </a:t>
                      </a:r>
                      <a:r>
                        <a:rPr lang="en-US" sz="700" b="0" err="1">
                          <a:solidFill>
                            <a:schemeClr val="tx2"/>
                          </a:solidFill>
                          <a:effectLst/>
                          <a:latin typeface="Verdana Pro" panose="020B0604030504040204" pitchFamily="34" charset="0"/>
                          <a:ea typeface="Verdana" panose="020B0604030504040204" pitchFamily="34" charset="0"/>
                          <a:cs typeface="Vani" panose="020B0502040204020203" pitchFamily="18" charset="0"/>
                        </a:rPr>
                        <a:t>symbologies</a:t>
                      </a:r>
                      <a:r>
                        <a:rPr lang="en-US"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 and printing requirements.</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700" b="0" i="1">
                          <a:solidFill>
                            <a:schemeClr val="tx2"/>
                          </a:solidFill>
                          <a:effectLst/>
                          <a:latin typeface="Verdana Pro" panose="020B0604030504040204" pitchFamily="34" charset="0"/>
                          <a:ea typeface="Verdana" panose="020B0604030504040204" pitchFamily="34" charset="0"/>
                          <a:cs typeface="Vani" panose="020B0502040204020203" pitchFamily="18" charset="0"/>
                        </a:rPr>
                        <a:t>Data Management</a:t>
                      </a:r>
                      <a:r>
                        <a:rPr lang="en-US"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 Brand manufacturers manage the data associated with 2D barcodes, including product information, </a:t>
                      </a:r>
                      <a:r>
                        <a:rPr lang="en-US" sz="700" b="0" err="1">
                          <a:solidFill>
                            <a:schemeClr val="tx2"/>
                          </a:solidFill>
                          <a:effectLst/>
                          <a:latin typeface="Verdana Pro" panose="020B0604030504040204" pitchFamily="34" charset="0"/>
                          <a:ea typeface="Verdana" panose="020B0604030504040204" pitchFamily="34" charset="0"/>
                          <a:cs typeface="Vani" panose="020B0502040204020203" pitchFamily="18" charset="0"/>
                        </a:rPr>
                        <a:t>serialisation</a:t>
                      </a:r>
                      <a:r>
                        <a:rPr lang="en-US"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 data, and supply chain visibility data. They are responsible for maintaining data accuracy, integrity, and security, as well as providing access to relevant stakeholders. </a:t>
                      </a:r>
                    </a:p>
                    <a:p>
                      <a:pPr marL="342900" lvl="0" indent="-342900">
                        <a:spcBef>
                          <a:spcPts val="300"/>
                        </a:spcBef>
                        <a:spcAft>
                          <a:spcPts val="300"/>
                        </a:spcAft>
                        <a:buClr>
                          <a:srgbClr val="454545"/>
                        </a:buClr>
                        <a:buFont typeface="Wingdings 2" panose="05020102010507070707" pitchFamily="18" charset="2"/>
                        <a:buChar char=""/>
                        <a:tabLst>
                          <a:tab pos="137160" algn="l"/>
                        </a:tabLst>
                      </a:pPr>
                      <a:endParaRPr lang="en-US"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83660099"/>
                  </a:ext>
                </a:extLst>
              </a:tr>
              <a:tr h="479433">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Solution provider</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Scanning hardware &amp;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On demand barcode printing</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Printing</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Scales</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POS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Other</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70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Technology Selection and Integration</a:t>
                      </a:r>
                      <a:r>
                        <a:rPr lang="en-US"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assist in selecting the appropriate barcode technology and software systems. They integrate these technologies into existing systems or develop </a:t>
                      </a:r>
                      <a:r>
                        <a:rPr lang="en-US" sz="700" b="0" dirty="0" err="1">
                          <a:solidFill>
                            <a:schemeClr val="tx2"/>
                          </a:solidFill>
                          <a:effectLst/>
                          <a:latin typeface="Verdana Pro" panose="020B0604030504040204" pitchFamily="34" charset="0"/>
                          <a:ea typeface="Verdana" panose="020B0604030504040204" pitchFamily="34" charset="0"/>
                          <a:cs typeface="Vani" panose="020B0502040204020203" pitchFamily="18" charset="0"/>
                        </a:rPr>
                        <a:t>customised</a:t>
                      </a:r>
                      <a:r>
                        <a:rPr lang="en-US"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solutions to ensure compatibility and functionality.</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70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System Configuration and Setup</a:t>
                      </a:r>
                      <a:r>
                        <a:rPr lang="en-US"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configure and set up the hardware and software components required for 2D implementation (such as barcode scanners, printers and backend system) </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70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Quality Assurance and Compliance</a:t>
                      </a:r>
                      <a:r>
                        <a:rPr lang="en-US"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ensure the quality and compliance of the barcode system with industry standards and regulatory requirements. They conduct testing and validation to verify barcode readability, data accuracy, and system reliability, as well as provide documentation and certification.</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70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Continuous Improvement and Innovation</a:t>
                      </a:r>
                      <a:r>
                        <a:rPr lang="en-US"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stay abreast of advancements in barcode technology and best practices to continually improve and innovate their offerings. They may provide updates, upgrades, or new features to enhance the functionality and performance of the barcode system over time.</a:t>
                      </a:r>
                    </a:p>
                    <a:p>
                      <a:pPr marL="342900" lvl="0" indent="-342900">
                        <a:spcBef>
                          <a:spcPts val="300"/>
                        </a:spcBef>
                        <a:spcAft>
                          <a:spcPts val="300"/>
                        </a:spcAft>
                        <a:buClr>
                          <a:srgbClr val="454545"/>
                        </a:buClr>
                        <a:buFont typeface="Wingdings 2" panose="05020102010507070707" pitchFamily="18" charset="2"/>
                        <a:buChar char=""/>
                        <a:tabLst>
                          <a:tab pos="137160" algn="l"/>
                        </a:tabLst>
                      </a:pPr>
                      <a:endParaRPr lang="en-US"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207165302"/>
                  </a:ext>
                </a:extLst>
              </a:tr>
              <a:tr h="479433">
                <a:tc vMerge="1">
                  <a:txBody>
                    <a:bodyPr/>
                    <a:lstStyle/>
                    <a:p>
                      <a:pPr>
                        <a:spcBef>
                          <a:spcPts val="300"/>
                        </a:spcBef>
                        <a:spcAft>
                          <a:spcPts val="300"/>
                        </a:spcAft>
                      </a:pP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0" lvl="0" indent="0">
                        <a:lnSpc>
                          <a:spcPct val="100000"/>
                        </a:lnSpc>
                        <a:spcBef>
                          <a:spcPts val="300"/>
                        </a:spcBef>
                        <a:spcAft>
                          <a:spcPts val="0"/>
                        </a:spcAft>
                        <a:buClr>
                          <a:srgbClr val="71B790"/>
                        </a:buClr>
                        <a:buFont typeface="Arial" panose="020B0604020202020204" pitchFamily="34" charset="0"/>
                        <a:buNone/>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GS1 Member </a:t>
                      </a:r>
                      <a:r>
                        <a:rPr lang="en-US" sz="700" b="0" kern="1200" dirty="0" err="1">
                          <a:solidFill>
                            <a:schemeClr val="tx2"/>
                          </a:solidFill>
                          <a:effectLst/>
                          <a:latin typeface="Verdana" panose="020B0604030504040204" pitchFamily="34" charset="0"/>
                          <a:ea typeface="Verdana" panose="020B0604030504040204" pitchFamily="34" charset="0"/>
                          <a:cs typeface="Vani" panose="020B0502040204020203" pitchFamily="18" charset="0"/>
                        </a:rPr>
                        <a:t>Organisation</a:t>
                      </a: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 (MO)</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Guidance and Expertise</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GS1 MOs possess in-depth knowledge of GS1 Standards and best practices for implementation. They can offer training, workshops, and consultations to help businesses understand and adopt 2D solutions effectively.</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Compliance and Certification</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GS1 MOs can assist businesses in ensuring their 2D implementations comply with GS1 standards and industry regulations. They can also offer certification programs to demonstrate compliance.</a:t>
                      </a:r>
                    </a:p>
                  </a:txBody>
                  <a:tcPr marL="68580" marR="68580" marT="0" marB="0">
                    <a:solidFill>
                      <a:schemeClr val="bg1">
                        <a:lumMod val="95000"/>
                      </a:schemeClr>
                    </a:solidFill>
                  </a:tcPr>
                </a:tc>
                <a:extLst>
                  <a:ext uri="{0D108BD9-81ED-4DB2-BD59-A6C34878D82A}">
                    <a16:rowId xmlns:a16="http://schemas.microsoft.com/office/drawing/2014/main" val="2605983654"/>
                  </a:ext>
                </a:extLst>
              </a:tr>
            </a:tbl>
          </a:graphicData>
        </a:graphic>
      </p:graphicFrame>
      <p:sp>
        <p:nvSpPr>
          <p:cNvPr id="7" name="Rectangle 6">
            <a:extLst>
              <a:ext uri="{FF2B5EF4-FFF2-40B4-BE49-F238E27FC236}">
                <a16:creationId xmlns:a16="http://schemas.microsoft.com/office/drawing/2014/main" id="{59D25DC4-2082-F5FA-E3EB-115AF91D346A}"/>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F1F0E3-BAE0-B3C5-2F10-6B4807AA3735}"/>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0" name="Picture 8">
            <a:hlinkClick r:id="" action="ppaction://hlinkshowjump?jump=nextslide"/>
            <a:extLst>
              <a:ext uri="{FF2B5EF4-FFF2-40B4-BE49-F238E27FC236}">
                <a16:creationId xmlns:a16="http://schemas.microsoft.com/office/drawing/2014/main" id="{2B82A6E3-6423-ABC7-36D3-251F4DFE68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ADF2B859-8EB0-FB5F-6526-890A6EA54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5" name="Picture 9">
            <a:hlinkClick r:id="" action="ppaction://hlinkshowjump?jump=lastslideviewed"/>
            <a:extLst>
              <a:ext uri="{FF2B5EF4-FFF2-40B4-BE49-F238E27FC236}">
                <a16:creationId xmlns:a16="http://schemas.microsoft.com/office/drawing/2014/main" id="{D974FBD0-1541-14C6-C00E-89826FE9C8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
        <p:nvSpPr>
          <p:cNvPr id="11" name="Text Placeholder 3">
            <a:extLst>
              <a:ext uri="{FF2B5EF4-FFF2-40B4-BE49-F238E27FC236}">
                <a16:creationId xmlns:a16="http://schemas.microsoft.com/office/drawing/2014/main" id="{C3E6D77C-2A2F-409F-0EAC-CDE8CA0E8F33}"/>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External stakeholder overview</a:t>
            </a:r>
          </a:p>
          <a:p>
            <a:pPr marL="74248" indent="0">
              <a:buNone/>
            </a:pPr>
            <a:r>
              <a:rPr lang="en-US" sz="1050" i="1" dirty="0">
                <a:latin typeface="Verdana Pro" panose="020B0704030504040204" pitchFamily="34" charset="0"/>
              </a:rPr>
              <a:t>(Retailer pathway: I am a retailer looking to make my POS-ecosystem </a:t>
            </a:r>
            <a:br>
              <a:rPr lang="en-US" sz="1050" i="1" dirty="0">
                <a:latin typeface="Verdana Pro" panose="020B0704030504040204" pitchFamily="34" charset="0"/>
              </a:rPr>
            </a:br>
            <a:r>
              <a:rPr lang="en-US" sz="1050" i="1" dirty="0">
                <a:latin typeface="Verdana Pro" panose="020B0704030504040204" pitchFamily="34" charset="0"/>
              </a:rPr>
              <a:t>ready to scan and read 2D barcodes)</a:t>
            </a:r>
            <a:endParaRPr lang="en-US" sz="1100" b="1" dirty="0">
              <a:latin typeface="Verdana Pro" panose="020B0704030504040204" pitchFamily="34" charset="0"/>
            </a:endParaRPr>
          </a:p>
        </p:txBody>
      </p:sp>
    </p:spTree>
    <p:extLst>
      <p:ext uri="{BB962C8B-B14F-4D97-AF65-F5344CB8AC3E}">
        <p14:creationId xmlns:p14="http://schemas.microsoft.com/office/powerpoint/2010/main" val="1009209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86</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1732105929"/>
              </p:ext>
            </p:extLst>
          </p:nvPr>
        </p:nvGraphicFramePr>
        <p:xfrm>
          <a:off x="258959" y="1014412"/>
          <a:ext cx="8540799" cy="3446977"/>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2033078">
                  <a:extLst>
                    <a:ext uri="{9D8B030D-6E8A-4147-A177-3AD203B41FA5}">
                      <a16:colId xmlns:a16="http://schemas.microsoft.com/office/drawing/2014/main" val="173273837"/>
                    </a:ext>
                  </a:extLst>
                </a:gridCol>
                <a:gridCol w="5274764">
                  <a:extLst>
                    <a:ext uri="{9D8B030D-6E8A-4147-A177-3AD203B41FA5}">
                      <a16:colId xmlns:a16="http://schemas.microsoft.com/office/drawing/2014/main" val="3733077174"/>
                    </a:ext>
                  </a:extLst>
                </a:gridCol>
              </a:tblGrid>
              <a:tr h="209559">
                <a:tc>
                  <a:txBody>
                    <a:bodyPr/>
                    <a:lstStyle/>
                    <a:p>
                      <a:pPr>
                        <a:spcBef>
                          <a:spcPts val="300"/>
                        </a:spcBef>
                        <a:spcAft>
                          <a:spcPts val="300"/>
                        </a:spcAft>
                      </a:pPr>
                      <a:r>
                        <a:rPr lang="en-GB" sz="700">
                          <a:solidFill>
                            <a:schemeClr val="bg1"/>
                          </a:solidFill>
                          <a:effectLst/>
                          <a:latin typeface="Verdana Pro" panose="020B0604030504040204" pitchFamily="34" charset="0"/>
                          <a:ea typeface="Verdana" panose="020B0604030504040204" pitchFamily="34" charset="0"/>
                        </a:rPr>
                        <a:t>Stakeholder type</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rPr>
                        <a:t>Stakeholder responsibility</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121741">
                <a:tc rowSpan="7">
                  <a:txBody>
                    <a:bodyPr/>
                    <a:lstStyle/>
                    <a:p>
                      <a:pPr>
                        <a:spcBef>
                          <a:spcPts val="300"/>
                        </a:spcBef>
                        <a:spcAft>
                          <a:spcPts val="300"/>
                        </a:spcAft>
                      </a:pPr>
                      <a:r>
                        <a:rPr lang="nl-NL" sz="700" b="0" i="0"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rPr>
                        <a:t>Project team</a:t>
                      </a: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IT &amp; system administrators</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Responsible for the changes in systems to consume and use the additional data in 2D barcodes</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83660099"/>
                  </a:ext>
                </a:extLst>
              </a:tr>
              <a:tr h="121741">
                <a:tc vMerge="1">
                  <a:txBody>
                    <a:bodyPr/>
                    <a:lstStyle/>
                    <a:p>
                      <a:pPr>
                        <a:spcBef>
                          <a:spcPts val="300"/>
                        </a:spcBef>
                        <a:spcAft>
                          <a:spcPts val="300"/>
                        </a:spcAft>
                      </a:pPr>
                      <a:endParaRPr lang="nl-NL" sz="700" b="0" i="1">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Master data</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Responsible for creating GTINs and setting up data in system</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207165302"/>
                  </a:ext>
                </a:extLst>
              </a:tr>
              <a:tr h="115627">
                <a:tc vMerge="1">
                  <a:txBody>
                    <a:bodyPr/>
                    <a:lstStyle/>
                    <a:p>
                      <a:pPr>
                        <a:spcBef>
                          <a:spcPts val="300"/>
                        </a:spcBef>
                        <a:spcAft>
                          <a:spcPts val="300"/>
                        </a:spcAft>
                      </a:pPr>
                      <a:endParaRPr lang="nl-NL" sz="700" b="0" i="1"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Web &amp; app</a:t>
                      </a:r>
                    </a:p>
                  </a:txBody>
                  <a:tcPr marL="57071" marR="57071" marT="0" marB="0">
                    <a:solidFill>
                      <a:schemeClr val="bg1">
                        <a:lumMod val="95000"/>
                      </a:schemeClr>
                    </a:solidFill>
                  </a:tcPr>
                </a:tc>
                <a:tc>
                  <a:txBody>
                    <a:bodyPr/>
                    <a:lstStyle/>
                    <a:p>
                      <a:pPr marL="0" marR="0" lvl="0" indent="0" algn="l" defTabSz="914400" rtl="0" eaLnBrk="1" fontAlgn="auto" latinLnBrk="0" hangingPunct="1">
                        <a:lnSpc>
                          <a:spcPct val="100000"/>
                        </a:lnSpc>
                        <a:spcBef>
                          <a:spcPts val="300"/>
                        </a:spcBef>
                        <a:spcAft>
                          <a:spcPts val="300"/>
                        </a:spcAft>
                        <a:buClr>
                          <a:srgbClr val="F26334"/>
                        </a:buClr>
                        <a:buSzTx/>
                        <a:buFont typeface="Wingdings 2" panose="05020102010507070707" pitchFamily="18" charset="2"/>
                        <a:buNone/>
                        <a:tabLst>
                          <a:tab pos="137160" algn="l"/>
                        </a:tabLst>
                        <a:defRPr/>
                      </a:pPr>
                      <a:r>
                        <a:rPr lang="en-US"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Integrate barcode scanning functionality seamlessly into the retailer's physical and digital channels.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3587620328"/>
                  </a:ext>
                </a:extLst>
              </a:tr>
              <a:tr h="121741">
                <a:tc vMerge="1">
                  <a:txBody>
                    <a:bodyPr/>
                    <a:lstStyle/>
                    <a:p>
                      <a:pPr>
                        <a:spcBef>
                          <a:spcPts val="300"/>
                        </a:spcBef>
                        <a:spcAft>
                          <a:spcPts val="300"/>
                        </a:spcAft>
                      </a:pPr>
                      <a:endParaRPr lang="nl-NL" sz="700" b="0" i="1"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Project/transition management</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Responsible and accountable for change management, timelines etc. </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3649692598"/>
                  </a:ext>
                </a:extLst>
              </a:tr>
              <a:tr h="281526">
                <a:tc vMerge="1">
                  <a:txBody>
                    <a:bodyPr/>
                    <a:lstStyle/>
                    <a:p>
                      <a:pPr>
                        <a:spcBef>
                          <a:spcPts val="300"/>
                        </a:spcBef>
                        <a:spcAft>
                          <a:spcPts val="300"/>
                        </a:spcAft>
                      </a:pPr>
                      <a:endParaRPr lang="nl-NL" sz="700" b="0" i="1"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Business insights /data analytics team </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2" panose="05020102010507070707" pitchFamily="18"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Focused on internal business trends and addressing business needs/improvements</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2" panose="05020102010507070707" pitchFamily="18"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Provides the user interface/solutions for internal functions e.g., dashboard</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613932498"/>
                  </a:ext>
                </a:extLst>
              </a:tr>
              <a:tr h="121741">
                <a:tc v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nl-NL" sz="70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Store and online operations</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lnSpc>
                          <a:spcPct val="107000"/>
                        </a:lnSpc>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Store operations management and control of retail stores</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323717933"/>
                  </a:ext>
                </a:extLst>
              </a:tr>
              <a:tr h="121741">
                <a:tc v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nl-NL" sz="70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Marketing</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Manage brand and external communications including public relations (PR)</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207982766"/>
                  </a:ext>
                </a:extLst>
              </a:tr>
              <a:tr h="121741">
                <a:tc rowSpan="9">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Internal stakeholders</a:t>
                      </a: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Product development</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Packaging and artwork development</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4137778405"/>
                  </a:ext>
                </a:extLst>
              </a:tr>
              <a:tr h="139137">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Quality assurance/control</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lnSpc>
                          <a:spcPct val="107000"/>
                        </a:lnSpc>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Ensures quality of products provided by the supplier including packaging and barcode quality issues</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79625372"/>
                  </a:ext>
                </a:extLst>
              </a:tr>
              <a:tr h="121741">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rPr>
                        <a:t>Food and product safety</a:t>
                      </a:r>
                      <a:endParaRPr lang="nl-NL" sz="700" b="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i="0">
                          <a:solidFill>
                            <a:schemeClr val="tx2"/>
                          </a:solidFill>
                          <a:effectLst/>
                          <a:latin typeface="Verdana Pro" panose="020B0604030504040204" pitchFamily="34" charset="0"/>
                          <a:ea typeface="Verdana" panose="020B0604030504040204" pitchFamily="34" charset="0"/>
                        </a:rPr>
                        <a:t>Sponsor and supporter</a:t>
                      </a:r>
                      <a:endParaRPr lang="nl-NL" sz="700" i="0">
                        <a:solidFill>
                          <a:schemeClr val="tx2"/>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929881392"/>
                  </a:ext>
                </a:extLst>
              </a:tr>
              <a:tr h="121741">
                <a:tc vMerge="1">
                  <a:txBody>
                    <a:bodyPr/>
                    <a:lstStyle/>
                    <a:p>
                      <a:pPr>
                        <a:spcBef>
                          <a:spcPts val="300"/>
                        </a:spcBef>
                        <a:spcAft>
                          <a:spcPts val="300"/>
                        </a:spcAft>
                      </a:pP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Finance</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US"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oversee budget allocation, financial planning, and cost management</a:t>
                      </a:r>
                    </a:p>
                  </a:txBody>
                  <a:tcPr marL="57071" marR="57071" marT="0" marB="0" anchor="ctr">
                    <a:solidFill>
                      <a:schemeClr val="bg1">
                        <a:lumMod val="95000"/>
                      </a:schemeClr>
                    </a:solidFill>
                  </a:tcPr>
                </a:tc>
                <a:extLst>
                  <a:ext uri="{0D108BD9-81ED-4DB2-BD59-A6C34878D82A}">
                    <a16:rowId xmlns:a16="http://schemas.microsoft.com/office/drawing/2014/main" val="2350064116"/>
                  </a:ext>
                </a:extLst>
              </a:tr>
              <a:tr h="121741">
                <a:tc vMerge="1">
                  <a:txBody>
                    <a:bodyPr/>
                    <a:lstStyle/>
                    <a:p>
                      <a:pPr>
                        <a:spcBef>
                          <a:spcPts val="300"/>
                        </a:spcBef>
                        <a:spcAft>
                          <a:spcPts val="300"/>
                        </a:spcAft>
                      </a:pP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Legal</a:t>
                      </a:r>
                    </a:p>
                  </a:txBody>
                  <a:tcPr marL="57071" marR="57071" marT="0" marB="0">
                    <a:solidFill>
                      <a:schemeClr val="bg1">
                        <a:lumMod val="95000"/>
                      </a:schemeClr>
                    </a:solidFill>
                  </a:tcPr>
                </a:tc>
                <a:tc>
                  <a:txBody>
                    <a:bodyPr/>
                    <a:lstStyle/>
                    <a:p>
                      <a:pPr marL="0" marR="0" lvl="0" indent="0" algn="l" defTabSz="914400" rtl="0" eaLnBrk="1" fontAlgn="auto" latinLnBrk="0" hangingPunct="1">
                        <a:lnSpc>
                          <a:spcPct val="100000"/>
                        </a:lnSpc>
                        <a:spcBef>
                          <a:spcPts val="300"/>
                        </a:spcBef>
                        <a:spcAft>
                          <a:spcPts val="300"/>
                        </a:spcAft>
                        <a:buClr>
                          <a:srgbClr val="F26334"/>
                        </a:buClr>
                        <a:buSzTx/>
                        <a:buFont typeface="Wingdings 2" panose="05020102010507070707" pitchFamily="18" charset="2"/>
                        <a:buNone/>
                        <a:tabLst>
                          <a:tab pos="137160" algn="l"/>
                        </a:tabLst>
                        <a:defRPr/>
                      </a:pPr>
                      <a:r>
                        <a:rPr lang="pt-PT"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Will need to be aware of transition and consulted wherever there may be legal issues.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1676889036"/>
                  </a:ext>
                </a:extLst>
              </a:tr>
              <a:tr h="441311">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Purchasers</a:t>
                      </a:r>
                    </a:p>
                  </a:txBody>
                  <a:tcPr marL="57071" marR="57071" marT="0" marB="0">
                    <a:solidFill>
                      <a:schemeClr val="bg1">
                        <a:lumMod val="95000"/>
                      </a:schemeClr>
                    </a:solidFill>
                  </a:tcPr>
                </a:tc>
                <a:tc>
                  <a:txBody>
                    <a:bodyPr/>
                    <a:lstStyle/>
                    <a:p>
                      <a:pPr marL="342900" lvl="0" indent="-342900" algn="l">
                        <a:spcBef>
                          <a:spcPts val="0"/>
                        </a:spcBef>
                        <a:spcAft>
                          <a:spcPts val="300"/>
                        </a:spcAft>
                        <a:buClr>
                          <a:srgbClr val="454545"/>
                        </a:buClr>
                        <a:buSzPts val="900"/>
                        <a:buFont typeface="Wingdings" panose="05000000000000000000" pitchFamily="2" charset="2"/>
                        <a:buChar char="§"/>
                      </a:pPr>
                      <a:r>
                        <a:rPr lang="en-GB"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Contract management</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300"/>
                        </a:spcAft>
                        <a:buClr>
                          <a:srgbClr val="454545"/>
                        </a:buClr>
                        <a:buSzPts val="900"/>
                        <a:buFont typeface="Wingdings" panose="05000000000000000000" pitchFamily="2" charset="2"/>
                        <a:buChar char="§"/>
                      </a:pPr>
                      <a:r>
                        <a:rPr lang="en-GB"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Liaison between technical teams of trading partners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300"/>
                        </a:spcAft>
                        <a:buClr>
                          <a:srgbClr val="454545"/>
                        </a:buClr>
                        <a:buSzPts val="900"/>
                        <a:buFont typeface="Wingdings" panose="05000000000000000000" pitchFamily="2" charset="2"/>
                        <a:buChar char="§"/>
                      </a:pPr>
                      <a:r>
                        <a:rPr lang="en-GB"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rPr>
                        <a:t>Manage vendors and suppliers</a:t>
                      </a:r>
                      <a:endParaRPr lang="nl-NL" sz="700">
                        <a:solidFill>
                          <a:schemeClr val="tx2"/>
                        </a:solidFill>
                        <a:effectLst/>
                        <a:latin typeface="Verdana Pro" panose="020B0604030504040204" pitchFamily="34" charset="0"/>
                        <a:ea typeface="Times New Roman" panose="02020603050405020304" pitchFamily="18" charset="0"/>
                        <a:cs typeface="Times New Roman" panose="02020603050405020304"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116482145"/>
                  </a:ext>
                </a:extLst>
              </a:tr>
              <a:tr h="281526">
                <a:tc vMerge="1">
                  <a:txBody>
                    <a:bodyPr/>
                    <a:lstStyle/>
                    <a:p>
                      <a:pPr>
                        <a:spcBef>
                          <a:spcPts val="300"/>
                        </a:spcBef>
                        <a:spcAft>
                          <a:spcPts val="300"/>
                        </a:spcAft>
                      </a:pP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Strategy teams (business analysts)</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Analyse market trends, identifying business needs/improvements opportunities</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Looking at more high-level/to the future</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3915275620"/>
                  </a:ext>
                </a:extLst>
              </a:tr>
              <a:tr h="281526">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Leadership (CEO/directors etc)</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Supports new business opportunities </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a:solidFill>
                            <a:schemeClr val="tx2"/>
                          </a:solidFill>
                          <a:effectLst/>
                          <a:latin typeface="Verdana Pro" panose="020B0604030504040204" pitchFamily="34" charset="0"/>
                          <a:ea typeface="Verdana" panose="020B0604030504040204" pitchFamily="34" charset="0"/>
                          <a:cs typeface="Vani" panose="020B0502040204020203" pitchFamily="18" charset="0"/>
                        </a:rPr>
                        <a:t>Drives prioritisation of various initiatives, based on business needs</a:t>
                      </a:r>
                      <a:endParaRPr lang="nl-NL" sz="700" b="0" i="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4217390972"/>
                  </a:ext>
                </a:extLst>
              </a:tr>
              <a:tr h="601096">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tc>
                  <a:txBody>
                    <a:bodyPr/>
                    <a:lstStyle/>
                    <a:p>
                      <a:pPr>
                        <a:spcBef>
                          <a:spcPts val="300"/>
                        </a:spcBef>
                        <a:spcAft>
                          <a:spcPts val="300"/>
                        </a:spcAft>
                      </a:pPr>
                      <a:r>
                        <a:rPr lang="en-GB"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Customer insights</a:t>
                      </a:r>
                      <a:endPar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solidFill>
                      <a:schemeClr val="bg1">
                        <a:lumMod val="95000"/>
                      </a:schemeClr>
                    </a:solidFill>
                  </a:tcPr>
                </a:tc>
                <a:tc>
                  <a:txBody>
                    <a:bodyPr/>
                    <a:lstStyle/>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Store feedback from customers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Loyalty/membership features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Customer segmentation/trends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p>
                      <a:pPr marL="342900" lvl="0" indent="-342900">
                        <a:spcBef>
                          <a:spcPts val="0"/>
                        </a:spcBef>
                        <a:spcAft>
                          <a:spcPts val="300"/>
                        </a:spcAft>
                        <a:buClr>
                          <a:srgbClr val="454545"/>
                        </a:buClr>
                        <a:buFont typeface="Wingdings" panose="05000000000000000000" pitchFamily="2" charset="2"/>
                        <a:buChar char="§"/>
                        <a:tabLst>
                          <a:tab pos="137160" algn="l"/>
                        </a:tabLst>
                      </a:pPr>
                      <a:r>
                        <a:rPr lang="en-GB"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Social media analysis</a:t>
                      </a: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57071" marR="57071" marT="0" marB="0" anchor="ctr">
                    <a:solidFill>
                      <a:schemeClr val="bg1">
                        <a:lumMod val="95000"/>
                      </a:schemeClr>
                    </a:solidFill>
                  </a:tcPr>
                </a:tc>
                <a:extLst>
                  <a:ext uri="{0D108BD9-81ED-4DB2-BD59-A6C34878D82A}">
                    <a16:rowId xmlns:a16="http://schemas.microsoft.com/office/drawing/2014/main" val="2431493495"/>
                  </a:ext>
                </a:extLst>
              </a:tr>
            </a:tbl>
          </a:graphicData>
        </a:graphic>
      </p:graphicFrame>
      <p:sp>
        <p:nvSpPr>
          <p:cNvPr id="3" name="Rectangle 2">
            <a:extLst>
              <a:ext uri="{FF2B5EF4-FFF2-40B4-BE49-F238E27FC236}">
                <a16:creationId xmlns:a16="http://schemas.microsoft.com/office/drawing/2014/main" id="{5362AE5F-6845-DB15-BF06-A8F70569A9B5}"/>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B36C68-ABDA-048B-0F5E-B06F804F97AA}"/>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1" name="Picture 8">
            <a:hlinkClick r:id="" action="ppaction://hlinkshowjump?jump=nextslide"/>
            <a:extLst>
              <a:ext uri="{FF2B5EF4-FFF2-40B4-BE49-F238E27FC236}">
                <a16:creationId xmlns:a16="http://schemas.microsoft.com/office/drawing/2014/main" id="{315E594F-15FD-7C2C-055A-D04CC021F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2" name="Picture 9">
            <a:hlinkClick r:id="" action="ppaction://hlinkshowjump?jump=previousslide"/>
            <a:extLst>
              <a:ext uri="{FF2B5EF4-FFF2-40B4-BE49-F238E27FC236}">
                <a16:creationId xmlns:a16="http://schemas.microsoft.com/office/drawing/2014/main" id="{2854A948-EA2C-E186-EEDA-827FA54812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4" name="Picture 9">
            <a:hlinkClick r:id="" action="ppaction://hlinkshowjump?jump=lastslideviewed"/>
            <a:extLst>
              <a:ext uri="{FF2B5EF4-FFF2-40B4-BE49-F238E27FC236}">
                <a16:creationId xmlns:a16="http://schemas.microsoft.com/office/drawing/2014/main" id="{6DF14355-F009-3379-4544-76AB919956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
        <p:nvSpPr>
          <p:cNvPr id="7" name="Text Placeholder 3">
            <a:extLst>
              <a:ext uri="{FF2B5EF4-FFF2-40B4-BE49-F238E27FC236}">
                <a16:creationId xmlns:a16="http://schemas.microsoft.com/office/drawing/2014/main" id="{202E05E7-CFD6-6371-EDAB-0D619AAFECF7}"/>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Project team and internal stakeholder overview</a:t>
            </a:r>
          </a:p>
          <a:p>
            <a:pPr marL="74248" indent="0">
              <a:buNone/>
            </a:pPr>
            <a:r>
              <a:rPr lang="en-US" sz="1050" i="1" dirty="0">
                <a:latin typeface="Verdana Pro" panose="020B0704030504040204" pitchFamily="34" charset="0"/>
              </a:rPr>
              <a:t>(Retailer pathway: I am a retailer looking to apply and encode</a:t>
            </a:r>
            <a:br>
              <a:rPr lang="en-US" sz="1050" i="1" dirty="0">
                <a:latin typeface="Verdana Pro" panose="020B0704030504040204" pitchFamily="34" charset="0"/>
              </a:rPr>
            </a:br>
            <a:r>
              <a:rPr lang="en-US" sz="1050" i="1" dirty="0">
                <a:latin typeface="Verdana Pro" panose="020B0704030504040204" pitchFamily="34" charset="0"/>
              </a:rPr>
              <a:t>2D barcode on in-store labelling products and scan these barcodes at POS)</a:t>
            </a:r>
            <a:endParaRPr lang="en-US" sz="1100" b="1" dirty="0">
              <a:latin typeface="Verdana Pro" panose="020B0704030504040204" pitchFamily="34" charset="0"/>
            </a:endParaRPr>
          </a:p>
        </p:txBody>
      </p:sp>
    </p:spTree>
    <p:extLst>
      <p:ext uri="{BB962C8B-B14F-4D97-AF65-F5344CB8AC3E}">
        <p14:creationId xmlns:p14="http://schemas.microsoft.com/office/powerpoint/2010/main" val="2823244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87</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7AC1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1455612448"/>
              </p:ext>
            </p:extLst>
          </p:nvPr>
        </p:nvGraphicFramePr>
        <p:xfrm>
          <a:off x="301599" y="915701"/>
          <a:ext cx="8540799" cy="3563248"/>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1317652">
                  <a:extLst>
                    <a:ext uri="{9D8B030D-6E8A-4147-A177-3AD203B41FA5}">
                      <a16:colId xmlns:a16="http://schemas.microsoft.com/office/drawing/2014/main" val="173273837"/>
                    </a:ext>
                  </a:extLst>
                </a:gridCol>
                <a:gridCol w="5990190">
                  <a:extLst>
                    <a:ext uri="{9D8B030D-6E8A-4147-A177-3AD203B41FA5}">
                      <a16:colId xmlns:a16="http://schemas.microsoft.com/office/drawing/2014/main" val="3733077174"/>
                    </a:ext>
                  </a:extLst>
                </a:gridCol>
              </a:tblGrid>
              <a:tr h="218274">
                <a:tc>
                  <a:txBody>
                    <a:bodyPr/>
                    <a:lstStyle/>
                    <a:p>
                      <a:pPr>
                        <a:spcBef>
                          <a:spcPts val="300"/>
                        </a:spcBef>
                        <a:spcAft>
                          <a:spcPts val="300"/>
                        </a:spcAft>
                      </a:pPr>
                      <a:r>
                        <a:rPr lang="en-GB" sz="700" dirty="0">
                          <a:solidFill>
                            <a:schemeClr val="bg1"/>
                          </a:solidFill>
                          <a:effectLst/>
                          <a:latin typeface="Verdana Pro" panose="020B0604030504040204" pitchFamily="34" charset="0"/>
                          <a:ea typeface="Verdana" panose="020B0604030504040204" pitchFamily="34" charset="0"/>
                        </a:rPr>
                        <a:t>Stakeholder type</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rPr>
                        <a:t>Stakeholder responsibility</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1166721">
                <a:tc rowSpan="3">
                  <a:txBody>
                    <a:bodyPr/>
                    <a:lstStyle/>
                    <a:p>
                      <a:pPr>
                        <a:spcBef>
                          <a:spcPts val="300"/>
                        </a:spcBef>
                        <a:spcAft>
                          <a:spcPts val="300"/>
                        </a:spcAft>
                      </a:pPr>
                      <a:r>
                        <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External stakeholders</a:t>
                      </a:r>
                    </a:p>
                  </a:txBody>
                  <a:tcPr marL="68580" marR="68580" marT="0" marB="0" anchor="ctr">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ro" panose="020B0604030504040204" pitchFamily="34" charset="0"/>
                          <a:ea typeface="Verdana" panose="020B0604030504040204" pitchFamily="34" charset="0"/>
                          <a:cs typeface="Vani" panose="020B0502040204020203" pitchFamily="18" charset="0"/>
                        </a:rPr>
                        <a:t>Brand owner</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65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Integration and Implementation</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Brand manufacturers are responsible for integrating 2D barcodes into their product packaging or labeling processes. This involves selecting the appropriate barcode format and encoding relevant information.</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65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Quality Assurance</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Brand manufacturers must ensure the quality and legibility of 2D barcodes to facilitate accurate scanning and data capture throughout the supply chain. This includes conducting regular quality checks, verifying barcode readability across different printing methods and surfaces, and adhering to industry standards for barcode </a:t>
                      </a:r>
                      <a:r>
                        <a:rPr lang="en-US" sz="650" b="0" dirty="0" err="1">
                          <a:solidFill>
                            <a:schemeClr val="tx2"/>
                          </a:solidFill>
                          <a:effectLst/>
                          <a:latin typeface="Verdana Pro" panose="020B0604030504040204" pitchFamily="34" charset="0"/>
                          <a:ea typeface="Verdana" panose="020B0604030504040204" pitchFamily="34" charset="0"/>
                          <a:cs typeface="Vani" panose="020B0502040204020203" pitchFamily="18" charset="0"/>
                        </a:rPr>
                        <a:t>symbologies</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and printing requirements.</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65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Data Management</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Brand manufacturers manage the data associated with 2D barcodes, including product information, </a:t>
                      </a:r>
                      <a:r>
                        <a:rPr lang="en-US" sz="650" b="0" dirty="0" err="1">
                          <a:solidFill>
                            <a:schemeClr val="tx2"/>
                          </a:solidFill>
                          <a:effectLst/>
                          <a:latin typeface="Verdana Pro" panose="020B0604030504040204" pitchFamily="34" charset="0"/>
                          <a:ea typeface="Verdana" panose="020B0604030504040204" pitchFamily="34" charset="0"/>
                          <a:cs typeface="Vani" panose="020B0502040204020203" pitchFamily="18" charset="0"/>
                        </a:rPr>
                        <a:t>serialisation</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data, and supply chain visibility data. They are responsible for maintaining data accuracy, integrity, and security, as well as providing access to relevant stakeholders. </a:t>
                      </a:r>
                    </a:p>
                    <a:p>
                      <a:pPr marL="342900" lvl="0" indent="-342900">
                        <a:spcBef>
                          <a:spcPts val="300"/>
                        </a:spcBef>
                        <a:spcAft>
                          <a:spcPts val="300"/>
                        </a:spcAft>
                        <a:buClr>
                          <a:srgbClr val="454545"/>
                        </a:buClr>
                        <a:buFont typeface="Wingdings 2" panose="05020102010507070707" pitchFamily="18" charset="2"/>
                        <a:buChar char=""/>
                        <a:tabLst>
                          <a:tab pos="137160" algn="l"/>
                        </a:tabLst>
                      </a:pPr>
                      <a:endPar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83660099"/>
                  </a:ext>
                </a:extLst>
              </a:tr>
              <a:tr h="1555628">
                <a:tc vMerge="1">
                  <a:txBody>
                    <a:bodyPr/>
                    <a:lstStyle/>
                    <a:p>
                      <a:pPr>
                        <a:spcBef>
                          <a:spcPts val="300"/>
                        </a:spcBef>
                        <a:spcAft>
                          <a:spcPts val="300"/>
                        </a:spcAft>
                      </a:pP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solidFill>
                      <a:schemeClr val="bg1">
                        <a:lumMod val="95000"/>
                      </a:schemeClr>
                    </a:solidFill>
                  </a:tcPr>
                </a:tc>
                <a:tc>
                  <a:txBody>
                    <a:bodyPr/>
                    <a:lstStyle/>
                    <a:p>
                      <a:pPr>
                        <a:spcBef>
                          <a:spcPts val="300"/>
                        </a:spcBef>
                        <a:spcAft>
                          <a:spcPts val="300"/>
                        </a:spcAft>
                      </a:pPr>
                      <a:r>
                        <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Solution provider</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Scanning hardware &amp;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On demand barcode printing</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Printing</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Scales</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POS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Other</a:t>
                      </a:r>
                      <a:endParaRPr lang="nl-NL" sz="70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65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Technology Selection and Integration</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assist in selecting the appropriate barcode technology and software systems. They integrate these technologies into existing systems or develop </a:t>
                      </a:r>
                      <a:r>
                        <a:rPr lang="en-US" sz="650" b="0" dirty="0" err="1">
                          <a:solidFill>
                            <a:schemeClr val="tx2"/>
                          </a:solidFill>
                          <a:effectLst/>
                          <a:latin typeface="Verdana Pro" panose="020B0604030504040204" pitchFamily="34" charset="0"/>
                          <a:ea typeface="Verdana" panose="020B0604030504040204" pitchFamily="34" charset="0"/>
                          <a:cs typeface="Vani" panose="020B0502040204020203" pitchFamily="18" charset="0"/>
                        </a:rPr>
                        <a:t>customised</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solutions to ensure compatibility and functionality.</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65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System Configuration and Setup</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configure and set up the hardware and software components required for 2D implementation (such as barcode scanners, printers and backend system) </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65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Quality Assurance and Compliance</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ensure the quality and compliance of the barcode system with industry standards and regulatory requirements. They conduct testing and validation to verify barcode readability, data accuracy, and system reliability, as well as provide documentation and certification.</a:t>
                      </a:r>
                    </a:p>
                    <a:p>
                      <a:pPr marL="342900" lvl="0" indent="-342900">
                        <a:spcBef>
                          <a:spcPts val="300"/>
                        </a:spcBef>
                        <a:spcAft>
                          <a:spcPts val="300"/>
                        </a:spcAft>
                        <a:buClr>
                          <a:srgbClr val="454545"/>
                        </a:buClr>
                        <a:buFont typeface="Wingdings 2" panose="05020102010507070707" pitchFamily="18" charset="2"/>
                        <a:buChar char=""/>
                        <a:tabLst>
                          <a:tab pos="137160" algn="l"/>
                        </a:tabLst>
                      </a:pPr>
                      <a:r>
                        <a:rPr lang="en-US" sz="650" b="0" i="1"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Continuous Improvement and Innovation</a:t>
                      </a:r>
                      <a:r>
                        <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rPr>
                        <a:t>: Solution providers stay abreast of advancements in barcode technology and best practices to continually improve and innovate their offerings. They may provide updates, upgrades, or new features to enhance the functionality and performance of the barcode system over time.</a:t>
                      </a:r>
                    </a:p>
                    <a:p>
                      <a:pPr marL="342900" lvl="0" indent="-342900">
                        <a:spcBef>
                          <a:spcPts val="300"/>
                        </a:spcBef>
                        <a:spcAft>
                          <a:spcPts val="300"/>
                        </a:spcAft>
                        <a:buClr>
                          <a:srgbClr val="454545"/>
                        </a:buClr>
                        <a:buFont typeface="Wingdings 2" panose="05020102010507070707" pitchFamily="18" charset="2"/>
                        <a:buChar char=""/>
                        <a:tabLst>
                          <a:tab pos="137160" algn="l"/>
                        </a:tabLst>
                      </a:pPr>
                      <a:endParaRPr lang="en-US" sz="650" b="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207165302"/>
                  </a:ext>
                </a:extLst>
              </a:tr>
              <a:tr h="622625">
                <a:tc vMerge="1">
                  <a:txBody>
                    <a:bodyPr/>
                    <a:lstStyle/>
                    <a:p>
                      <a:pPr>
                        <a:spcBef>
                          <a:spcPts val="300"/>
                        </a:spcBef>
                        <a:spcAft>
                          <a:spcPts val="300"/>
                        </a:spcAft>
                      </a:pPr>
                      <a:endParaRPr lang="nl-NL" sz="700" b="0" i="0" dirty="0">
                        <a:solidFill>
                          <a:schemeClr val="tx2"/>
                        </a:solidFill>
                        <a:effectLst/>
                        <a:latin typeface="Verdana Pro"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0" lvl="0" indent="0">
                        <a:lnSpc>
                          <a:spcPct val="100000"/>
                        </a:lnSpc>
                        <a:spcBef>
                          <a:spcPts val="300"/>
                        </a:spcBef>
                        <a:spcAft>
                          <a:spcPts val="0"/>
                        </a:spcAft>
                        <a:buClr>
                          <a:srgbClr val="71B790"/>
                        </a:buClr>
                        <a:buFont typeface="Arial" panose="020B0604020202020204" pitchFamily="34" charset="0"/>
                        <a:buNone/>
                        <a:defRPr/>
                      </a:pP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GS1 Member </a:t>
                      </a:r>
                      <a:r>
                        <a:rPr lang="en-US" sz="700" b="0" kern="1200" dirty="0" err="1">
                          <a:solidFill>
                            <a:schemeClr val="tx2"/>
                          </a:solidFill>
                          <a:effectLst/>
                          <a:latin typeface="Verdana" panose="020B0604030504040204" pitchFamily="34" charset="0"/>
                          <a:ea typeface="Verdana" panose="020B0604030504040204" pitchFamily="34" charset="0"/>
                          <a:cs typeface="Vani" panose="020B0502040204020203" pitchFamily="18" charset="0"/>
                        </a:rPr>
                        <a:t>Organisation</a:t>
                      </a:r>
                      <a:r>
                        <a:rPr lang="en-US" sz="700" b="0" kern="1200" dirty="0">
                          <a:solidFill>
                            <a:schemeClr val="tx2"/>
                          </a:solidFill>
                          <a:effectLst/>
                          <a:latin typeface="Verdana" panose="020B0604030504040204" pitchFamily="34" charset="0"/>
                          <a:ea typeface="Verdana" panose="020B0604030504040204" pitchFamily="34" charset="0"/>
                          <a:cs typeface="Vani" panose="020B0502040204020203" pitchFamily="18" charset="0"/>
                        </a:rPr>
                        <a:t> (MO)</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65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Guidance and Expertise</a:t>
                      </a:r>
                      <a:r>
                        <a:rPr lang="en-US" sz="65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GS1 MOs possess in-depth knowledge of GS1 Standards and best practices for implementation. They can offer training, workshops, and consultations to help businesses understand and adopt 2D solutions effectively.</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65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Compliance and Certification</a:t>
                      </a:r>
                      <a:r>
                        <a:rPr lang="en-US" sz="65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GS1 MOs can assist businesses in ensuring their 2D implementations comply with GS1 standards and industry regulations. They can also offer certification programs to demonstrate compliance.</a:t>
                      </a:r>
                    </a:p>
                  </a:txBody>
                  <a:tcPr marL="68580" marR="68580" marT="0" marB="0">
                    <a:solidFill>
                      <a:schemeClr val="bg1">
                        <a:lumMod val="95000"/>
                      </a:schemeClr>
                    </a:solidFill>
                  </a:tcPr>
                </a:tc>
                <a:extLst>
                  <a:ext uri="{0D108BD9-81ED-4DB2-BD59-A6C34878D82A}">
                    <a16:rowId xmlns:a16="http://schemas.microsoft.com/office/drawing/2014/main" val="1293201369"/>
                  </a:ext>
                </a:extLst>
              </a:tr>
            </a:tbl>
          </a:graphicData>
        </a:graphic>
      </p:graphicFrame>
      <p:sp>
        <p:nvSpPr>
          <p:cNvPr id="7" name="Rectangle 6">
            <a:extLst>
              <a:ext uri="{FF2B5EF4-FFF2-40B4-BE49-F238E27FC236}">
                <a16:creationId xmlns:a16="http://schemas.microsoft.com/office/drawing/2014/main" id="{C276C4F1-D10B-54ED-AE16-2136D9CBB677}"/>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EEA07F-B5D9-06D4-3972-936604895840}"/>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0" name="Picture 8">
            <a:hlinkClick r:id="" action="ppaction://hlinkshowjump?jump=nextslide"/>
            <a:extLst>
              <a:ext uri="{FF2B5EF4-FFF2-40B4-BE49-F238E27FC236}">
                <a16:creationId xmlns:a16="http://schemas.microsoft.com/office/drawing/2014/main" id="{66C23B14-DBCC-AD39-AAA6-2C4E1B5BB7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1357F628-4AB0-799D-31F8-829D32B96C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5" name="Picture 9">
            <a:hlinkClick r:id="" action="ppaction://hlinkshowjump?jump=lastslideviewed"/>
            <a:extLst>
              <a:ext uri="{FF2B5EF4-FFF2-40B4-BE49-F238E27FC236}">
                <a16:creationId xmlns:a16="http://schemas.microsoft.com/office/drawing/2014/main" id="{ED2A2B95-D5AA-25A8-AB27-C79D583FE8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
        <p:nvSpPr>
          <p:cNvPr id="11" name="Text Placeholder 3">
            <a:extLst>
              <a:ext uri="{FF2B5EF4-FFF2-40B4-BE49-F238E27FC236}">
                <a16:creationId xmlns:a16="http://schemas.microsoft.com/office/drawing/2014/main" id="{388F840D-EE4A-10BF-3C81-9D840FBEF808}"/>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External stakeholder overview</a:t>
            </a:r>
          </a:p>
          <a:p>
            <a:pPr marL="74248" indent="0">
              <a:buNone/>
            </a:pPr>
            <a:r>
              <a:rPr lang="en-US" sz="1050" i="1" dirty="0">
                <a:latin typeface="Verdana Pro" panose="020B0704030504040204" pitchFamily="34" charset="0"/>
              </a:rPr>
              <a:t>(Retailer pathway: I am a retailer looking to apply and encode</a:t>
            </a:r>
            <a:br>
              <a:rPr lang="en-US" sz="1050" i="1" dirty="0">
                <a:latin typeface="Verdana Pro" panose="020B0704030504040204" pitchFamily="34" charset="0"/>
              </a:rPr>
            </a:br>
            <a:r>
              <a:rPr lang="en-US" sz="1050" i="1" dirty="0">
                <a:latin typeface="Verdana Pro" panose="020B0704030504040204" pitchFamily="34" charset="0"/>
              </a:rPr>
              <a:t>2D barcode on in-store labelling products and scan these barcodes at POS)</a:t>
            </a:r>
            <a:endParaRPr lang="en-US" sz="1100" b="1" dirty="0">
              <a:latin typeface="Verdana Pro" panose="020B0704030504040204" pitchFamily="34" charset="0"/>
            </a:endParaRPr>
          </a:p>
        </p:txBody>
      </p:sp>
    </p:spTree>
    <p:extLst>
      <p:ext uri="{BB962C8B-B14F-4D97-AF65-F5344CB8AC3E}">
        <p14:creationId xmlns:p14="http://schemas.microsoft.com/office/powerpoint/2010/main" val="29081881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88</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2386843974"/>
              </p:ext>
            </p:extLst>
          </p:nvPr>
        </p:nvGraphicFramePr>
        <p:xfrm>
          <a:off x="258959" y="1014412"/>
          <a:ext cx="8540799" cy="3564960"/>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2033078">
                  <a:extLst>
                    <a:ext uri="{9D8B030D-6E8A-4147-A177-3AD203B41FA5}">
                      <a16:colId xmlns:a16="http://schemas.microsoft.com/office/drawing/2014/main" val="173273837"/>
                    </a:ext>
                  </a:extLst>
                </a:gridCol>
                <a:gridCol w="5274764">
                  <a:extLst>
                    <a:ext uri="{9D8B030D-6E8A-4147-A177-3AD203B41FA5}">
                      <a16:colId xmlns:a16="http://schemas.microsoft.com/office/drawing/2014/main" val="3733077174"/>
                    </a:ext>
                  </a:extLst>
                </a:gridCol>
              </a:tblGrid>
              <a:tr h="197563">
                <a:tc>
                  <a:txBody>
                    <a:bodyPr/>
                    <a:lstStyle/>
                    <a:p>
                      <a:pPr>
                        <a:spcBef>
                          <a:spcPts val="300"/>
                        </a:spcBef>
                        <a:spcAft>
                          <a:spcPts val="300"/>
                        </a:spcAft>
                      </a:pPr>
                      <a:r>
                        <a:rPr lang="en-GB" sz="700">
                          <a:solidFill>
                            <a:schemeClr val="bg1"/>
                          </a:solidFill>
                          <a:effectLst/>
                          <a:latin typeface="Verdana Pro" panose="020B0604030504040204" pitchFamily="34" charset="0"/>
                          <a:ea typeface="Verdana" panose="020B0604030504040204" pitchFamily="34" charset="0"/>
                        </a:rPr>
                        <a:t>Stakeholder type</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rPr>
                        <a:t>Stakeholder responsibility</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244749">
                <a:tc rowSpan="8">
                  <a:txBody>
                    <a:bodyPr/>
                    <a:lstStyle/>
                    <a:p>
                      <a:pPr>
                        <a:spcBef>
                          <a:spcPts val="300"/>
                        </a:spcBef>
                        <a:spcAft>
                          <a:spcPts val="300"/>
                        </a:spcAft>
                      </a:pPr>
                      <a:r>
                        <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Project team</a:t>
                      </a: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Supply Chain Managers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Work with procurement teams and buyers to source the right products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Control manufacturing and delivery processes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3660099"/>
                  </a:ext>
                </a:extLst>
              </a:tr>
              <a:tr h="122374">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spcBef>
                          <a:spcPts val="3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Production managers/Line managers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Overall efficiency of the production line to meet production goals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07165302"/>
                  </a:ext>
                </a:extLst>
              </a:tr>
              <a:tr h="489497">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indent="0" algn="l">
                        <a:spcBef>
                          <a:spcPts val="3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Category Managers/Buyers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l">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Contract management</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Liaison between technical teams of trading partners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Manage vendors and suppliers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Responsible for selection of trading partner</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587620328"/>
                  </a:ext>
                </a:extLst>
              </a:tr>
              <a:tr h="122374">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Marketing</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Manage brand and external communications including public relations &amp; packaging artwork/design</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649692598"/>
                  </a:ext>
                </a:extLst>
              </a:tr>
              <a:tr h="265409">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106363" indent="-106363" algn="l">
                        <a:spcBef>
                          <a:spcPts val="3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Industry Solutions </a:t>
                      </a:r>
                      <a:r>
                        <a:rPr lang="en-US"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(e.g., Traceability, Sustainability, Circularity)</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planning and execution of business programme or project</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613932498"/>
                  </a:ext>
                </a:extLst>
              </a:tr>
              <a:tr h="367122">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IT – ERP, Data governance, POS, WMS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technology infrastructure, managing data systems, and ensuring cybersecurity</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interoperability amongst the different systems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data is delivered to printing/scanning systems and POS systems in the right way</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323717933"/>
                  </a:ext>
                </a:extLst>
              </a:tr>
              <a:tr h="122374">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Master data</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0"/>
                        </a:spcBef>
                        <a:spcAft>
                          <a:spcPts val="0"/>
                        </a:spcAft>
                        <a:buClr>
                          <a:srgbClr val="F26334"/>
                        </a:buClr>
                        <a:buSzPts val="900"/>
                        <a:buFont typeface="Times New Roman" panose="02020603050405020304" pitchFamily="18" charset="0"/>
                        <a:buNone/>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Responsible for creating products master data and setting up in the system</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207982766"/>
                  </a:ext>
                </a:extLst>
              </a:tr>
              <a:tr h="244749">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Business insights /data analytics team </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l">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Focussed on internal business trends and addressing business needs/improvements </a:t>
                      </a:r>
                    </a:p>
                    <a:p>
                      <a:pPr marL="342900" lvl="0" indent="-342900" algn="l">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Provides the user interface/solutions for internal functions, e.g., dashboard</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137778405"/>
                  </a:ext>
                </a:extLst>
              </a:tr>
              <a:tr h="367122">
                <a:tc rowSpan="7">
                  <a:txBody>
                    <a:bodyPr/>
                    <a:lstStyle/>
                    <a:p>
                      <a:pPr>
                        <a:spcBef>
                          <a:spcPts val="300"/>
                        </a:spcBef>
                        <a:spcAft>
                          <a:spcPts val="300"/>
                        </a:spcAft>
                      </a:pPr>
                      <a:r>
                        <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Internal stakeholders</a:t>
                      </a: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Customer insights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Compilation and assessment of store-specific feedback from customers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Loyalty/membership features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ct val="130000"/>
                        <a:buFont typeface="Wingdings" panose="05000000000000000000" pitchFamily="2" charset="2"/>
                        <a:buChar char="§"/>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Customer segmentation/trends/Social media analysis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9625372"/>
                  </a:ext>
                </a:extLst>
              </a:tr>
              <a:tr h="244749">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Omnichannel Distribution Managers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spcBef>
                          <a:spcPts val="0"/>
                        </a:spcBef>
                        <a:spcAft>
                          <a:spcPts val="0"/>
                        </a:spcAft>
                        <a:buClr>
                          <a:srgbClr val="454545"/>
                        </a:buClr>
                        <a:buSzPts val="900"/>
                        <a:buFont typeface="Wingdings" panose="05000000000000000000" pitchFamily="2" charset="2"/>
                        <a:buChar char="§"/>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the distribution and fulfilment operations across multiple channels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Clr>
                          <a:srgbClr val="454545"/>
                        </a:buClr>
                        <a:buSzPts val="900"/>
                        <a:buFont typeface="Wingdings" panose="05000000000000000000" pitchFamily="2" charset="2"/>
                        <a:buChar char="§"/>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products are delivered to customers in a timely, cost-effective, and seamless manner</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929881392"/>
                  </a:ext>
                </a:extLst>
              </a:tr>
              <a:tr h="122374">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Product development</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300"/>
                        </a:spcBef>
                        <a:spcAft>
                          <a:spcPts val="30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Packaging and artwork development</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350064116"/>
                  </a:ext>
                </a:extLst>
              </a:tr>
              <a:tr h="122374">
                <a:tc vMerge="1">
                  <a:txBody>
                    <a:bodyPr/>
                    <a:lstStyle/>
                    <a:p>
                      <a:pPr>
                        <a:spcBef>
                          <a:spcPts val="300"/>
                        </a:spcBef>
                        <a:spcAft>
                          <a:spcPts val="300"/>
                        </a:spcAft>
                      </a:pPr>
                      <a:endParaRPr lang="nl-NL" sz="700" b="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196850" indent="-196850" algn="l">
                        <a:spcBef>
                          <a:spcPts val="300"/>
                        </a:spcBef>
                        <a:spcAft>
                          <a:spcPts val="300"/>
                        </a:spcAft>
                      </a:pPr>
                      <a:r>
                        <a:rPr lang="en-GB" sz="700">
                          <a:solidFill>
                            <a:schemeClr val="tx2"/>
                          </a:solidFill>
                          <a:effectLst/>
                          <a:latin typeface="Verdana" panose="020B0604030504040204" pitchFamily="34" charset="0"/>
                          <a:ea typeface="Verdana" panose="020B0604030504040204" pitchFamily="34" charset="0"/>
                          <a:cs typeface="Verdana" panose="020B0604030504040204" pitchFamily="34" charset="0"/>
                        </a:rPr>
                        <a:t>Leadership </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300"/>
                        </a:spcAft>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Oversee strategy, operations, and finances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676889036"/>
                  </a:ext>
                </a:extLst>
              </a:tr>
              <a:tr h="202227">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Quality assurance/control</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lnSpc>
                          <a:spcPct val="107000"/>
                        </a:lnSpc>
                        <a:spcBef>
                          <a:spcPts val="300"/>
                        </a:spcBef>
                        <a:spcAft>
                          <a:spcPts val="300"/>
                        </a:spcAft>
                        <a:buClr>
                          <a:srgbClr val="F26334"/>
                        </a:buClr>
                        <a:buFont typeface="Wingdings 2" panose="05020102010507070707" pitchFamily="18" charset="2"/>
                        <a:buNone/>
                        <a:tabLst>
                          <a:tab pos="137160" algn="l"/>
                        </a:tabLs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Ensures quality of products provided by the supplier including packaging and barcode quality</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16482145"/>
                  </a:ext>
                </a:extLst>
              </a:tr>
              <a:tr h="160721">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lgn="l">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Legal</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300"/>
                        </a:spcBef>
                        <a:spcAft>
                          <a:spcPts val="300"/>
                        </a:spcAft>
                        <a:buClr>
                          <a:srgbClr val="F26334"/>
                        </a:buClr>
                        <a:buSzPts val="900"/>
                        <a:buFont typeface="Times New Roman" panose="02020603050405020304" pitchFamily="18" charset="0"/>
                        <a:buNone/>
                      </a:pPr>
                      <a:r>
                        <a:rPr lang="pt-PT"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Will need to be aware of transition and consulted wherever there may be legal issues.</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915275620"/>
                  </a:ext>
                </a:extLst>
              </a:tr>
              <a:tr h="169182">
                <a:tc vMerge="1">
                  <a:txBody>
                    <a:bodyPr/>
                    <a:lstStyle/>
                    <a:p>
                      <a:pPr>
                        <a:spcBef>
                          <a:spcPts val="300"/>
                        </a:spcBef>
                        <a:spcAft>
                          <a:spcPts val="300"/>
                        </a:spcAft>
                      </a:pPr>
                      <a:endParaRPr lang="nl-NL"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nchor="ctr">
                    <a:solidFill>
                      <a:schemeClr val="bg1">
                        <a:lumMod val="95000"/>
                      </a:schemeClr>
                    </a:solidFill>
                  </a:tcPr>
                </a:tc>
                <a:tc>
                  <a:txBody>
                    <a:bodyPr/>
                    <a:lstStyle/>
                    <a:p>
                      <a:pPr marL="546100" indent="-546100">
                        <a:spcBef>
                          <a:spcPts val="600"/>
                        </a:spcBef>
                        <a:spcAft>
                          <a:spcPts val="300"/>
                        </a:spcAft>
                      </a:pPr>
                      <a:r>
                        <a:rPr lang="en-GB"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Webmaster</a:t>
                      </a:r>
                      <a:endParaRPr lang="nl-NL" sz="7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0" lvl="0" indent="0">
                        <a:spcBef>
                          <a:spcPts val="300"/>
                        </a:spcBef>
                        <a:spcAft>
                          <a:spcPts val="300"/>
                        </a:spcAft>
                        <a:buClr>
                          <a:srgbClr val="F26334"/>
                        </a:buClr>
                        <a:buSzPts val="900"/>
                        <a:buFont typeface="Times New Roman" panose="02020603050405020304" pitchFamily="18" charset="0"/>
                        <a:buNone/>
                      </a:pPr>
                      <a:r>
                        <a:rPr lang="pt-PT"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Ensure website services effectiveness</a:t>
                      </a:r>
                      <a:endParaRPr lang="nl-NL" sz="7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17390972"/>
                  </a:ext>
                </a:extLst>
              </a:tr>
            </a:tbl>
          </a:graphicData>
        </a:graphic>
      </p:graphicFrame>
      <p:sp>
        <p:nvSpPr>
          <p:cNvPr id="7" name="Rectangle 6">
            <a:extLst>
              <a:ext uri="{FF2B5EF4-FFF2-40B4-BE49-F238E27FC236}">
                <a16:creationId xmlns:a16="http://schemas.microsoft.com/office/drawing/2014/main" id="{E6B5F868-2390-7045-13B6-216F8D60E470}"/>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F59C8A-067A-C995-942A-9C576301D7E2}"/>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0" name="Picture 8">
            <a:hlinkClick r:id="" action="ppaction://hlinkshowjump?jump=nextslide"/>
            <a:extLst>
              <a:ext uri="{FF2B5EF4-FFF2-40B4-BE49-F238E27FC236}">
                <a16:creationId xmlns:a16="http://schemas.microsoft.com/office/drawing/2014/main" id="{D92EE04C-F259-0E8D-8F12-07897384FF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3" name="Picture 9">
            <a:hlinkClick r:id="" action="ppaction://hlinkshowjump?jump=previousslide"/>
            <a:extLst>
              <a:ext uri="{FF2B5EF4-FFF2-40B4-BE49-F238E27FC236}">
                <a16:creationId xmlns:a16="http://schemas.microsoft.com/office/drawing/2014/main" id="{0B95BB8A-6A31-13D6-F8F5-7BE7F5949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4" name="Picture 9">
            <a:hlinkClick r:id="" action="ppaction://hlinkshowjump?jump=lastslideviewed"/>
            <a:extLst>
              <a:ext uri="{FF2B5EF4-FFF2-40B4-BE49-F238E27FC236}">
                <a16:creationId xmlns:a16="http://schemas.microsoft.com/office/drawing/2014/main" id="{6629AA21-BAA2-5BB5-0CFB-75AD93202C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
        <p:nvSpPr>
          <p:cNvPr id="11" name="Text Placeholder 3">
            <a:extLst>
              <a:ext uri="{FF2B5EF4-FFF2-40B4-BE49-F238E27FC236}">
                <a16:creationId xmlns:a16="http://schemas.microsoft.com/office/drawing/2014/main" id="{D822EF7F-BFA4-0530-24C0-70F6A33AF90B}"/>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Project team and internal stakeholder overview</a:t>
            </a:r>
          </a:p>
          <a:p>
            <a:pPr marL="74248" indent="0">
              <a:buNone/>
            </a:pPr>
            <a:r>
              <a:rPr lang="en-US" sz="1050" i="1" dirty="0">
                <a:latin typeface="Verdana Pro" panose="020B0704030504040204" pitchFamily="34" charset="0"/>
              </a:rPr>
              <a:t>(Retailer pathway: I am a retailer looking to make my POS-ecosystem </a:t>
            </a:r>
            <a:br>
              <a:rPr lang="en-US" sz="1050" i="1" dirty="0">
                <a:latin typeface="Verdana Pro" panose="020B0704030504040204" pitchFamily="34" charset="0"/>
              </a:rPr>
            </a:br>
            <a:r>
              <a:rPr lang="en-US" sz="1050" i="1" dirty="0">
                <a:latin typeface="Verdana Pro" panose="020B0704030504040204" pitchFamily="34" charset="0"/>
              </a:rPr>
              <a:t>ready to scan and read 2D barcodes)</a:t>
            </a:r>
            <a:endParaRPr lang="en-US" sz="1100" b="1" dirty="0">
              <a:latin typeface="Verdana Pro" panose="020B0704030504040204" pitchFamily="34" charset="0"/>
            </a:endParaRPr>
          </a:p>
        </p:txBody>
      </p:sp>
    </p:spTree>
    <p:extLst>
      <p:ext uri="{BB962C8B-B14F-4D97-AF65-F5344CB8AC3E}">
        <p14:creationId xmlns:p14="http://schemas.microsoft.com/office/powerpoint/2010/main" val="9907750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8DB9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6" name="Table 5">
            <a:extLst>
              <a:ext uri="{FF2B5EF4-FFF2-40B4-BE49-F238E27FC236}">
                <a16:creationId xmlns:a16="http://schemas.microsoft.com/office/drawing/2014/main" id="{3BECA9FC-7CD1-DCA8-3D7F-13D5CCADE3EE}"/>
              </a:ext>
            </a:extLst>
          </p:cNvPr>
          <p:cNvGraphicFramePr>
            <a:graphicFrameLocks noGrp="1"/>
          </p:cNvGraphicFramePr>
          <p:nvPr>
            <p:extLst>
              <p:ext uri="{D42A27DB-BD31-4B8C-83A1-F6EECF244321}">
                <p14:modId xmlns:p14="http://schemas.microsoft.com/office/powerpoint/2010/main" val="3603038941"/>
              </p:ext>
            </p:extLst>
          </p:nvPr>
        </p:nvGraphicFramePr>
        <p:xfrm>
          <a:off x="258959" y="1014412"/>
          <a:ext cx="8540799" cy="1837863"/>
        </p:xfrm>
        <a:graphic>
          <a:graphicData uri="http://schemas.openxmlformats.org/drawingml/2006/table">
            <a:tbl>
              <a:tblPr firstRow="1" firstCol="1" bandRow="1">
                <a:tableStyleId>{5C22544A-7EE6-4342-B048-85BDC9FD1C3A}</a:tableStyleId>
              </a:tblPr>
              <a:tblGrid>
                <a:gridCol w="1232957">
                  <a:extLst>
                    <a:ext uri="{9D8B030D-6E8A-4147-A177-3AD203B41FA5}">
                      <a16:colId xmlns:a16="http://schemas.microsoft.com/office/drawing/2014/main" val="3113537858"/>
                    </a:ext>
                  </a:extLst>
                </a:gridCol>
                <a:gridCol w="1317652">
                  <a:extLst>
                    <a:ext uri="{9D8B030D-6E8A-4147-A177-3AD203B41FA5}">
                      <a16:colId xmlns:a16="http://schemas.microsoft.com/office/drawing/2014/main" val="173273837"/>
                    </a:ext>
                  </a:extLst>
                </a:gridCol>
                <a:gridCol w="5990190">
                  <a:extLst>
                    <a:ext uri="{9D8B030D-6E8A-4147-A177-3AD203B41FA5}">
                      <a16:colId xmlns:a16="http://schemas.microsoft.com/office/drawing/2014/main" val="3733077174"/>
                    </a:ext>
                  </a:extLst>
                </a:gridCol>
              </a:tblGrid>
              <a:tr h="252903">
                <a:tc>
                  <a:txBody>
                    <a:bodyPr/>
                    <a:lstStyle/>
                    <a:p>
                      <a:pPr>
                        <a:spcBef>
                          <a:spcPts val="300"/>
                        </a:spcBef>
                        <a:spcAft>
                          <a:spcPts val="300"/>
                        </a:spcAft>
                      </a:pPr>
                      <a:r>
                        <a:rPr lang="en-GB" sz="700" dirty="0">
                          <a:solidFill>
                            <a:schemeClr val="bg1"/>
                          </a:solidFill>
                          <a:effectLst/>
                          <a:latin typeface="Verdana Pro" panose="020B0604030504040204" pitchFamily="34" charset="0"/>
                          <a:ea typeface="Verdana" panose="020B0604030504040204" pitchFamily="34" charset="0"/>
                        </a:rPr>
                        <a:t>Stakeholder type</a:t>
                      </a:r>
                      <a:endParaRPr lang="nl-NL" sz="700" dirty="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rPr>
                        <a:t>Stakeholder</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tc>
                  <a:txBody>
                    <a:bodyPr/>
                    <a:lstStyle/>
                    <a:p>
                      <a:pPr marL="0" lvl="0" indent="0">
                        <a:spcBef>
                          <a:spcPts val="300"/>
                        </a:spcBef>
                        <a:spcAft>
                          <a:spcPts val="300"/>
                        </a:spcAft>
                        <a:buClr>
                          <a:srgbClr val="F26334"/>
                        </a:buClr>
                        <a:buFont typeface="Wingdings 2" panose="05020102010507070707" pitchFamily="18" charset="2"/>
                        <a:buNone/>
                        <a:tabLst>
                          <a:tab pos="137160" algn="l"/>
                        </a:tabLst>
                      </a:pPr>
                      <a:r>
                        <a:rPr lang="en-GB" sz="700">
                          <a:solidFill>
                            <a:schemeClr val="bg1"/>
                          </a:solidFill>
                          <a:effectLst/>
                          <a:latin typeface="Verdana Pro" panose="020B0604030504040204" pitchFamily="34" charset="0"/>
                          <a:ea typeface="Verdana" panose="020B0604030504040204" pitchFamily="34" charset="0"/>
                        </a:rPr>
                        <a:t>Stakeholder responsibility</a:t>
                      </a:r>
                      <a:endParaRPr lang="nl-NL" sz="700">
                        <a:solidFill>
                          <a:schemeClr val="bg1"/>
                        </a:solidFill>
                        <a:effectLst/>
                        <a:latin typeface="Verdana Pro" panose="020B0604030504040204" pitchFamily="34" charset="0"/>
                        <a:ea typeface="Verdana" panose="020B0604030504040204" pitchFamily="34" charset="0"/>
                        <a:cs typeface="Times New Roman" panose="02020603050405020304" pitchFamily="18" charset="0"/>
                      </a:endParaRPr>
                    </a:p>
                  </a:txBody>
                  <a:tcPr marL="57071" marR="57071" marT="0" marB="0" anchor="ctr">
                    <a:solidFill>
                      <a:srgbClr val="454545"/>
                    </a:solidFill>
                  </a:tcPr>
                </a:tc>
                <a:extLst>
                  <a:ext uri="{0D108BD9-81ED-4DB2-BD59-A6C34878D82A}">
                    <a16:rowId xmlns:a16="http://schemas.microsoft.com/office/drawing/2014/main" val="85327817"/>
                  </a:ext>
                </a:extLst>
              </a:tr>
              <a:tr h="1409517">
                <a:tc>
                  <a:txBody>
                    <a:bodyPr/>
                    <a:lstStyle/>
                    <a:p>
                      <a:pPr>
                        <a:spcBef>
                          <a:spcPts val="300"/>
                        </a:spcBef>
                        <a:spcAft>
                          <a:spcPts val="300"/>
                        </a:spcAft>
                      </a:pPr>
                      <a:r>
                        <a:rPr lang="nl-NL" sz="700" b="0">
                          <a:solidFill>
                            <a:schemeClr val="tx2"/>
                          </a:solidFill>
                          <a:effectLst/>
                          <a:latin typeface="Verdana" panose="020B0604030504040204" pitchFamily="34" charset="0"/>
                          <a:ea typeface="Verdana" panose="020B0604030504040204" pitchFamily="34" charset="0"/>
                          <a:cs typeface="Vani" panose="020B0502040204020203" pitchFamily="18" charset="0"/>
                        </a:rPr>
                        <a:t>External</a:t>
                      </a:r>
                    </a:p>
                  </a:txBody>
                  <a:tcPr marL="68580" marR="68580" marT="0" marB="0">
                    <a:solidFill>
                      <a:schemeClr val="bg1">
                        <a:lumMod val="95000"/>
                      </a:schemeClr>
                    </a:solidFill>
                  </a:tcPr>
                </a:tc>
                <a:tc>
                  <a:txBody>
                    <a:bodyPr/>
                    <a:lstStyle/>
                    <a:p>
                      <a:pPr>
                        <a:spcBef>
                          <a:spcPts val="300"/>
                        </a:spcBef>
                        <a:spcAft>
                          <a:spcPts val="300"/>
                        </a:spcAft>
                      </a:pPr>
                      <a:r>
                        <a:rPr lang="nl-NL" sz="700" b="0">
                          <a:solidFill>
                            <a:schemeClr val="tx2"/>
                          </a:solidFill>
                          <a:effectLst/>
                          <a:latin typeface="Verdana" panose="020B0604030504040204" pitchFamily="34" charset="0"/>
                          <a:ea typeface="Verdana" panose="020B0604030504040204" pitchFamily="34" charset="0"/>
                          <a:cs typeface="Vani" panose="020B0502040204020203" pitchFamily="18" charset="0"/>
                        </a:rPr>
                        <a:t>Solution provider:</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Scanning hardware &amp;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Barcode printing</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Data software</a:t>
                      </a:r>
                    </a:p>
                    <a:p>
                      <a:pPr marL="171450" lvl="0" indent="-171450">
                        <a:lnSpc>
                          <a:spcPct val="100000"/>
                        </a:lnSpc>
                        <a:spcBef>
                          <a:spcPts val="300"/>
                        </a:spcBef>
                        <a:spcAft>
                          <a:spcPts val="0"/>
                        </a:spcAft>
                        <a:buClr>
                          <a:srgbClr val="71B790"/>
                        </a:buClr>
                        <a:buFont typeface="Arial" panose="020B0604020202020204" pitchFamily="34" charset="0"/>
                        <a:buChar char="•"/>
                        <a:defRPr/>
                      </a:pPr>
                      <a:r>
                        <a:rPr lang="en-US" sz="700" b="0" kern="1200">
                          <a:solidFill>
                            <a:schemeClr val="tx2"/>
                          </a:solidFill>
                          <a:effectLst/>
                          <a:latin typeface="Verdana" panose="020B0604030504040204" pitchFamily="34" charset="0"/>
                          <a:ea typeface="Verdana" panose="020B0604030504040204" pitchFamily="34" charset="0"/>
                          <a:cs typeface="Vani" panose="020B0502040204020203" pitchFamily="18" charset="0"/>
                        </a:rPr>
                        <a:t>Other</a:t>
                      </a:r>
                    </a:p>
                  </a:txBody>
                  <a:tcPr marL="68580" marR="68580" marT="0" marB="0">
                    <a:solidFill>
                      <a:schemeClr val="bg1">
                        <a:lumMod val="95000"/>
                      </a:schemeClr>
                    </a:solidFill>
                  </a:tcPr>
                </a:tc>
                <a:tc>
                  <a:txBody>
                    <a:bodyPr/>
                    <a:lstStyle/>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Technology Selection and Integration</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assist in selecting the appropriate barcode technology and software systems. They integrate these technologies into existing systems or develop </a:t>
                      </a:r>
                      <a:r>
                        <a:rPr lang="en-US" sz="700" b="0" dirty="0" err="1">
                          <a:solidFill>
                            <a:schemeClr val="tx2"/>
                          </a:solidFill>
                          <a:effectLst/>
                          <a:latin typeface="Verdana" panose="020B0604030504040204" pitchFamily="34" charset="0"/>
                          <a:ea typeface="Verdana" panose="020B0604030504040204" pitchFamily="34" charset="0"/>
                          <a:cs typeface="Vani" panose="020B0502040204020203" pitchFamily="18" charset="0"/>
                        </a:rPr>
                        <a:t>customised</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solutions to ensure compatibility and functionality.</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System Configuration and Setup</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configure and set up the hardware and software components required for 2D implementation (such as barcode scanners, printers and backend system) </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Quality Assurance and Compliance</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ensure the quality and compliance of the barcode system with industry standards and regulatory requirements. They conduct testing and validation to verify barcode readability, data accuracy, and system reliability, as well as provide documentation and certification.</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r>
                        <a:rPr lang="en-US" sz="700" b="0" i="1" dirty="0">
                          <a:solidFill>
                            <a:schemeClr val="tx2"/>
                          </a:solidFill>
                          <a:effectLst/>
                          <a:latin typeface="Verdana" panose="020B0604030504040204" pitchFamily="34" charset="0"/>
                          <a:ea typeface="Verdana" panose="020B0604030504040204" pitchFamily="34" charset="0"/>
                          <a:cs typeface="Vani" panose="020B0502040204020203" pitchFamily="18" charset="0"/>
                        </a:rPr>
                        <a:t>Continuous Improvement and Innovation</a:t>
                      </a:r>
                      <a:r>
                        <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rPr>
                        <a:t>: Solution providers stay abreast of advancements in barcode technology and best practices to continually improve and innovate their offerings. They may provide updates, upgrades, or new features to enhance the functionality and performance of the barcode system over time.</a:t>
                      </a:r>
                    </a:p>
                    <a:p>
                      <a:pPr marL="342900" lvl="0" indent="-342900">
                        <a:spcBef>
                          <a:spcPts val="300"/>
                        </a:spcBef>
                        <a:spcAft>
                          <a:spcPts val="300"/>
                        </a:spcAft>
                        <a:buClr>
                          <a:srgbClr val="454545"/>
                        </a:buClr>
                        <a:buSzPct val="130000"/>
                        <a:buFont typeface="Wingdings" panose="05000000000000000000" pitchFamily="2" charset="2"/>
                        <a:buChar char="§"/>
                        <a:tabLst>
                          <a:tab pos="137160" algn="l"/>
                        </a:tabLst>
                      </a:pPr>
                      <a:endParaRPr lang="en-US" sz="700" b="0" dirty="0">
                        <a:solidFill>
                          <a:schemeClr val="tx2"/>
                        </a:solidFill>
                        <a:effectLst/>
                        <a:latin typeface="Verdana" panose="020B0604030504040204" pitchFamily="34" charset="0"/>
                        <a:ea typeface="Verdana" panose="020B0604030504040204" pitchFamily="34" charset="0"/>
                        <a:cs typeface="Vani" panose="020B0502040204020203" pitchFamily="18" charset="0"/>
                      </a:endParaRPr>
                    </a:p>
                  </a:txBody>
                  <a:tcPr marL="68580" marR="68580" marT="0" marB="0">
                    <a:solidFill>
                      <a:schemeClr val="bg1">
                        <a:lumMod val="95000"/>
                      </a:schemeClr>
                    </a:solidFill>
                  </a:tcPr>
                </a:tc>
                <a:extLst>
                  <a:ext uri="{0D108BD9-81ED-4DB2-BD59-A6C34878D82A}">
                    <a16:rowId xmlns:a16="http://schemas.microsoft.com/office/drawing/2014/main" val="1207165302"/>
                  </a:ext>
                </a:extLst>
              </a:tr>
            </a:tbl>
          </a:graphicData>
        </a:graphic>
      </p:graphicFrame>
      <p:sp>
        <p:nvSpPr>
          <p:cNvPr id="9" name="Rectangle 8">
            <a:extLst>
              <a:ext uri="{FF2B5EF4-FFF2-40B4-BE49-F238E27FC236}">
                <a16:creationId xmlns:a16="http://schemas.microsoft.com/office/drawing/2014/main" id="{7393AA46-CCDA-7687-215A-55F072865117}"/>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FEF440-1CD2-490C-349F-5393D240608A}"/>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1" name="Picture 8">
            <a:hlinkClick r:id="" action="ppaction://hlinkshowjump?jump=nextslide"/>
            <a:extLst>
              <a:ext uri="{FF2B5EF4-FFF2-40B4-BE49-F238E27FC236}">
                <a16:creationId xmlns:a16="http://schemas.microsoft.com/office/drawing/2014/main" id="{C9F198A8-B68E-6B64-519A-E9629F5A6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8493031" y="236056"/>
            <a:ext cx="375396" cy="375396"/>
          </a:xfrm>
          <a:prstGeom prst="rect">
            <a:avLst/>
          </a:prstGeom>
        </p:spPr>
      </p:pic>
      <p:pic>
        <p:nvPicPr>
          <p:cNvPr id="14" name="Picture 9">
            <a:hlinkClick r:id="" action="ppaction://hlinkshowjump?jump=previousslide"/>
            <a:extLst>
              <a:ext uri="{FF2B5EF4-FFF2-40B4-BE49-F238E27FC236}">
                <a16:creationId xmlns:a16="http://schemas.microsoft.com/office/drawing/2014/main" id="{3A8CE93D-56E0-54F8-F83F-076D38EA3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7992616" y="236054"/>
            <a:ext cx="375396" cy="375396"/>
          </a:xfrm>
          <a:prstGeom prst="rect">
            <a:avLst/>
          </a:prstGeom>
          <a:noFill/>
          <a:ln>
            <a:noFill/>
          </a:ln>
        </p:spPr>
      </p:pic>
      <p:pic>
        <p:nvPicPr>
          <p:cNvPr id="15" name="Picture 9">
            <a:hlinkClick r:id="" action="ppaction://hlinkshowjump?jump=lastslideviewed"/>
            <a:extLst>
              <a:ext uri="{FF2B5EF4-FFF2-40B4-BE49-F238E27FC236}">
                <a16:creationId xmlns:a16="http://schemas.microsoft.com/office/drawing/2014/main" id="{221DAC3F-F31E-A6AD-4075-6C665F94F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6200000" flipH="1">
            <a:off x="7239000" y="236054"/>
            <a:ext cx="375396" cy="375396"/>
          </a:xfrm>
          <a:prstGeom prst="rect">
            <a:avLst/>
          </a:prstGeom>
          <a:noFill/>
          <a:ln>
            <a:noFill/>
          </a:ln>
        </p:spPr>
      </p:pic>
      <p:sp>
        <p:nvSpPr>
          <p:cNvPr id="13" name="Text Placeholder 3">
            <a:extLst>
              <a:ext uri="{FF2B5EF4-FFF2-40B4-BE49-F238E27FC236}">
                <a16:creationId xmlns:a16="http://schemas.microsoft.com/office/drawing/2014/main" id="{C7370459-2EA5-BA02-A1D1-2D5B29C3551C}"/>
              </a:ext>
            </a:extLst>
          </p:cNvPr>
          <p:cNvSpPr txBox="1">
            <a:spLocks/>
          </p:cNvSpPr>
          <p:nvPr/>
        </p:nvSpPr>
        <p:spPr>
          <a:xfrm>
            <a:off x="123311" y="77006"/>
            <a:ext cx="7781925" cy="69810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latin typeface="Verdana Pro" panose="020B0704030504040204" pitchFamily="34" charset="0"/>
              </a:rPr>
              <a:t>External stakeholder overview</a:t>
            </a:r>
          </a:p>
          <a:p>
            <a:pPr marL="74248" indent="0">
              <a:buNone/>
            </a:pPr>
            <a:r>
              <a:rPr lang="en-US" sz="1050" i="1" dirty="0">
                <a:latin typeface="Verdana Pro" panose="020B0704030504040204" pitchFamily="34" charset="0"/>
              </a:rPr>
              <a:t>(Retailer pathway: I am a retailer looking to unlock the benefits of </a:t>
            </a:r>
            <a:br>
              <a:rPr lang="en-US" sz="1050" i="1" dirty="0">
                <a:latin typeface="Verdana Pro" panose="020B0704030504040204" pitchFamily="34" charset="0"/>
              </a:rPr>
            </a:br>
            <a:r>
              <a:rPr lang="en-US" sz="1050" i="1" dirty="0">
                <a:latin typeface="Verdana Pro" panose="020B0704030504040204" pitchFamily="34" charset="0"/>
              </a:rPr>
              <a:t>2D barcodes and the data encoded in my processes and at POS)</a:t>
            </a:r>
            <a:endParaRPr lang="en-US" sz="1100" b="1" dirty="0">
              <a:latin typeface="Verdana Pro" panose="020B0704030504040204" pitchFamily="34" charset="0"/>
            </a:endParaRPr>
          </a:p>
        </p:txBody>
      </p:sp>
    </p:spTree>
    <p:extLst>
      <p:ext uri="{BB962C8B-B14F-4D97-AF65-F5344CB8AC3E}">
        <p14:creationId xmlns:p14="http://schemas.microsoft.com/office/powerpoint/2010/main" val="140291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44CF2E-7BA4-B521-5462-88764CCE1C80}"/>
              </a:ext>
            </a:extLst>
          </p:cNvPr>
          <p:cNvSpPr txBox="1"/>
          <p:nvPr/>
        </p:nvSpPr>
        <p:spPr>
          <a:xfrm>
            <a:off x="444533" y="2472006"/>
            <a:ext cx="8249438" cy="1657057"/>
          </a:xfrm>
          <a:prstGeom prst="rect">
            <a:avLst/>
          </a:prstGeom>
          <a:noFill/>
        </p:spPr>
        <p:txBody>
          <a:bodyPr wrap="square">
            <a:spAutoFit/>
          </a:bodyPr>
          <a:lstStyle/>
          <a:p>
            <a:pPr marL="341263" indent="-340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Creating a project plan</a:t>
            </a:r>
          </a:p>
          <a:p>
            <a:pPr marL="341263" indent="-340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341263" indent="-340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Choosing an implementation type (e.g. proof of concept, pilot, full implementation)</a:t>
            </a:r>
          </a:p>
          <a:p>
            <a:pPr marL="341263" indent="-3402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341263" indent="-340238">
              <a:lnSpc>
                <a:spcPct val="150000"/>
              </a:lnSpc>
              <a:buFont typeface="Arial" panose="020B0604020202020204" pitchFamily="34" charset="0"/>
              <a:buChar char="•"/>
            </a:pPr>
            <a:r>
              <a:rPr lang="en-US" sz="900" b="1" dirty="0">
                <a:solidFill>
                  <a:srgbClr val="002C6C"/>
                </a:solidFill>
                <a:latin typeface="Verdana Pro" panose="020B0604030504040204" pitchFamily="34" charset="0"/>
                <a:cs typeface="Verdana Pro Semibold" panose="020F0502020204030204" pitchFamily="34" charset="0"/>
              </a:rPr>
              <a:t>Start your implementation with a (number of) product(s)</a:t>
            </a:r>
          </a:p>
          <a:p>
            <a:pPr marL="538163" indent="-465138">
              <a:lnSpc>
                <a:spcPct val="150000"/>
              </a:lnSpc>
              <a:buFont typeface="Arial" panose="020B0604020202020204" pitchFamily="34" charset="0"/>
              <a:buChar char="•"/>
            </a:pPr>
            <a:endParaRPr lang="en-US" sz="900" b="1" dirty="0">
              <a:solidFill>
                <a:srgbClr val="002C6C"/>
              </a:solidFill>
              <a:latin typeface="Verdana Pro" panose="020B0604030504040204" pitchFamily="34" charset="0"/>
              <a:cs typeface="Verdana Pro Semibold" panose="020F0502020204030204" pitchFamily="34" charset="0"/>
            </a:endParaRPr>
          </a:p>
          <a:p>
            <a:pPr marL="73025"/>
            <a:endParaRPr lang="en-US" sz="900" dirty="0">
              <a:solidFill>
                <a:srgbClr val="002C6C"/>
              </a:solidFill>
              <a:latin typeface="Verdana Pro" panose="020B0704030504040204" pitchFamily="34" charset="0"/>
            </a:endParaRPr>
          </a:p>
          <a:p>
            <a:pPr marL="171450" indent="-171450">
              <a:lnSpc>
                <a:spcPct val="150000"/>
              </a:lnSpc>
              <a:buFont typeface="Wingdings" panose="05000000000000000000" pitchFamily="2" charset="2"/>
              <a:buChar char="à"/>
            </a:pPr>
            <a:r>
              <a:rPr lang="en-US" sz="900" dirty="0">
                <a:solidFill>
                  <a:srgbClr val="002C6C"/>
                </a:solidFill>
                <a:latin typeface="Verdana Pro" panose="020B0604030504040204" pitchFamily="34" charset="0"/>
                <a:sym typeface="Wingdings" panose="05000000000000000000" pitchFamily="2" charset="2"/>
              </a:rPr>
              <a:t>Please refer to </a:t>
            </a:r>
            <a:r>
              <a:rPr lang="en-US" sz="900" u="sng" dirty="0">
                <a:solidFill>
                  <a:srgbClr val="008DBD"/>
                </a:solidFill>
                <a:latin typeface="Verdana Pro" panose="020B0604030504040204" pitchFamily="34" charset="0"/>
              </a:rPr>
              <a:t>2D Pilot Toolkit - slide 35-45</a:t>
            </a:r>
            <a:r>
              <a:rPr lang="en-US" sz="900" dirty="0">
                <a:solidFill>
                  <a:srgbClr val="002C6C"/>
                </a:solidFill>
                <a:latin typeface="Verdana Pro" panose="020B0604030504040204" pitchFamily="34" charset="0"/>
              </a:rPr>
              <a:t> section for more information about scoping.</a:t>
            </a:r>
          </a:p>
        </p:txBody>
      </p:sp>
      <p:sp>
        <p:nvSpPr>
          <p:cNvPr id="72" name="Rectangle 71">
            <a:extLst>
              <a:ext uri="{FF2B5EF4-FFF2-40B4-BE49-F238E27FC236}">
                <a16:creationId xmlns:a16="http://schemas.microsoft.com/office/drawing/2014/main" id="{5B81F2BA-F35B-CDF2-CF4C-0D81354A5A0F}"/>
              </a:ext>
            </a:extLst>
          </p:cNvPr>
          <p:cNvSpPr/>
          <p:nvPr/>
        </p:nvSpPr>
        <p:spPr>
          <a:xfrm>
            <a:off x="-1" y="1231953"/>
            <a:ext cx="9144000" cy="736261"/>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BBF775F2-8002-C46D-14FB-B20001672102}"/>
              </a:ext>
            </a:extLst>
          </p:cNvPr>
          <p:cNvSpPr>
            <a:spLocks noGrp="1"/>
          </p:cNvSpPr>
          <p:nvPr>
            <p:ph type="title"/>
          </p:nvPr>
        </p:nvSpPr>
        <p:spPr>
          <a:xfrm>
            <a:off x="450029" y="118592"/>
            <a:ext cx="8243942" cy="679647"/>
          </a:xfrm>
        </p:spPr>
        <p:txBody>
          <a:bodyPr/>
          <a:lstStyle/>
          <a:p>
            <a:r>
              <a:rPr lang="en-NL"/>
              <a:t>.</a:t>
            </a: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9</a:t>
            </a:fld>
            <a:endParaRPr lang="en-US"/>
          </a:p>
        </p:txBody>
      </p:sp>
      <p:sp>
        <p:nvSpPr>
          <p:cNvPr id="5" name="Rectangle 4">
            <a:extLst>
              <a:ext uri="{FF2B5EF4-FFF2-40B4-BE49-F238E27FC236}">
                <a16:creationId xmlns:a16="http://schemas.microsoft.com/office/drawing/2014/main" id="{7C274FAC-9C4F-AB31-7E1D-2E1EF5E4BA70}"/>
              </a:ext>
            </a:extLst>
          </p:cNvPr>
          <p:cNvSpPr/>
          <p:nvPr/>
        </p:nvSpPr>
        <p:spPr>
          <a:xfrm>
            <a:off x="0" y="-192"/>
            <a:ext cx="9144000" cy="852505"/>
          </a:xfrm>
          <a:prstGeom prst="rect">
            <a:avLst/>
          </a:prstGeom>
          <a:solidFill>
            <a:srgbClr val="FCB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Placeholder 3">
            <a:extLst>
              <a:ext uri="{FF2B5EF4-FFF2-40B4-BE49-F238E27FC236}">
                <a16:creationId xmlns:a16="http://schemas.microsoft.com/office/drawing/2014/main" id="{FD984040-15E4-0091-EA91-86971282DE29}"/>
              </a:ext>
            </a:extLst>
          </p:cNvPr>
          <p:cNvSpPr txBox="1">
            <a:spLocks/>
          </p:cNvSpPr>
          <p:nvPr/>
        </p:nvSpPr>
        <p:spPr>
          <a:xfrm>
            <a:off x="681037" y="171332"/>
            <a:ext cx="7781925" cy="574165"/>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400" b="1" dirty="0">
                <a:solidFill>
                  <a:srgbClr val="002A69"/>
                </a:solidFill>
                <a:latin typeface="Verdana Pro" panose="020B0704030504040204" pitchFamily="34" charset="0"/>
              </a:rPr>
              <a:t>Step 1</a:t>
            </a:r>
            <a:r>
              <a:rPr lang="en-US" sz="1400" dirty="0">
                <a:solidFill>
                  <a:srgbClr val="002A69"/>
                </a:solidFill>
                <a:latin typeface="Verdana Pro" panose="020B0704030504040204" pitchFamily="34" charset="0"/>
              </a:rPr>
              <a:t> – Set up project</a:t>
            </a:r>
          </a:p>
          <a:p>
            <a:pPr marL="74248" indent="0">
              <a:buNone/>
            </a:pPr>
            <a:r>
              <a:rPr lang="en-US" sz="1400" b="1">
                <a:solidFill>
                  <a:srgbClr val="002A69"/>
                </a:solidFill>
                <a:latin typeface="Verdana Pro" panose="020B0704030504040204" pitchFamily="34" charset="0"/>
              </a:rPr>
              <a:t>Sub step </a:t>
            </a:r>
            <a:r>
              <a:rPr lang="en-US" sz="1400" b="1" dirty="0">
                <a:solidFill>
                  <a:srgbClr val="002A69"/>
                </a:solidFill>
                <a:latin typeface="Verdana Pro" panose="020B0704030504040204" pitchFamily="34" charset="0"/>
              </a:rPr>
              <a:t>1.2</a:t>
            </a:r>
            <a:r>
              <a:rPr lang="en-US" sz="1400" dirty="0">
                <a:solidFill>
                  <a:srgbClr val="002A69"/>
                </a:solidFill>
                <a:latin typeface="Verdana Pro" panose="020B0704030504040204" pitchFamily="34" charset="0"/>
              </a:rPr>
              <a:t> – Define project plan &amp; implementation type</a:t>
            </a:r>
          </a:p>
        </p:txBody>
      </p:sp>
      <p:sp>
        <p:nvSpPr>
          <p:cNvPr id="9" name="Text Placeholder 3">
            <a:extLst>
              <a:ext uri="{FF2B5EF4-FFF2-40B4-BE49-F238E27FC236}">
                <a16:creationId xmlns:a16="http://schemas.microsoft.com/office/drawing/2014/main" id="{3E345309-A7CA-70EE-55AC-A5F1C4441640}"/>
              </a:ext>
            </a:extLst>
          </p:cNvPr>
          <p:cNvSpPr txBox="1">
            <a:spLocks/>
          </p:cNvSpPr>
          <p:nvPr/>
        </p:nvSpPr>
        <p:spPr>
          <a:xfrm>
            <a:off x="252634" y="1305855"/>
            <a:ext cx="5601645" cy="410659"/>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C6C"/>
                </a:solidFill>
                <a:latin typeface="Verdana Pro" panose="020B0604030504040204" pitchFamily="34" charset="0"/>
                <a:cs typeface="Verdana Pro Semibold" panose="020F0502020204030204" pitchFamily="34" charset="0"/>
              </a:rPr>
              <a:t>Why</a:t>
            </a:r>
            <a:r>
              <a:rPr lang="en-US" sz="1100" dirty="0">
                <a:solidFill>
                  <a:srgbClr val="002C6C"/>
                </a:solidFill>
                <a:latin typeface="Verdana Pro" panose="020B0604030504040204" pitchFamily="34" charset="0"/>
                <a:cs typeface="Verdana Pro Semibold" panose="020F0502020204030204" pitchFamily="34" charset="0"/>
              </a:rPr>
              <a:t> - </a:t>
            </a:r>
            <a:r>
              <a:rPr lang="en-US" sz="1000" dirty="0">
                <a:solidFill>
                  <a:srgbClr val="002C6C"/>
                </a:solidFill>
                <a:latin typeface="Verdana Pro" panose="020B0604030504040204" pitchFamily="34" charset="0"/>
                <a:cs typeface="Verdana Pro Semibold" panose="020F0502020204030204" pitchFamily="34" charset="0"/>
              </a:rPr>
              <a:t>The 2D roll-out process is important to execute well. It is key to start with the right scope and Set up and use the results to decide on further deployment.</a:t>
            </a:r>
          </a:p>
        </p:txBody>
      </p:sp>
      <p:sp>
        <p:nvSpPr>
          <p:cNvPr id="17" name="Text Placeholder 3">
            <a:extLst>
              <a:ext uri="{FF2B5EF4-FFF2-40B4-BE49-F238E27FC236}">
                <a16:creationId xmlns:a16="http://schemas.microsoft.com/office/drawing/2014/main" id="{B8842D25-E84E-EADB-DBAF-36710AE2599A}"/>
              </a:ext>
            </a:extLst>
          </p:cNvPr>
          <p:cNvSpPr txBox="1">
            <a:spLocks/>
          </p:cNvSpPr>
          <p:nvPr/>
        </p:nvSpPr>
        <p:spPr>
          <a:xfrm>
            <a:off x="6612610" y="1305855"/>
            <a:ext cx="902858" cy="285881"/>
          </a:xfrm>
          <a:prstGeom prst="rect">
            <a:avLst/>
          </a:prstGeom>
        </p:spPr>
        <p:txBody>
          <a:bodyPr wrap="square" lIns="67500" tIns="35100" rIns="67500" bIns="351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a:solidFill>
                  <a:srgbClr val="002A69"/>
                </a:solidFill>
                <a:latin typeface="Verdana Pro" panose="020B0604030504040204" pitchFamily="34" charset="0"/>
                <a:cs typeface="Verdana Pro Semibold" panose="020F0502020204030204" pitchFamily="34" charset="0"/>
              </a:rPr>
              <a:t> Who -</a:t>
            </a:r>
            <a:r>
              <a:rPr lang="en-US" sz="1400" b="1">
                <a:solidFill>
                  <a:schemeClr val="bg1"/>
                </a:solidFill>
                <a:latin typeface="Verdana Pro" panose="020B0704030504040204" pitchFamily="34" charset="0"/>
              </a:rPr>
              <a:t> </a:t>
            </a:r>
            <a:endParaRPr lang="en-US" sz="1400">
              <a:solidFill>
                <a:schemeClr val="bg1"/>
              </a:solidFill>
              <a:latin typeface="Verdana Pro" panose="020B0704030504040204" pitchFamily="34" charset="0"/>
            </a:endParaRPr>
          </a:p>
        </p:txBody>
      </p:sp>
      <p:sp>
        <p:nvSpPr>
          <p:cNvPr id="40" name="Text Placeholder 3">
            <a:extLst>
              <a:ext uri="{FF2B5EF4-FFF2-40B4-BE49-F238E27FC236}">
                <a16:creationId xmlns:a16="http://schemas.microsoft.com/office/drawing/2014/main" id="{0A18E91D-57CC-B867-87D6-AFEF8E901AF7}"/>
              </a:ext>
            </a:extLst>
          </p:cNvPr>
          <p:cNvSpPr txBox="1">
            <a:spLocks/>
          </p:cNvSpPr>
          <p:nvPr/>
        </p:nvSpPr>
        <p:spPr>
          <a:xfrm>
            <a:off x="283831" y="2135102"/>
            <a:ext cx="6406529" cy="241596"/>
          </a:xfrm>
          <a:prstGeom prst="rect">
            <a:avLst/>
          </a:prstGeom>
        </p:spPr>
        <p:txBody>
          <a:bodyPr wrap="square" lIns="72000" tIns="36000" rIns="72000" bIns="36000">
            <a:spAutoFit/>
          </a:bodyPr>
          <a:lst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74248" indent="0">
              <a:buNone/>
            </a:pPr>
            <a:r>
              <a:rPr lang="en-US" sz="1100" b="1" dirty="0">
                <a:solidFill>
                  <a:srgbClr val="002A69"/>
                </a:solidFill>
                <a:latin typeface="Verdana Pro" panose="020B0604030504040204" pitchFamily="34" charset="0"/>
                <a:cs typeface="Verdana Pro Semibold" panose="020F0502020204030204" pitchFamily="34" charset="0"/>
              </a:rPr>
              <a:t>Consider:</a:t>
            </a:r>
            <a:endParaRPr lang="en-US" sz="1050" dirty="0">
              <a:solidFill>
                <a:schemeClr val="tx1"/>
              </a:solidFill>
              <a:latin typeface="Verdana Pro" panose="020B0704030504040204" pitchFamily="34" charset="0"/>
            </a:endParaRPr>
          </a:p>
        </p:txBody>
      </p:sp>
      <p:sp>
        <p:nvSpPr>
          <p:cNvPr id="61" name="TextBox 60">
            <a:extLst>
              <a:ext uri="{FF2B5EF4-FFF2-40B4-BE49-F238E27FC236}">
                <a16:creationId xmlns:a16="http://schemas.microsoft.com/office/drawing/2014/main" id="{B5CC6E20-AD64-4A13-B1D1-B8346EBE793E}"/>
              </a:ext>
            </a:extLst>
          </p:cNvPr>
          <p:cNvSpPr txBox="1"/>
          <p:nvPr/>
        </p:nvSpPr>
        <p:spPr>
          <a:xfrm>
            <a:off x="7239000" y="1336335"/>
            <a:ext cx="1672295" cy="407804"/>
          </a:xfrm>
          <a:prstGeom prst="rect">
            <a:avLst/>
          </a:prstGeom>
          <a:noFill/>
        </p:spPr>
        <p:txBody>
          <a:bodyPr wrap="square">
            <a:spAutoFit/>
          </a:bodyPr>
          <a:lstStyle/>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Internal stakeholders</a:t>
            </a:r>
          </a:p>
          <a:p>
            <a:pPr marL="3600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Pro" panose="020B0604030504040204" pitchFamily="34" charset="0"/>
                <a:ea typeface="+mn-ea"/>
                <a:cs typeface="Verdana Pro Semibold" panose="020F0502020204030204" pitchFamily="34" charset="0"/>
              </a:rPr>
              <a:t> </a:t>
            </a:r>
          </a:p>
        </p:txBody>
      </p:sp>
      <p:grpSp>
        <p:nvGrpSpPr>
          <p:cNvPr id="68" name="Group 67">
            <a:extLst>
              <a:ext uri="{FF2B5EF4-FFF2-40B4-BE49-F238E27FC236}">
                <a16:creationId xmlns:a16="http://schemas.microsoft.com/office/drawing/2014/main" id="{EB563ADD-B163-E7C9-2FC9-219C8ACF1BCB}"/>
              </a:ext>
            </a:extLst>
          </p:cNvPr>
          <p:cNvGrpSpPr/>
          <p:nvPr/>
        </p:nvGrpSpPr>
        <p:grpSpPr>
          <a:xfrm>
            <a:off x="6324600" y="1291250"/>
            <a:ext cx="351684" cy="357914"/>
            <a:chOff x="6282655" y="881606"/>
            <a:chExt cx="351684" cy="357914"/>
          </a:xfrm>
          <a:solidFill>
            <a:srgbClr val="FF8200"/>
          </a:solidFill>
        </p:grpSpPr>
        <p:sp>
          <p:nvSpPr>
            <p:cNvPr id="3" name="Freeform 286">
              <a:extLst>
                <a:ext uri="{FF2B5EF4-FFF2-40B4-BE49-F238E27FC236}">
                  <a16:creationId xmlns:a16="http://schemas.microsoft.com/office/drawing/2014/main" id="{13D49630-A538-26AD-6664-C3AF5B3A09C7}"/>
                </a:ext>
              </a:extLst>
            </p:cNvPr>
            <p:cNvSpPr>
              <a:spLocks/>
            </p:cNvSpPr>
            <p:nvPr/>
          </p:nvSpPr>
          <p:spPr bwMode="auto">
            <a:xfrm>
              <a:off x="6382173" y="1110581"/>
              <a:ext cx="152648" cy="88120"/>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 name="Oval 287">
              <a:extLst>
                <a:ext uri="{FF2B5EF4-FFF2-40B4-BE49-F238E27FC236}">
                  <a16:creationId xmlns:a16="http://schemas.microsoft.com/office/drawing/2014/main" id="{CDF42B0B-A735-D9CB-235A-8F522B263F6F}"/>
                </a:ext>
              </a:extLst>
            </p:cNvPr>
            <p:cNvSpPr>
              <a:spLocks noChangeArrowheads="1"/>
            </p:cNvSpPr>
            <p:nvPr/>
          </p:nvSpPr>
          <p:spPr bwMode="auto">
            <a:xfrm>
              <a:off x="6415216" y="1005371"/>
              <a:ext cx="90242" cy="100708"/>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 name="Oval 9">
              <a:extLst>
                <a:ext uri="{FF2B5EF4-FFF2-40B4-BE49-F238E27FC236}">
                  <a16:creationId xmlns:a16="http://schemas.microsoft.com/office/drawing/2014/main" id="{93B5E701-7AD6-8ADB-901E-8271136C69EF}"/>
                </a:ext>
              </a:extLst>
            </p:cNvPr>
            <p:cNvSpPr/>
            <p:nvPr/>
          </p:nvSpPr>
          <p:spPr>
            <a:xfrm>
              <a:off x="6282655" y="881606"/>
              <a:ext cx="351684" cy="357914"/>
            </a:xfrm>
            <a:prstGeom prst="ellipse">
              <a:avLst/>
            </a:prstGeom>
            <a:grpFill/>
            <a:ln w="6350">
              <a:solidFill>
                <a:srgbClr val="F4F4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pic>
          <p:nvPicPr>
            <p:cNvPr id="67" name="Graphic 66" descr="User outline">
              <a:extLst>
                <a:ext uri="{FF2B5EF4-FFF2-40B4-BE49-F238E27FC236}">
                  <a16:creationId xmlns:a16="http://schemas.microsoft.com/office/drawing/2014/main" id="{68688AFC-528E-1B34-8A03-E17251854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197" y="941425"/>
              <a:ext cx="228600" cy="228600"/>
            </a:xfrm>
            <a:prstGeom prst="rect">
              <a:avLst/>
            </a:prstGeom>
          </p:spPr>
        </p:pic>
      </p:grpSp>
      <p:pic>
        <p:nvPicPr>
          <p:cNvPr id="13" name="Picture 8">
            <a:hlinkClick r:id="" action="ppaction://hlinkshowjump?jump=nextslide"/>
            <a:extLst>
              <a:ext uri="{FF2B5EF4-FFF2-40B4-BE49-F238E27FC236}">
                <a16:creationId xmlns:a16="http://schemas.microsoft.com/office/drawing/2014/main" id="{DF9204A4-17DB-1CCA-6FEB-727EA9325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8493031" y="236056"/>
            <a:ext cx="375396" cy="375396"/>
          </a:xfrm>
          <a:prstGeom prst="rect">
            <a:avLst/>
          </a:prstGeom>
        </p:spPr>
      </p:pic>
      <p:pic>
        <p:nvPicPr>
          <p:cNvPr id="14" name="Picture 9">
            <a:hlinkClick r:id="" action="ppaction://hlinkshowjump?jump=previousslide"/>
            <a:extLst>
              <a:ext uri="{FF2B5EF4-FFF2-40B4-BE49-F238E27FC236}">
                <a16:creationId xmlns:a16="http://schemas.microsoft.com/office/drawing/2014/main" id="{2809AB0C-891F-CCC1-AA9E-35D5BCD037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15" name="Graphic 14">
            <a:hlinkClick r:id="rId7" action="ppaction://hlinksldjump"/>
            <a:extLst>
              <a:ext uri="{FF2B5EF4-FFF2-40B4-BE49-F238E27FC236}">
                <a16:creationId xmlns:a16="http://schemas.microsoft.com/office/drawing/2014/main" id="{0569A271-ED9A-657E-CF72-2A8EBEAE17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96037" y="237051"/>
            <a:ext cx="374400" cy="374400"/>
          </a:xfrm>
          <a:prstGeom prst="rect">
            <a:avLst/>
          </a:prstGeom>
        </p:spPr>
      </p:pic>
      <p:pic>
        <p:nvPicPr>
          <p:cNvPr id="11" name="Graphic 10">
            <a:extLst>
              <a:ext uri="{FF2B5EF4-FFF2-40B4-BE49-F238E27FC236}">
                <a16:creationId xmlns:a16="http://schemas.microsoft.com/office/drawing/2014/main" id="{A50B8990-464F-3279-E22D-26379D9AC5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0328" y="2428200"/>
            <a:ext cx="399600" cy="399600"/>
          </a:xfrm>
          <a:prstGeom prst="rect">
            <a:avLst/>
          </a:prstGeom>
        </p:spPr>
      </p:pic>
      <p:pic>
        <p:nvPicPr>
          <p:cNvPr id="16" name="Graphic 15">
            <a:extLst>
              <a:ext uri="{FF2B5EF4-FFF2-40B4-BE49-F238E27FC236}">
                <a16:creationId xmlns:a16="http://schemas.microsoft.com/office/drawing/2014/main" id="{7712BD77-D62F-F777-1D9B-1FA6DEED0C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0328" y="2855992"/>
            <a:ext cx="399600" cy="399600"/>
          </a:xfrm>
          <a:prstGeom prst="rect">
            <a:avLst/>
          </a:prstGeom>
        </p:spPr>
      </p:pic>
      <p:pic>
        <p:nvPicPr>
          <p:cNvPr id="19" name="Graphic 18">
            <a:extLst>
              <a:ext uri="{FF2B5EF4-FFF2-40B4-BE49-F238E27FC236}">
                <a16:creationId xmlns:a16="http://schemas.microsoft.com/office/drawing/2014/main" id="{4295888D-F472-8211-73E0-74BB75932C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0328" y="3283785"/>
            <a:ext cx="399600" cy="399600"/>
          </a:xfrm>
          <a:prstGeom prst="rect">
            <a:avLst/>
          </a:prstGeom>
        </p:spPr>
      </p:pic>
      <p:grpSp>
        <p:nvGrpSpPr>
          <p:cNvPr id="12" name="Group 11">
            <a:extLst>
              <a:ext uri="{FF2B5EF4-FFF2-40B4-BE49-F238E27FC236}">
                <a16:creationId xmlns:a16="http://schemas.microsoft.com/office/drawing/2014/main" id="{7F3C109E-96CB-CBF3-8B55-CC89ADAD95B7}"/>
              </a:ext>
            </a:extLst>
          </p:cNvPr>
          <p:cNvGrpSpPr/>
          <p:nvPr/>
        </p:nvGrpSpPr>
        <p:grpSpPr>
          <a:xfrm>
            <a:off x="-1" y="819151"/>
            <a:ext cx="9144000" cy="414970"/>
            <a:chOff x="-1" y="819151"/>
            <a:chExt cx="9144000" cy="414970"/>
          </a:xfrm>
        </p:grpSpPr>
        <p:sp>
          <p:nvSpPr>
            <p:cNvPr id="18" name="Rectangle 17">
              <a:extLst>
                <a:ext uri="{FF2B5EF4-FFF2-40B4-BE49-F238E27FC236}">
                  <a16:creationId xmlns:a16="http://schemas.microsoft.com/office/drawing/2014/main" id="{6FECFB32-4A8C-3D46-9F55-65B88E129472}"/>
                </a:ext>
              </a:extLst>
            </p:cNvPr>
            <p:cNvSpPr/>
            <p:nvPr/>
          </p:nvSpPr>
          <p:spPr>
            <a:xfrm>
              <a:off x="-1" y="819151"/>
              <a:ext cx="9144000" cy="41497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ounded Rectangle 21">
              <a:extLst>
                <a:ext uri="{FF2B5EF4-FFF2-40B4-BE49-F238E27FC236}">
                  <a16:creationId xmlns:a16="http://schemas.microsoft.com/office/drawing/2014/main" id="{F8C8AE95-C369-D7A7-EBF3-75814C3E8428}"/>
                </a:ext>
              </a:extLst>
            </p:cNvPr>
            <p:cNvSpPr/>
            <p:nvPr/>
          </p:nvSpPr>
          <p:spPr>
            <a:xfrm>
              <a:off x="744538" y="876294"/>
              <a:ext cx="636496" cy="3023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US" sz="600" b="1" dirty="0">
                  <a:solidFill>
                    <a:srgbClr val="FBB034"/>
                  </a:solidFill>
                </a:rPr>
                <a:t>Set-up project</a:t>
              </a:r>
            </a:p>
          </p:txBody>
        </p:sp>
        <p:sp>
          <p:nvSpPr>
            <p:cNvPr id="21" name="Rounded Rectangle 21">
              <a:extLst>
                <a:ext uri="{FF2B5EF4-FFF2-40B4-BE49-F238E27FC236}">
                  <a16:creationId xmlns:a16="http://schemas.microsoft.com/office/drawing/2014/main" id="{FAFDECFD-2486-6174-C160-C16CC4F2EF16}"/>
                </a:ext>
              </a:extLst>
            </p:cNvPr>
            <p:cNvSpPr/>
            <p:nvPr/>
          </p:nvSpPr>
          <p:spPr>
            <a:xfrm>
              <a:off x="1721696" y="876294"/>
              <a:ext cx="654405" cy="331678"/>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600" dirty="0">
                  <a:solidFill>
                    <a:schemeClr val="bg1"/>
                  </a:solidFill>
                </a:rPr>
                <a:t>Evaluate current state</a:t>
              </a:r>
            </a:p>
          </p:txBody>
        </p:sp>
        <p:sp>
          <p:nvSpPr>
            <p:cNvPr id="22" name="Rounded Rectangle 21">
              <a:extLst>
                <a:ext uri="{FF2B5EF4-FFF2-40B4-BE49-F238E27FC236}">
                  <a16:creationId xmlns:a16="http://schemas.microsoft.com/office/drawing/2014/main" id="{9DD0395F-71DC-B4E3-DED6-C4FEC967AD9C}"/>
                </a:ext>
              </a:extLst>
            </p:cNvPr>
            <p:cNvSpPr/>
            <p:nvPr/>
          </p:nvSpPr>
          <p:spPr>
            <a:xfrm>
              <a:off x="3863797" y="876294"/>
              <a:ext cx="63272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Set-up business case</a:t>
              </a:r>
            </a:p>
          </p:txBody>
        </p:sp>
        <p:sp>
          <p:nvSpPr>
            <p:cNvPr id="23" name="Rounded Rectangle 22">
              <a:extLst>
                <a:ext uri="{FF2B5EF4-FFF2-40B4-BE49-F238E27FC236}">
                  <a16:creationId xmlns:a16="http://schemas.microsoft.com/office/drawing/2014/main" id="{8996A20A-5ABF-36BB-FEC2-FE3BCE1457D7}"/>
                </a:ext>
              </a:extLst>
            </p:cNvPr>
            <p:cNvSpPr/>
            <p:nvPr/>
          </p:nvSpPr>
          <p:spPr>
            <a:xfrm>
              <a:off x="4892407" y="876294"/>
              <a:ext cx="102020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solidFill>
                </a:rPr>
                <a:t>Set-up barcode &amp; artwork changes</a:t>
              </a:r>
            </a:p>
          </p:txBody>
        </p:sp>
        <p:sp>
          <p:nvSpPr>
            <p:cNvPr id="24" name="Rounded Rectangle 23">
              <a:extLst>
                <a:ext uri="{FF2B5EF4-FFF2-40B4-BE49-F238E27FC236}">
                  <a16:creationId xmlns:a16="http://schemas.microsoft.com/office/drawing/2014/main" id="{6B763F45-E955-A763-D19A-342A44C62C47}"/>
                </a:ext>
              </a:extLst>
            </p:cNvPr>
            <p:cNvSpPr/>
            <p:nvPr/>
          </p:nvSpPr>
          <p:spPr>
            <a:xfrm>
              <a:off x="6143956" y="876294"/>
              <a:ext cx="80689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effectLst/>
                </a:rPr>
                <a:t>Print, verify &amp; test quality</a:t>
              </a:r>
              <a:endParaRPr lang="nl-NL" sz="600" dirty="0">
                <a:solidFill>
                  <a:schemeClr val="bg1"/>
                </a:solidFill>
              </a:endParaRPr>
            </a:p>
          </p:txBody>
        </p:sp>
        <p:sp>
          <p:nvSpPr>
            <p:cNvPr id="25" name="Rounded Rectangle 21">
              <a:extLst>
                <a:ext uri="{FF2B5EF4-FFF2-40B4-BE49-F238E27FC236}">
                  <a16:creationId xmlns:a16="http://schemas.microsoft.com/office/drawing/2014/main" id="{69728078-F99D-EC4A-6381-6ECA5DFAA6F7}"/>
                </a:ext>
              </a:extLst>
            </p:cNvPr>
            <p:cNvSpPr/>
            <p:nvPr/>
          </p:nvSpPr>
          <p:spPr>
            <a:xfrm>
              <a:off x="7316159" y="876294"/>
              <a:ext cx="46837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err="1">
                  <a:solidFill>
                    <a:schemeClr val="bg1"/>
                  </a:solidFill>
                </a:rPr>
                <a:t>Roll</a:t>
              </a:r>
              <a:r>
                <a:rPr lang="nl-NL" sz="600" dirty="0">
                  <a:solidFill>
                    <a:schemeClr val="bg1"/>
                  </a:solidFill>
                </a:rPr>
                <a:t>-out</a:t>
              </a:r>
            </a:p>
          </p:txBody>
        </p:sp>
        <p:sp>
          <p:nvSpPr>
            <p:cNvPr id="27" name="Rounded Rectangle 21">
              <a:extLst>
                <a:ext uri="{FF2B5EF4-FFF2-40B4-BE49-F238E27FC236}">
                  <a16:creationId xmlns:a16="http://schemas.microsoft.com/office/drawing/2014/main" id="{E157DB8C-3F68-E4CC-3883-1243E19B15C2}"/>
                </a:ext>
              </a:extLst>
            </p:cNvPr>
            <p:cNvSpPr/>
            <p:nvPr/>
          </p:nvSpPr>
          <p:spPr>
            <a:xfrm>
              <a:off x="8197843" y="876294"/>
              <a:ext cx="851103"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Track </a:t>
              </a:r>
              <a:r>
                <a:rPr lang="nl-NL" sz="600" dirty="0" err="1">
                  <a:solidFill>
                    <a:schemeClr val="bg1"/>
                  </a:solidFill>
                </a:rPr>
                <a:t>and</a:t>
              </a:r>
              <a:r>
                <a:rPr lang="nl-NL" sz="600" dirty="0">
                  <a:solidFill>
                    <a:schemeClr val="bg1"/>
                  </a:solidFill>
                </a:rPr>
                <a:t> share </a:t>
              </a:r>
              <a:r>
                <a:rPr lang="nl-NL" sz="600" dirty="0" err="1">
                  <a:solidFill>
                    <a:schemeClr val="bg1"/>
                  </a:solidFill>
                </a:rPr>
                <a:t>results</a:t>
              </a:r>
              <a:endParaRPr lang="nl-NL" sz="600" dirty="0">
                <a:solidFill>
                  <a:schemeClr val="bg1"/>
                </a:solidFill>
              </a:endParaRPr>
            </a:p>
          </p:txBody>
        </p:sp>
        <p:sp>
          <p:nvSpPr>
            <p:cNvPr id="28" name="Rounded Rectangle 21">
              <a:extLst>
                <a:ext uri="{FF2B5EF4-FFF2-40B4-BE49-F238E27FC236}">
                  <a16:creationId xmlns:a16="http://schemas.microsoft.com/office/drawing/2014/main" id="{4776A7B8-835A-5D4E-20FD-938D86CCDE86}"/>
                </a:ext>
              </a:extLst>
            </p:cNvPr>
            <p:cNvSpPr/>
            <p:nvPr/>
          </p:nvSpPr>
          <p:spPr>
            <a:xfrm>
              <a:off x="2790320" y="876291"/>
              <a:ext cx="737645" cy="302324"/>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nl-NL" sz="600" dirty="0">
                  <a:solidFill>
                    <a:schemeClr val="bg1"/>
                  </a:solidFill>
                </a:rPr>
                <a:t>Design </a:t>
              </a:r>
              <a:r>
                <a:rPr lang="nl-NL" sz="600" dirty="0" err="1">
                  <a:solidFill>
                    <a:schemeClr val="bg1"/>
                  </a:solidFill>
                </a:rPr>
                <a:t>future</a:t>
              </a:r>
              <a:r>
                <a:rPr lang="nl-NL" sz="600" dirty="0">
                  <a:solidFill>
                    <a:schemeClr val="bg1"/>
                  </a:solidFill>
                </a:rPr>
                <a:t> state</a:t>
              </a:r>
            </a:p>
          </p:txBody>
        </p:sp>
        <p:sp>
          <p:nvSpPr>
            <p:cNvPr id="29" name="Oval 28">
              <a:extLst>
                <a:ext uri="{FF2B5EF4-FFF2-40B4-BE49-F238E27FC236}">
                  <a16:creationId xmlns:a16="http://schemas.microsoft.com/office/drawing/2014/main" id="{CB6EDE35-2429-CBA3-2214-70262B713EEE}"/>
                </a:ext>
              </a:extLst>
            </p:cNvPr>
            <p:cNvSpPr/>
            <p:nvPr/>
          </p:nvSpPr>
          <p:spPr>
            <a:xfrm>
              <a:off x="412821" y="888920"/>
              <a:ext cx="275078" cy="275078"/>
            </a:xfrm>
            <a:prstGeom prst="ellipse">
              <a:avLst/>
            </a:prstGeom>
            <a:solidFill>
              <a:srgbClr val="FBB034"/>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tx2"/>
                  </a:solidFill>
                </a:rPr>
                <a:t>1</a:t>
              </a:r>
            </a:p>
          </p:txBody>
        </p:sp>
        <p:sp>
          <p:nvSpPr>
            <p:cNvPr id="30" name="Oval 29">
              <a:extLst>
                <a:ext uri="{FF2B5EF4-FFF2-40B4-BE49-F238E27FC236}">
                  <a16:creationId xmlns:a16="http://schemas.microsoft.com/office/drawing/2014/main" id="{75AE2491-C4EF-47E4-91F3-32E3995A6506}"/>
                </a:ext>
              </a:extLst>
            </p:cNvPr>
            <p:cNvSpPr/>
            <p:nvPr/>
          </p:nvSpPr>
          <p:spPr>
            <a:xfrm>
              <a:off x="1398830"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2</a:t>
              </a:r>
            </a:p>
          </p:txBody>
        </p:sp>
        <p:cxnSp>
          <p:nvCxnSpPr>
            <p:cNvPr id="31" name="Straight Connector 30">
              <a:extLst>
                <a:ext uri="{FF2B5EF4-FFF2-40B4-BE49-F238E27FC236}">
                  <a16:creationId xmlns:a16="http://schemas.microsoft.com/office/drawing/2014/main" id="{FE429D64-767A-A07A-CD26-908FA8A0A44B}"/>
                </a:ext>
              </a:extLst>
            </p:cNvPr>
            <p:cNvCxnSpPr>
              <a:stCxn id="30" idx="2"/>
            </p:cNvCxnSpPr>
            <p:nvPr/>
          </p:nvCxnSpPr>
          <p:spPr>
            <a:xfrm flipH="1">
              <a:off x="1156771"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4CA5EC51-8695-FE5B-6B85-0230365F4466}"/>
                </a:ext>
              </a:extLst>
            </p:cNvPr>
            <p:cNvGrpSpPr/>
            <p:nvPr/>
          </p:nvGrpSpPr>
          <p:grpSpPr>
            <a:xfrm>
              <a:off x="2241933" y="888920"/>
              <a:ext cx="517137" cy="275078"/>
              <a:chOff x="2241933" y="888920"/>
              <a:chExt cx="517137" cy="275078"/>
            </a:xfrm>
          </p:grpSpPr>
          <p:sp>
            <p:nvSpPr>
              <p:cNvPr id="52" name="Oval 51">
                <a:extLst>
                  <a:ext uri="{FF2B5EF4-FFF2-40B4-BE49-F238E27FC236}">
                    <a16:creationId xmlns:a16="http://schemas.microsoft.com/office/drawing/2014/main" id="{5408370A-81C7-D726-595E-3E802E9B0A54}"/>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3</a:t>
                </a:r>
              </a:p>
            </p:txBody>
          </p:sp>
          <p:cxnSp>
            <p:nvCxnSpPr>
              <p:cNvPr id="53" name="Straight Connector 52">
                <a:extLst>
                  <a:ext uri="{FF2B5EF4-FFF2-40B4-BE49-F238E27FC236}">
                    <a16:creationId xmlns:a16="http://schemas.microsoft.com/office/drawing/2014/main" id="{B38DE7F4-A9A5-323F-7BEA-5EBF3540BF2E}"/>
                  </a:ext>
                </a:extLst>
              </p:cNvPr>
              <p:cNvCxnSpPr>
                <a:stCxn id="52" idx="2"/>
              </p:cNvCxnSpPr>
              <p:nvPr/>
            </p:nvCxnSpPr>
            <p:spPr>
              <a:xfrm flipH="1">
                <a:off x="2241933" y="1026459"/>
                <a:ext cx="2420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73FDC8EE-974F-9031-1231-AFD3C9649D07}"/>
                </a:ext>
              </a:extLst>
            </p:cNvPr>
            <p:cNvGrpSpPr/>
            <p:nvPr/>
          </p:nvGrpSpPr>
          <p:grpSpPr>
            <a:xfrm>
              <a:off x="7700790" y="888920"/>
              <a:ext cx="449198" cy="275078"/>
              <a:chOff x="2309872" y="888920"/>
              <a:chExt cx="449198" cy="275078"/>
            </a:xfrm>
          </p:grpSpPr>
          <p:sp>
            <p:nvSpPr>
              <p:cNvPr id="48" name="Oval 47">
                <a:extLst>
                  <a:ext uri="{FF2B5EF4-FFF2-40B4-BE49-F238E27FC236}">
                    <a16:creationId xmlns:a16="http://schemas.microsoft.com/office/drawing/2014/main" id="{51993EFF-7209-A429-CA26-557EC9039B46}"/>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8</a:t>
                </a:r>
              </a:p>
            </p:txBody>
          </p:sp>
          <p:cxnSp>
            <p:nvCxnSpPr>
              <p:cNvPr id="51" name="Straight Connector 50">
                <a:extLst>
                  <a:ext uri="{FF2B5EF4-FFF2-40B4-BE49-F238E27FC236}">
                    <a16:creationId xmlns:a16="http://schemas.microsoft.com/office/drawing/2014/main" id="{B2A2DCDB-D13D-1512-9E7E-90E7F1FD13B8}"/>
                  </a:ext>
                </a:extLst>
              </p:cNvPr>
              <p:cNvCxnSpPr>
                <a:cxnSpLocks/>
                <a:stCxn id="48" idx="2"/>
              </p:cNvCxnSpPr>
              <p:nvPr/>
            </p:nvCxnSpPr>
            <p:spPr>
              <a:xfrm flipH="1">
                <a:off x="2309872" y="1026459"/>
                <a:ext cx="1741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4A14B622-4794-26CB-0C58-E18D34A5DFBD}"/>
                </a:ext>
              </a:extLst>
            </p:cNvPr>
            <p:cNvGrpSpPr/>
            <p:nvPr/>
          </p:nvGrpSpPr>
          <p:grpSpPr>
            <a:xfrm>
              <a:off x="6863508" y="888920"/>
              <a:ext cx="412785" cy="275078"/>
              <a:chOff x="2346285" y="888920"/>
              <a:chExt cx="412785" cy="275078"/>
            </a:xfrm>
          </p:grpSpPr>
          <p:sp>
            <p:nvSpPr>
              <p:cNvPr id="46" name="Oval 45">
                <a:extLst>
                  <a:ext uri="{FF2B5EF4-FFF2-40B4-BE49-F238E27FC236}">
                    <a16:creationId xmlns:a16="http://schemas.microsoft.com/office/drawing/2014/main" id="{6FBEE904-11F1-1804-97FB-696B955DE233}"/>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7</a:t>
                </a:r>
              </a:p>
            </p:txBody>
          </p:sp>
          <p:cxnSp>
            <p:nvCxnSpPr>
              <p:cNvPr id="47" name="Straight Connector 46">
                <a:extLst>
                  <a:ext uri="{FF2B5EF4-FFF2-40B4-BE49-F238E27FC236}">
                    <a16:creationId xmlns:a16="http://schemas.microsoft.com/office/drawing/2014/main" id="{D9B09689-697F-EF3E-9581-19A2B1B4994F}"/>
                  </a:ext>
                </a:extLst>
              </p:cNvPr>
              <p:cNvCxnSpPr>
                <a:cxnSpLocks/>
                <a:stCxn id="46" idx="2"/>
              </p:cNvCxnSpPr>
              <p:nvPr/>
            </p:nvCxnSpPr>
            <p:spPr>
              <a:xfrm flipH="1">
                <a:off x="2346285" y="1026459"/>
                <a:ext cx="13770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5B4EDC08-D0EC-BDB9-A63E-D148E480FCBA}"/>
                </a:ext>
              </a:extLst>
            </p:cNvPr>
            <p:cNvGrpSpPr/>
            <p:nvPr/>
          </p:nvGrpSpPr>
          <p:grpSpPr>
            <a:xfrm>
              <a:off x="5690212" y="888920"/>
              <a:ext cx="417664" cy="275078"/>
              <a:chOff x="2341406" y="888920"/>
              <a:chExt cx="417664" cy="275078"/>
            </a:xfrm>
          </p:grpSpPr>
          <p:sp>
            <p:nvSpPr>
              <p:cNvPr id="44" name="Oval 43">
                <a:extLst>
                  <a:ext uri="{FF2B5EF4-FFF2-40B4-BE49-F238E27FC236}">
                    <a16:creationId xmlns:a16="http://schemas.microsoft.com/office/drawing/2014/main" id="{52F88D56-328E-2662-B16F-64FB60BDFE6C}"/>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6</a:t>
                </a:r>
              </a:p>
            </p:txBody>
          </p:sp>
          <p:cxnSp>
            <p:nvCxnSpPr>
              <p:cNvPr id="45" name="Straight Connector 44">
                <a:extLst>
                  <a:ext uri="{FF2B5EF4-FFF2-40B4-BE49-F238E27FC236}">
                    <a16:creationId xmlns:a16="http://schemas.microsoft.com/office/drawing/2014/main" id="{1BFD6288-7D74-6049-CEDE-4FF0C64DBACC}"/>
                  </a:ext>
                </a:extLst>
              </p:cNvPr>
              <p:cNvCxnSpPr>
                <a:cxnSpLocks/>
                <a:stCxn id="44" idx="2"/>
              </p:cNvCxnSpPr>
              <p:nvPr/>
            </p:nvCxnSpPr>
            <p:spPr>
              <a:xfrm flipH="1">
                <a:off x="2341406" y="1026459"/>
                <a:ext cx="14258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7CD74314-3DE8-5D83-80B6-9BDA8E3B33D3}"/>
                </a:ext>
              </a:extLst>
            </p:cNvPr>
            <p:cNvGrpSpPr/>
            <p:nvPr/>
          </p:nvGrpSpPr>
          <p:grpSpPr>
            <a:xfrm>
              <a:off x="4411504" y="888920"/>
              <a:ext cx="438181" cy="275078"/>
              <a:chOff x="2320889" y="888920"/>
              <a:chExt cx="438181" cy="275078"/>
            </a:xfrm>
          </p:grpSpPr>
          <p:sp>
            <p:nvSpPr>
              <p:cNvPr id="42" name="Oval 41">
                <a:extLst>
                  <a:ext uri="{FF2B5EF4-FFF2-40B4-BE49-F238E27FC236}">
                    <a16:creationId xmlns:a16="http://schemas.microsoft.com/office/drawing/2014/main" id="{C533E907-D0CA-B768-5C02-76ADAFD0E335}"/>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5</a:t>
                </a:r>
              </a:p>
            </p:txBody>
          </p:sp>
          <p:cxnSp>
            <p:nvCxnSpPr>
              <p:cNvPr id="43" name="Straight Connector 42">
                <a:extLst>
                  <a:ext uri="{FF2B5EF4-FFF2-40B4-BE49-F238E27FC236}">
                    <a16:creationId xmlns:a16="http://schemas.microsoft.com/office/drawing/2014/main" id="{093E9BB7-E6A9-EA31-ADC1-A1B3A93ED1F2}"/>
                  </a:ext>
                </a:extLst>
              </p:cNvPr>
              <p:cNvCxnSpPr>
                <a:cxnSpLocks/>
                <a:stCxn id="42" idx="2"/>
              </p:cNvCxnSpPr>
              <p:nvPr/>
            </p:nvCxnSpPr>
            <p:spPr>
              <a:xfrm flipH="1">
                <a:off x="2320889" y="1026459"/>
                <a:ext cx="16310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7CE51D10-B7A2-3CFA-32C6-EE9632D8C158}"/>
                </a:ext>
              </a:extLst>
            </p:cNvPr>
            <p:cNvGrpSpPr/>
            <p:nvPr/>
          </p:nvGrpSpPr>
          <p:grpSpPr>
            <a:xfrm>
              <a:off x="3403904" y="888920"/>
              <a:ext cx="405130" cy="275078"/>
              <a:chOff x="2353940" y="888920"/>
              <a:chExt cx="405130" cy="275078"/>
            </a:xfrm>
          </p:grpSpPr>
          <p:sp>
            <p:nvSpPr>
              <p:cNvPr id="38" name="Oval 37">
                <a:extLst>
                  <a:ext uri="{FF2B5EF4-FFF2-40B4-BE49-F238E27FC236}">
                    <a16:creationId xmlns:a16="http://schemas.microsoft.com/office/drawing/2014/main" id="{F373A9F3-7E62-9694-DB21-30C264716EF9}"/>
                  </a:ext>
                </a:extLst>
              </p:cNvPr>
              <p:cNvSpPr/>
              <p:nvPr/>
            </p:nvSpPr>
            <p:spPr>
              <a:xfrm>
                <a:off x="2483992" y="888920"/>
                <a:ext cx="275078" cy="275078"/>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900" b="1" dirty="0">
                    <a:solidFill>
                      <a:schemeClr val="bg1"/>
                    </a:solidFill>
                  </a:rPr>
                  <a:t>4</a:t>
                </a:r>
              </a:p>
            </p:txBody>
          </p:sp>
          <p:cxnSp>
            <p:nvCxnSpPr>
              <p:cNvPr id="39" name="Straight Connector 38">
                <a:extLst>
                  <a:ext uri="{FF2B5EF4-FFF2-40B4-BE49-F238E27FC236}">
                    <a16:creationId xmlns:a16="http://schemas.microsoft.com/office/drawing/2014/main" id="{1B0B9D31-A946-781A-F6A3-53F80D2E9519}"/>
                  </a:ext>
                </a:extLst>
              </p:cNvPr>
              <p:cNvCxnSpPr>
                <a:cxnSpLocks/>
                <a:stCxn id="38" idx="2"/>
              </p:cNvCxnSpPr>
              <p:nvPr/>
            </p:nvCxnSpPr>
            <p:spPr>
              <a:xfrm flipH="1">
                <a:off x="2353940" y="1026459"/>
                <a:ext cx="13005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4450740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27D5E826-5DE9-F08B-E93E-0AF868683FC1}"/>
              </a:ext>
            </a:extLst>
          </p:cNvPr>
          <p:cNvGraphicFramePr>
            <a:graphicFrameLocks noChangeAspect="1"/>
          </p:cNvGraphicFramePr>
          <p:nvPr>
            <p:custDataLst>
              <p:tags r:id="rId1"/>
            </p:custDataLst>
            <p:extLst>
              <p:ext uri="{D42A27DB-BD31-4B8C-83A1-F6EECF244321}">
                <p14:modId xmlns:p14="http://schemas.microsoft.com/office/powerpoint/2010/main" val="1955497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2" name="think-cell data - do not delete" hidden="1">
                        <a:extLst>
                          <a:ext uri="{FF2B5EF4-FFF2-40B4-BE49-F238E27FC236}">
                            <a16:creationId xmlns:a16="http://schemas.microsoft.com/office/drawing/2014/main" id="{27D5E826-5DE9-F08B-E93E-0AF868683F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A90F057-8613-3FC0-08D2-07FC48A26C6D}"/>
              </a:ext>
            </a:extLst>
          </p:cNvPr>
          <p:cNvSpPr/>
          <p:nvPr/>
        </p:nvSpPr>
        <p:spPr>
          <a:xfrm>
            <a:off x="1966" y="-12328"/>
            <a:ext cx="9142034" cy="860899"/>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90</a:t>
            </a:fld>
            <a:endParaRPr lang="en-US"/>
          </a:p>
        </p:txBody>
      </p:sp>
      <p:grpSp>
        <p:nvGrpSpPr>
          <p:cNvPr id="190" name="Group 189">
            <a:extLst>
              <a:ext uri="{FF2B5EF4-FFF2-40B4-BE49-F238E27FC236}">
                <a16:creationId xmlns:a16="http://schemas.microsoft.com/office/drawing/2014/main" id="{748FEFA6-E2DE-1E05-CEC3-5BFA3601DCEB}"/>
              </a:ext>
            </a:extLst>
          </p:cNvPr>
          <p:cNvGrpSpPr/>
          <p:nvPr/>
        </p:nvGrpSpPr>
        <p:grpSpPr>
          <a:xfrm>
            <a:off x="1594033" y="965519"/>
            <a:ext cx="6137548" cy="3429837"/>
            <a:chOff x="2783997" y="699300"/>
            <a:chExt cx="6137548" cy="3429837"/>
          </a:xfrm>
        </p:grpSpPr>
        <p:grpSp>
          <p:nvGrpSpPr>
            <p:cNvPr id="134" name="Group 133">
              <a:extLst>
                <a:ext uri="{FF2B5EF4-FFF2-40B4-BE49-F238E27FC236}">
                  <a16:creationId xmlns:a16="http://schemas.microsoft.com/office/drawing/2014/main" id="{AF30AE6D-A341-DA89-4921-854251F9552B}"/>
                </a:ext>
              </a:extLst>
            </p:cNvPr>
            <p:cNvGrpSpPr/>
            <p:nvPr/>
          </p:nvGrpSpPr>
          <p:grpSpPr>
            <a:xfrm>
              <a:off x="2858853" y="699300"/>
              <a:ext cx="1972196" cy="765103"/>
              <a:chOff x="3811804" y="932400"/>
              <a:chExt cx="2629594" cy="1020137"/>
            </a:xfrm>
          </p:grpSpPr>
          <p:sp>
            <p:nvSpPr>
              <p:cNvPr id="135" name="Rounded Rectangle 74">
                <a:extLst>
                  <a:ext uri="{FF2B5EF4-FFF2-40B4-BE49-F238E27FC236}">
                    <a16:creationId xmlns:a16="http://schemas.microsoft.com/office/drawing/2014/main" id="{61FCF1F1-0FD0-911A-4169-09DE806CAE77}"/>
                  </a:ext>
                </a:extLst>
              </p:cNvPr>
              <p:cNvSpPr/>
              <p:nvPr/>
            </p:nvSpPr>
            <p:spPr>
              <a:xfrm>
                <a:off x="3909714" y="1026866"/>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6" name="Freeform 75">
                <a:extLst>
                  <a:ext uri="{FF2B5EF4-FFF2-40B4-BE49-F238E27FC236}">
                    <a16:creationId xmlns:a16="http://schemas.microsoft.com/office/drawing/2014/main" id="{344D47CE-E8B7-F370-D301-020351729469}"/>
                  </a:ext>
                </a:extLst>
              </p:cNvPr>
              <p:cNvSpPr/>
              <p:nvPr/>
            </p:nvSpPr>
            <p:spPr>
              <a:xfrm>
                <a:off x="3811804" y="932400"/>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7" name="Oval 136">
                <a:extLst>
                  <a:ext uri="{FF2B5EF4-FFF2-40B4-BE49-F238E27FC236}">
                    <a16:creationId xmlns:a16="http://schemas.microsoft.com/office/drawing/2014/main" id="{A424F7B2-B038-01FF-8940-5EA06E569394}"/>
                  </a:ext>
                </a:extLst>
              </p:cNvPr>
              <p:cNvSpPr/>
              <p:nvPr/>
            </p:nvSpPr>
            <p:spPr>
              <a:xfrm>
                <a:off x="4068696" y="1192641"/>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8" name="Rectangle 137">
                <a:extLst>
                  <a:ext uri="{FF2B5EF4-FFF2-40B4-BE49-F238E27FC236}">
                    <a16:creationId xmlns:a16="http://schemas.microsoft.com/office/drawing/2014/main" id="{A6CA49FC-3E73-7E77-B988-9F1FCED0237E}"/>
                  </a:ext>
                </a:extLst>
              </p:cNvPr>
              <p:cNvSpPr/>
              <p:nvPr/>
            </p:nvSpPr>
            <p:spPr>
              <a:xfrm>
                <a:off x="4687836" y="1277857"/>
                <a:ext cx="1609092"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KEY DRIVERS</a:t>
                </a:r>
              </a:p>
            </p:txBody>
          </p:sp>
          <p:grpSp>
            <p:nvGrpSpPr>
              <p:cNvPr id="139" name="Groupe 699">
                <a:extLst>
                  <a:ext uri="{FF2B5EF4-FFF2-40B4-BE49-F238E27FC236}">
                    <a16:creationId xmlns:a16="http://schemas.microsoft.com/office/drawing/2014/main" id="{3778F813-A901-511E-B581-4ED965592B87}"/>
                  </a:ext>
                </a:extLst>
              </p:cNvPr>
              <p:cNvGrpSpPr/>
              <p:nvPr/>
            </p:nvGrpSpPr>
            <p:grpSpPr>
              <a:xfrm>
                <a:off x="4138725" y="1337672"/>
                <a:ext cx="359587" cy="209594"/>
                <a:chOff x="2921000" y="5699125"/>
                <a:chExt cx="574675" cy="334963"/>
              </a:xfrm>
              <a:solidFill>
                <a:srgbClr val="802B73"/>
              </a:solidFill>
            </p:grpSpPr>
            <p:sp>
              <p:nvSpPr>
                <p:cNvPr id="140" name="Freeform 327">
                  <a:extLst>
                    <a:ext uri="{FF2B5EF4-FFF2-40B4-BE49-F238E27FC236}">
                      <a16:creationId xmlns:a16="http://schemas.microsoft.com/office/drawing/2014/main" id="{B392CA6B-37DC-F18E-BC19-9892A66ECE64}"/>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1" name="Freeform 328">
                  <a:extLst>
                    <a:ext uri="{FF2B5EF4-FFF2-40B4-BE49-F238E27FC236}">
                      <a16:creationId xmlns:a16="http://schemas.microsoft.com/office/drawing/2014/main" id="{2D0423A6-6357-F1D4-16A2-AF2D5462A264}"/>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2" name="Freeform 329">
                  <a:extLst>
                    <a:ext uri="{FF2B5EF4-FFF2-40B4-BE49-F238E27FC236}">
                      <a16:creationId xmlns:a16="http://schemas.microsoft.com/office/drawing/2014/main" id="{B7C0F7FD-6574-9BA2-7E39-A815662B6C7B}"/>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3" name="Freeform 330">
                  <a:extLst>
                    <a:ext uri="{FF2B5EF4-FFF2-40B4-BE49-F238E27FC236}">
                      <a16:creationId xmlns:a16="http://schemas.microsoft.com/office/drawing/2014/main" id="{C86966D4-0D75-0EB2-9750-B568FC1D8170}"/>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4" name="Freeform 331">
                  <a:extLst>
                    <a:ext uri="{FF2B5EF4-FFF2-40B4-BE49-F238E27FC236}">
                      <a16:creationId xmlns:a16="http://schemas.microsoft.com/office/drawing/2014/main" id="{648E3C20-4680-407A-8567-40331BCE7792}"/>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5" name="Freeform 332">
                  <a:extLst>
                    <a:ext uri="{FF2B5EF4-FFF2-40B4-BE49-F238E27FC236}">
                      <a16:creationId xmlns:a16="http://schemas.microsoft.com/office/drawing/2014/main" id="{530BDFAC-F575-DD5A-7A28-412F68798D9A}"/>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46" name="Group 145">
              <a:extLst>
                <a:ext uri="{FF2B5EF4-FFF2-40B4-BE49-F238E27FC236}">
                  <a16:creationId xmlns:a16="http://schemas.microsoft.com/office/drawing/2014/main" id="{F52F5A74-BB07-7525-99D6-4AB1729F638E}"/>
                </a:ext>
              </a:extLst>
            </p:cNvPr>
            <p:cNvGrpSpPr/>
            <p:nvPr/>
          </p:nvGrpSpPr>
          <p:grpSpPr>
            <a:xfrm>
              <a:off x="4897307" y="699300"/>
              <a:ext cx="1979712" cy="765103"/>
              <a:chOff x="6529743" y="1409385"/>
              <a:chExt cx="2639616" cy="1020137"/>
            </a:xfrm>
          </p:grpSpPr>
          <p:grpSp>
            <p:nvGrpSpPr>
              <p:cNvPr id="147" name="Group 146">
                <a:extLst>
                  <a:ext uri="{FF2B5EF4-FFF2-40B4-BE49-F238E27FC236}">
                    <a16:creationId xmlns:a16="http://schemas.microsoft.com/office/drawing/2014/main" id="{C33C9266-1EA8-9E48-F702-BC637A79D1B4}"/>
                  </a:ext>
                </a:extLst>
              </p:cNvPr>
              <p:cNvGrpSpPr/>
              <p:nvPr/>
            </p:nvGrpSpPr>
            <p:grpSpPr>
              <a:xfrm>
                <a:off x="6637675" y="1514759"/>
                <a:ext cx="2531684" cy="788933"/>
                <a:chOff x="107932" y="3563875"/>
                <a:chExt cx="2531684" cy="788933"/>
              </a:xfrm>
            </p:grpSpPr>
            <p:sp>
              <p:nvSpPr>
                <p:cNvPr id="149" name="Rounded Rectangle 79">
                  <a:extLst>
                    <a:ext uri="{FF2B5EF4-FFF2-40B4-BE49-F238E27FC236}">
                      <a16:creationId xmlns:a16="http://schemas.microsoft.com/office/drawing/2014/main" id="{04545747-FBAE-3B0B-29EC-1D89D8EB2E44}"/>
                    </a:ext>
                  </a:extLst>
                </p:cNvPr>
                <p:cNvSpPr/>
                <p:nvPr/>
              </p:nvSpPr>
              <p:spPr>
                <a:xfrm>
                  <a:off x="107932" y="3563875"/>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50" name="Oval 149">
                  <a:extLst>
                    <a:ext uri="{FF2B5EF4-FFF2-40B4-BE49-F238E27FC236}">
                      <a16:creationId xmlns:a16="http://schemas.microsoft.com/office/drawing/2014/main" id="{47A34027-8C49-1A71-8C4A-DC6B52AC2BEA}"/>
                    </a:ext>
                  </a:extLst>
                </p:cNvPr>
                <p:cNvSpPr/>
                <p:nvPr/>
              </p:nvSpPr>
              <p:spPr>
                <a:xfrm>
                  <a:off x="247839" y="3717565"/>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51" name="Rectangle 150">
                  <a:extLst>
                    <a:ext uri="{FF2B5EF4-FFF2-40B4-BE49-F238E27FC236}">
                      <a16:creationId xmlns:a16="http://schemas.microsoft.com/office/drawing/2014/main" id="{75B2720F-AE3E-A979-2F38-979450275F9B}"/>
                    </a:ext>
                  </a:extLst>
                </p:cNvPr>
                <p:cNvSpPr/>
                <p:nvPr/>
              </p:nvSpPr>
              <p:spPr>
                <a:xfrm>
                  <a:off x="876032" y="3793727"/>
                  <a:ext cx="1624303"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KPIs</a:t>
                  </a:r>
                </a:p>
              </p:txBody>
            </p:sp>
            <p:grpSp>
              <p:nvGrpSpPr>
                <p:cNvPr id="152" name="Groupe 900">
                  <a:extLst>
                    <a:ext uri="{FF2B5EF4-FFF2-40B4-BE49-F238E27FC236}">
                      <a16:creationId xmlns:a16="http://schemas.microsoft.com/office/drawing/2014/main" id="{2DE2DB36-07F5-1FC7-5933-6917E7DB8B3B}"/>
                    </a:ext>
                  </a:extLst>
                </p:cNvPr>
                <p:cNvGrpSpPr/>
                <p:nvPr/>
              </p:nvGrpSpPr>
              <p:grpSpPr>
                <a:xfrm>
                  <a:off x="375758" y="3803045"/>
                  <a:ext cx="261924" cy="310595"/>
                  <a:chOff x="8237538" y="722313"/>
                  <a:chExt cx="469900" cy="557212"/>
                </a:xfrm>
                <a:solidFill>
                  <a:srgbClr val="007D74"/>
                </a:solidFill>
              </p:grpSpPr>
              <p:sp>
                <p:nvSpPr>
                  <p:cNvPr id="153" name="Freeform 118">
                    <a:extLst>
                      <a:ext uri="{FF2B5EF4-FFF2-40B4-BE49-F238E27FC236}">
                        <a16:creationId xmlns:a16="http://schemas.microsoft.com/office/drawing/2014/main" id="{4AC2CF7F-F164-8366-EFF8-0B613E5E0932}"/>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54" name="Freeform 119">
                    <a:extLst>
                      <a:ext uri="{FF2B5EF4-FFF2-40B4-BE49-F238E27FC236}">
                        <a16:creationId xmlns:a16="http://schemas.microsoft.com/office/drawing/2014/main" id="{2244ED8F-8F5D-23D3-7814-D1DF8AA742C2}"/>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55" name="Freeform 120">
                    <a:extLst>
                      <a:ext uri="{FF2B5EF4-FFF2-40B4-BE49-F238E27FC236}">
                        <a16:creationId xmlns:a16="http://schemas.microsoft.com/office/drawing/2014/main" id="{95C47C42-F077-C574-A337-42BB65F401C6}"/>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56" name="Freeform 121">
                    <a:extLst>
                      <a:ext uri="{FF2B5EF4-FFF2-40B4-BE49-F238E27FC236}">
                        <a16:creationId xmlns:a16="http://schemas.microsoft.com/office/drawing/2014/main" id="{DB0B10DA-0E25-25D2-B866-F2D09C53DB0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57" name="Freeform 122">
                    <a:extLst>
                      <a:ext uri="{FF2B5EF4-FFF2-40B4-BE49-F238E27FC236}">
                        <a16:creationId xmlns:a16="http://schemas.microsoft.com/office/drawing/2014/main" id="{A4954B8D-9D0C-12AE-C28D-78728B7DC8C1}"/>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grpSp>
          </p:grpSp>
          <p:sp>
            <p:nvSpPr>
              <p:cNvPr id="148" name="Freeform 80">
                <a:extLst>
                  <a:ext uri="{FF2B5EF4-FFF2-40B4-BE49-F238E27FC236}">
                    <a16:creationId xmlns:a16="http://schemas.microsoft.com/office/drawing/2014/main" id="{5C9E8214-1C49-F49C-8C23-BD945C0113F8}"/>
                  </a:ext>
                </a:extLst>
              </p:cNvPr>
              <p:cNvSpPr/>
              <p:nvPr/>
            </p:nvSpPr>
            <p:spPr>
              <a:xfrm>
                <a:off x="6529743" y="1409385"/>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58" name="Group 157">
              <a:extLst>
                <a:ext uri="{FF2B5EF4-FFF2-40B4-BE49-F238E27FC236}">
                  <a16:creationId xmlns:a16="http://schemas.microsoft.com/office/drawing/2014/main" id="{BB124722-5188-054C-D01D-61FB05EA83B2}"/>
                </a:ext>
              </a:extLst>
            </p:cNvPr>
            <p:cNvGrpSpPr/>
            <p:nvPr/>
          </p:nvGrpSpPr>
          <p:grpSpPr>
            <a:xfrm>
              <a:off x="6943278" y="699300"/>
              <a:ext cx="1978267" cy="765103"/>
              <a:chOff x="1927" y="4357186"/>
              <a:chExt cx="2637689" cy="1020137"/>
            </a:xfrm>
          </p:grpSpPr>
          <p:grpSp>
            <p:nvGrpSpPr>
              <p:cNvPr id="159" name="Group 158">
                <a:extLst>
                  <a:ext uri="{FF2B5EF4-FFF2-40B4-BE49-F238E27FC236}">
                    <a16:creationId xmlns:a16="http://schemas.microsoft.com/office/drawing/2014/main" id="{A5885C38-FCA6-EFA5-DFEC-9FF2B97F205B}"/>
                  </a:ext>
                </a:extLst>
              </p:cNvPr>
              <p:cNvGrpSpPr/>
              <p:nvPr/>
            </p:nvGrpSpPr>
            <p:grpSpPr>
              <a:xfrm>
                <a:off x="107932" y="4474550"/>
                <a:ext cx="2531684" cy="788933"/>
                <a:chOff x="107932" y="4474550"/>
                <a:chExt cx="2531684" cy="788933"/>
              </a:xfrm>
            </p:grpSpPr>
            <p:sp>
              <p:nvSpPr>
                <p:cNvPr id="161" name="Rounded Rectangle 84">
                  <a:extLst>
                    <a:ext uri="{FF2B5EF4-FFF2-40B4-BE49-F238E27FC236}">
                      <a16:creationId xmlns:a16="http://schemas.microsoft.com/office/drawing/2014/main" id="{44B9B9A6-4295-A01B-F76B-E40D40BC6AC3}"/>
                    </a:ext>
                  </a:extLst>
                </p:cNvPr>
                <p:cNvSpPr/>
                <p:nvPr/>
              </p:nvSpPr>
              <p:spPr>
                <a:xfrm>
                  <a:off x="107932" y="4474550"/>
                  <a:ext cx="2531684" cy="7889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rgbClr val="8DB9CA"/>
                    </a:solidFill>
                  </a:endParaRPr>
                </a:p>
              </p:txBody>
            </p:sp>
            <p:sp>
              <p:nvSpPr>
                <p:cNvPr id="162" name="Oval 161">
                  <a:extLst>
                    <a:ext uri="{FF2B5EF4-FFF2-40B4-BE49-F238E27FC236}">
                      <a16:creationId xmlns:a16="http://schemas.microsoft.com/office/drawing/2014/main" id="{BFE138B3-F082-CB3D-2FF1-A7B7C63BBD7F}"/>
                    </a:ext>
                  </a:extLst>
                </p:cNvPr>
                <p:cNvSpPr/>
                <p:nvPr/>
              </p:nvSpPr>
              <p:spPr>
                <a:xfrm>
                  <a:off x="256892" y="4619187"/>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63" name="Rectangle 162">
                  <a:extLst>
                    <a:ext uri="{FF2B5EF4-FFF2-40B4-BE49-F238E27FC236}">
                      <a16:creationId xmlns:a16="http://schemas.microsoft.com/office/drawing/2014/main" id="{929AF26A-6348-C5EB-95A5-2269F5E30D1C}"/>
                    </a:ext>
                  </a:extLst>
                </p:cNvPr>
                <p:cNvSpPr/>
                <p:nvPr/>
              </p:nvSpPr>
              <p:spPr>
                <a:xfrm>
                  <a:off x="876032" y="4596682"/>
                  <a:ext cx="1609091"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BUSINESS GOALS</a:t>
                  </a:r>
                </a:p>
              </p:txBody>
            </p:sp>
            <p:sp>
              <p:nvSpPr>
                <p:cNvPr id="164" name="Freeform 6">
                  <a:extLst>
                    <a:ext uri="{FF2B5EF4-FFF2-40B4-BE49-F238E27FC236}">
                      <a16:creationId xmlns:a16="http://schemas.microsoft.com/office/drawing/2014/main" id="{2AED5355-6F15-D2B7-11ED-1334D9EE211A}"/>
                    </a:ext>
                  </a:extLst>
                </p:cNvPr>
                <p:cNvSpPr>
                  <a:spLocks noEditPoints="1"/>
                </p:cNvSpPr>
                <p:nvPr/>
              </p:nvSpPr>
              <p:spPr bwMode="auto">
                <a:xfrm>
                  <a:off x="356684" y="4748212"/>
                  <a:ext cx="300072" cy="241606"/>
                </a:xfrm>
                <a:custGeom>
                  <a:avLst/>
                  <a:gdLst>
                    <a:gd name="T0" fmla="*/ 67 w 322"/>
                    <a:gd name="T1" fmla="*/ 237 h 255"/>
                    <a:gd name="T2" fmla="*/ 21 w 322"/>
                    <a:gd name="T3" fmla="*/ 166 h 255"/>
                    <a:gd name="T4" fmla="*/ 10 w 322"/>
                    <a:gd name="T5" fmla="*/ 150 h 255"/>
                    <a:gd name="T6" fmla="*/ 0 w 322"/>
                    <a:gd name="T7" fmla="*/ 154 h 255"/>
                    <a:gd name="T8" fmla="*/ 8 w 322"/>
                    <a:gd name="T9" fmla="*/ 165 h 255"/>
                    <a:gd name="T10" fmla="*/ 67 w 322"/>
                    <a:gd name="T11" fmla="*/ 255 h 255"/>
                    <a:gd name="T12" fmla="*/ 322 w 322"/>
                    <a:gd name="T13" fmla="*/ 158 h 255"/>
                    <a:gd name="T14" fmla="*/ 312 w 322"/>
                    <a:gd name="T15" fmla="*/ 143 h 255"/>
                    <a:gd name="T16" fmla="*/ 67 w 322"/>
                    <a:gd name="T17" fmla="*/ 237 h 255"/>
                    <a:gd name="T18" fmla="*/ 67 w 322"/>
                    <a:gd name="T19" fmla="*/ 209 h 255"/>
                    <a:gd name="T20" fmla="*/ 40 w 322"/>
                    <a:gd name="T21" fmla="*/ 167 h 255"/>
                    <a:gd name="T22" fmla="*/ 10 w 322"/>
                    <a:gd name="T23" fmla="*/ 123 h 255"/>
                    <a:gd name="T24" fmla="*/ 0 w 322"/>
                    <a:gd name="T25" fmla="*/ 126 h 255"/>
                    <a:gd name="T26" fmla="*/ 27 w 322"/>
                    <a:gd name="T27" fmla="*/ 167 h 255"/>
                    <a:gd name="T28" fmla="*/ 67 w 322"/>
                    <a:gd name="T29" fmla="*/ 227 h 255"/>
                    <a:gd name="T30" fmla="*/ 322 w 322"/>
                    <a:gd name="T31" fmla="*/ 130 h 255"/>
                    <a:gd name="T32" fmla="*/ 312 w 322"/>
                    <a:gd name="T33" fmla="*/ 115 h 255"/>
                    <a:gd name="T34" fmla="*/ 67 w 322"/>
                    <a:gd name="T35" fmla="*/ 209 h 255"/>
                    <a:gd name="T36" fmla="*/ 67 w 322"/>
                    <a:gd name="T37" fmla="*/ 199 h 255"/>
                    <a:gd name="T38" fmla="*/ 292 w 322"/>
                    <a:gd name="T39" fmla="*/ 113 h 255"/>
                    <a:gd name="T40" fmla="*/ 322 w 322"/>
                    <a:gd name="T41" fmla="*/ 101 h 255"/>
                    <a:gd name="T42" fmla="*/ 255 w 322"/>
                    <a:gd name="T43" fmla="*/ 0 h 255"/>
                    <a:gd name="T44" fmla="*/ 0 w 322"/>
                    <a:gd name="T45" fmla="*/ 98 h 255"/>
                    <a:gd name="T46" fmla="*/ 46 w 322"/>
                    <a:gd name="T47" fmla="*/ 167 h 255"/>
                    <a:gd name="T48" fmla="*/ 67 w 322"/>
                    <a:gd name="T49" fmla="*/ 199 h 255"/>
                    <a:gd name="T50" fmla="*/ 140 w 322"/>
                    <a:gd name="T51" fmla="*/ 67 h 255"/>
                    <a:gd name="T52" fmla="*/ 204 w 322"/>
                    <a:gd name="T53" fmla="*/ 83 h 255"/>
                    <a:gd name="T54" fmla="*/ 197 w 322"/>
                    <a:gd name="T55" fmla="*/ 123 h 255"/>
                    <a:gd name="T56" fmla="*/ 183 w 322"/>
                    <a:gd name="T57" fmla="*/ 132 h 255"/>
                    <a:gd name="T58" fmla="*/ 166 w 322"/>
                    <a:gd name="T59" fmla="*/ 135 h 255"/>
                    <a:gd name="T60" fmla="*/ 119 w 322"/>
                    <a:gd name="T61" fmla="*/ 116 h 255"/>
                    <a:gd name="T62" fmla="*/ 140 w 322"/>
                    <a:gd name="T63" fmla="*/ 67 h 255"/>
                    <a:gd name="T64" fmla="*/ 160 w 322"/>
                    <a:gd name="T65" fmla="*/ 104 h 255"/>
                    <a:gd name="T66" fmla="*/ 173 w 322"/>
                    <a:gd name="T67" fmla="*/ 106 h 255"/>
                    <a:gd name="T68" fmla="*/ 167 w 322"/>
                    <a:gd name="T69" fmla="*/ 113 h 255"/>
                    <a:gd name="T70" fmla="*/ 152 w 322"/>
                    <a:gd name="T71" fmla="*/ 115 h 255"/>
                    <a:gd name="T72" fmla="*/ 154 w 322"/>
                    <a:gd name="T73" fmla="*/ 123 h 255"/>
                    <a:gd name="T74" fmla="*/ 170 w 322"/>
                    <a:gd name="T75" fmla="*/ 121 h 255"/>
                    <a:gd name="T76" fmla="*/ 174 w 322"/>
                    <a:gd name="T77" fmla="*/ 127 h 255"/>
                    <a:gd name="T78" fmla="*/ 182 w 322"/>
                    <a:gd name="T79" fmla="*/ 124 h 255"/>
                    <a:gd name="T80" fmla="*/ 178 w 322"/>
                    <a:gd name="T81" fmla="*/ 117 h 255"/>
                    <a:gd name="T82" fmla="*/ 185 w 322"/>
                    <a:gd name="T83" fmla="*/ 100 h 255"/>
                    <a:gd name="T84" fmla="*/ 163 w 322"/>
                    <a:gd name="T85" fmla="*/ 94 h 255"/>
                    <a:gd name="T86" fmla="*/ 149 w 322"/>
                    <a:gd name="T87" fmla="*/ 92 h 255"/>
                    <a:gd name="T88" fmla="*/ 154 w 322"/>
                    <a:gd name="T89" fmla="*/ 86 h 255"/>
                    <a:gd name="T90" fmla="*/ 167 w 322"/>
                    <a:gd name="T91" fmla="*/ 83 h 255"/>
                    <a:gd name="T92" fmla="*/ 165 w 322"/>
                    <a:gd name="T93" fmla="*/ 75 h 255"/>
                    <a:gd name="T94" fmla="*/ 152 w 322"/>
                    <a:gd name="T95" fmla="*/ 78 h 255"/>
                    <a:gd name="T96" fmla="*/ 148 w 322"/>
                    <a:gd name="T97" fmla="*/ 73 h 255"/>
                    <a:gd name="T98" fmla="*/ 140 w 322"/>
                    <a:gd name="T99" fmla="*/ 76 h 255"/>
                    <a:gd name="T100" fmla="*/ 144 w 322"/>
                    <a:gd name="T101" fmla="*/ 82 h 255"/>
                    <a:gd name="T102" fmla="*/ 138 w 322"/>
                    <a:gd name="T103" fmla="*/ 98 h 255"/>
                    <a:gd name="T104" fmla="*/ 160 w 322"/>
                    <a:gd name="T105"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255">
                      <a:moveTo>
                        <a:pt x="67" y="237"/>
                      </a:moveTo>
                      <a:cubicBezTo>
                        <a:pt x="21" y="166"/>
                        <a:pt x="21" y="166"/>
                        <a:pt x="21" y="166"/>
                      </a:cubicBezTo>
                      <a:cubicBezTo>
                        <a:pt x="10" y="150"/>
                        <a:pt x="10" y="150"/>
                        <a:pt x="10" y="150"/>
                      </a:cubicBezTo>
                      <a:cubicBezTo>
                        <a:pt x="0" y="154"/>
                        <a:pt x="0" y="154"/>
                        <a:pt x="0" y="154"/>
                      </a:cubicBezTo>
                      <a:cubicBezTo>
                        <a:pt x="8" y="165"/>
                        <a:pt x="8" y="165"/>
                        <a:pt x="8" y="165"/>
                      </a:cubicBezTo>
                      <a:cubicBezTo>
                        <a:pt x="67" y="255"/>
                        <a:pt x="67" y="255"/>
                        <a:pt x="67" y="255"/>
                      </a:cubicBezTo>
                      <a:cubicBezTo>
                        <a:pt x="322" y="158"/>
                        <a:pt x="322" y="158"/>
                        <a:pt x="322" y="158"/>
                      </a:cubicBezTo>
                      <a:cubicBezTo>
                        <a:pt x="312" y="143"/>
                        <a:pt x="312" y="143"/>
                        <a:pt x="312" y="143"/>
                      </a:cubicBezTo>
                      <a:lnTo>
                        <a:pt x="67" y="237"/>
                      </a:lnTo>
                      <a:close/>
                      <a:moveTo>
                        <a:pt x="67" y="209"/>
                      </a:moveTo>
                      <a:cubicBezTo>
                        <a:pt x="40" y="167"/>
                        <a:pt x="40" y="167"/>
                        <a:pt x="40" y="167"/>
                      </a:cubicBezTo>
                      <a:cubicBezTo>
                        <a:pt x="10" y="123"/>
                        <a:pt x="10" y="123"/>
                        <a:pt x="10" y="123"/>
                      </a:cubicBezTo>
                      <a:cubicBezTo>
                        <a:pt x="0" y="126"/>
                        <a:pt x="0" y="126"/>
                        <a:pt x="0" y="126"/>
                      </a:cubicBezTo>
                      <a:cubicBezTo>
                        <a:pt x="27" y="167"/>
                        <a:pt x="27" y="167"/>
                        <a:pt x="27" y="167"/>
                      </a:cubicBezTo>
                      <a:cubicBezTo>
                        <a:pt x="67" y="227"/>
                        <a:pt x="67" y="227"/>
                        <a:pt x="67" y="227"/>
                      </a:cubicBezTo>
                      <a:cubicBezTo>
                        <a:pt x="322" y="130"/>
                        <a:pt x="322" y="130"/>
                        <a:pt x="322" y="130"/>
                      </a:cubicBezTo>
                      <a:cubicBezTo>
                        <a:pt x="312" y="115"/>
                        <a:pt x="312" y="115"/>
                        <a:pt x="312" y="115"/>
                      </a:cubicBezTo>
                      <a:lnTo>
                        <a:pt x="67" y="209"/>
                      </a:lnTo>
                      <a:close/>
                      <a:moveTo>
                        <a:pt x="67" y="199"/>
                      </a:moveTo>
                      <a:cubicBezTo>
                        <a:pt x="292" y="113"/>
                        <a:pt x="292" y="113"/>
                        <a:pt x="292" y="113"/>
                      </a:cubicBezTo>
                      <a:cubicBezTo>
                        <a:pt x="322" y="101"/>
                        <a:pt x="322" y="101"/>
                        <a:pt x="322" y="101"/>
                      </a:cubicBezTo>
                      <a:cubicBezTo>
                        <a:pt x="255" y="0"/>
                        <a:pt x="255" y="0"/>
                        <a:pt x="255" y="0"/>
                      </a:cubicBezTo>
                      <a:cubicBezTo>
                        <a:pt x="0" y="98"/>
                        <a:pt x="0" y="98"/>
                        <a:pt x="0" y="98"/>
                      </a:cubicBezTo>
                      <a:cubicBezTo>
                        <a:pt x="46" y="167"/>
                        <a:pt x="46" y="167"/>
                        <a:pt x="46" y="167"/>
                      </a:cubicBezTo>
                      <a:lnTo>
                        <a:pt x="67" y="199"/>
                      </a:lnTo>
                      <a:close/>
                      <a:moveTo>
                        <a:pt x="140" y="67"/>
                      </a:moveTo>
                      <a:cubicBezTo>
                        <a:pt x="163" y="58"/>
                        <a:pt x="192" y="66"/>
                        <a:pt x="204" y="83"/>
                      </a:cubicBezTo>
                      <a:cubicBezTo>
                        <a:pt x="212" y="97"/>
                        <a:pt x="209" y="112"/>
                        <a:pt x="197" y="123"/>
                      </a:cubicBezTo>
                      <a:cubicBezTo>
                        <a:pt x="193" y="126"/>
                        <a:pt x="188" y="129"/>
                        <a:pt x="183" y="132"/>
                      </a:cubicBezTo>
                      <a:cubicBezTo>
                        <a:pt x="177" y="134"/>
                        <a:pt x="172" y="135"/>
                        <a:pt x="166" y="135"/>
                      </a:cubicBezTo>
                      <a:cubicBezTo>
                        <a:pt x="147" y="137"/>
                        <a:pt x="128" y="129"/>
                        <a:pt x="119" y="116"/>
                      </a:cubicBezTo>
                      <a:cubicBezTo>
                        <a:pt x="107" y="98"/>
                        <a:pt x="117" y="76"/>
                        <a:pt x="140" y="67"/>
                      </a:cubicBezTo>
                      <a:close/>
                      <a:moveTo>
                        <a:pt x="160" y="104"/>
                      </a:moveTo>
                      <a:cubicBezTo>
                        <a:pt x="167" y="103"/>
                        <a:pt x="171" y="103"/>
                        <a:pt x="173" y="106"/>
                      </a:cubicBezTo>
                      <a:cubicBezTo>
                        <a:pt x="174" y="108"/>
                        <a:pt x="172" y="111"/>
                        <a:pt x="167" y="113"/>
                      </a:cubicBezTo>
                      <a:cubicBezTo>
                        <a:pt x="162" y="115"/>
                        <a:pt x="156" y="115"/>
                        <a:pt x="152" y="115"/>
                      </a:cubicBezTo>
                      <a:cubicBezTo>
                        <a:pt x="154" y="123"/>
                        <a:pt x="154" y="123"/>
                        <a:pt x="154" y="123"/>
                      </a:cubicBezTo>
                      <a:cubicBezTo>
                        <a:pt x="158" y="124"/>
                        <a:pt x="164" y="123"/>
                        <a:pt x="170" y="121"/>
                      </a:cubicBezTo>
                      <a:cubicBezTo>
                        <a:pt x="174" y="127"/>
                        <a:pt x="174" y="127"/>
                        <a:pt x="174" y="127"/>
                      </a:cubicBezTo>
                      <a:cubicBezTo>
                        <a:pt x="182" y="124"/>
                        <a:pt x="182" y="124"/>
                        <a:pt x="182" y="124"/>
                      </a:cubicBezTo>
                      <a:cubicBezTo>
                        <a:pt x="178" y="117"/>
                        <a:pt x="178" y="117"/>
                        <a:pt x="178" y="117"/>
                      </a:cubicBezTo>
                      <a:cubicBezTo>
                        <a:pt x="186" y="112"/>
                        <a:pt x="188" y="106"/>
                        <a:pt x="185" y="100"/>
                      </a:cubicBezTo>
                      <a:cubicBezTo>
                        <a:pt x="181" y="94"/>
                        <a:pt x="175" y="92"/>
                        <a:pt x="163" y="94"/>
                      </a:cubicBezTo>
                      <a:cubicBezTo>
                        <a:pt x="155" y="94"/>
                        <a:pt x="151" y="94"/>
                        <a:pt x="149" y="92"/>
                      </a:cubicBezTo>
                      <a:cubicBezTo>
                        <a:pt x="148" y="90"/>
                        <a:pt x="149" y="88"/>
                        <a:pt x="154" y="86"/>
                      </a:cubicBezTo>
                      <a:cubicBezTo>
                        <a:pt x="160" y="84"/>
                        <a:pt x="165" y="83"/>
                        <a:pt x="167" y="83"/>
                      </a:cubicBezTo>
                      <a:cubicBezTo>
                        <a:pt x="165" y="75"/>
                        <a:pt x="165" y="75"/>
                        <a:pt x="165" y="75"/>
                      </a:cubicBezTo>
                      <a:cubicBezTo>
                        <a:pt x="162" y="75"/>
                        <a:pt x="157" y="76"/>
                        <a:pt x="152" y="78"/>
                      </a:cubicBezTo>
                      <a:cubicBezTo>
                        <a:pt x="148" y="73"/>
                        <a:pt x="148" y="73"/>
                        <a:pt x="148" y="73"/>
                      </a:cubicBezTo>
                      <a:cubicBezTo>
                        <a:pt x="140" y="76"/>
                        <a:pt x="140" y="76"/>
                        <a:pt x="140" y="76"/>
                      </a:cubicBezTo>
                      <a:cubicBezTo>
                        <a:pt x="144" y="82"/>
                        <a:pt x="144" y="82"/>
                        <a:pt x="144" y="82"/>
                      </a:cubicBezTo>
                      <a:cubicBezTo>
                        <a:pt x="136" y="86"/>
                        <a:pt x="134" y="93"/>
                        <a:pt x="138" y="98"/>
                      </a:cubicBezTo>
                      <a:cubicBezTo>
                        <a:pt x="142" y="104"/>
                        <a:pt x="150" y="105"/>
                        <a:pt x="160" y="104"/>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013"/>
                </a:p>
              </p:txBody>
            </p:sp>
          </p:grpSp>
          <p:sp>
            <p:nvSpPr>
              <p:cNvPr id="160" name="Freeform 80">
                <a:extLst>
                  <a:ext uri="{FF2B5EF4-FFF2-40B4-BE49-F238E27FC236}">
                    <a16:creationId xmlns:a16="http://schemas.microsoft.com/office/drawing/2014/main" id="{6FE5BBF3-0599-AEFB-B828-C03ABEC4FC8D}"/>
                  </a:ext>
                </a:extLst>
              </p:cNvPr>
              <p:cNvSpPr/>
              <p:nvPr/>
            </p:nvSpPr>
            <p:spPr>
              <a:xfrm>
                <a:off x="1927" y="4357186"/>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65" name="Group 164">
              <a:extLst>
                <a:ext uri="{FF2B5EF4-FFF2-40B4-BE49-F238E27FC236}">
                  <a16:creationId xmlns:a16="http://schemas.microsoft.com/office/drawing/2014/main" id="{E5181EA3-B3C4-6947-A648-FADCF6099D83}"/>
                </a:ext>
              </a:extLst>
            </p:cNvPr>
            <p:cNvGrpSpPr/>
            <p:nvPr/>
          </p:nvGrpSpPr>
          <p:grpSpPr>
            <a:xfrm>
              <a:off x="3183451" y="1596361"/>
              <a:ext cx="1323000" cy="2532776"/>
              <a:chOff x="4677398" y="2128479"/>
              <a:chExt cx="1764000" cy="3377036"/>
            </a:xfrm>
          </p:grpSpPr>
          <p:sp>
            <p:nvSpPr>
              <p:cNvPr id="166" name="Rectangle: Rounded Corners 59">
                <a:hlinkClick r:id="" action="ppaction://noaction"/>
                <a:extLst>
                  <a:ext uri="{FF2B5EF4-FFF2-40B4-BE49-F238E27FC236}">
                    <a16:creationId xmlns:a16="http://schemas.microsoft.com/office/drawing/2014/main" id="{77F686B1-2E2C-2B98-1E3A-02C86CF97FFD}"/>
                  </a:ext>
                </a:extLst>
              </p:cNvPr>
              <p:cNvSpPr/>
              <p:nvPr/>
            </p:nvSpPr>
            <p:spPr>
              <a:xfrm>
                <a:off x="4677398" y="212847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Consumer Engagement</a:t>
                </a:r>
                <a:endParaRPr lang="en-US" sz="1013" b="1">
                  <a:solidFill>
                    <a:schemeClr val="bg1"/>
                  </a:solidFill>
                  <a:ea typeface="Verdana"/>
                </a:endParaRPr>
              </a:p>
            </p:txBody>
          </p:sp>
          <p:sp>
            <p:nvSpPr>
              <p:cNvPr id="167" name="Rectangle: Rounded Corners 60">
                <a:hlinkClick r:id="" action="ppaction://noaction"/>
                <a:extLst>
                  <a:ext uri="{FF2B5EF4-FFF2-40B4-BE49-F238E27FC236}">
                    <a16:creationId xmlns:a16="http://schemas.microsoft.com/office/drawing/2014/main" id="{E374EFE0-C4EB-3AB8-46EB-0699B32E4B9D}"/>
                  </a:ext>
                </a:extLst>
              </p:cNvPr>
              <p:cNvSpPr/>
              <p:nvPr/>
            </p:nvSpPr>
            <p:spPr>
              <a:xfrm>
                <a:off x="4677398" y="270380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Sustainability</a:t>
                </a:r>
              </a:p>
            </p:txBody>
          </p:sp>
          <p:sp>
            <p:nvSpPr>
              <p:cNvPr id="168" name="Rectangle: Rounded Corners 61">
                <a:hlinkClick r:id="" action="ppaction://noaction"/>
                <a:extLst>
                  <a:ext uri="{FF2B5EF4-FFF2-40B4-BE49-F238E27FC236}">
                    <a16:creationId xmlns:a16="http://schemas.microsoft.com/office/drawing/2014/main" id="{01E10276-6808-71C6-7495-810C2404DFE5}"/>
                  </a:ext>
                </a:extLst>
              </p:cNvPr>
              <p:cNvSpPr/>
              <p:nvPr/>
            </p:nvSpPr>
            <p:spPr>
              <a:xfrm>
                <a:off x="4677398" y="327913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Traceability</a:t>
                </a:r>
              </a:p>
            </p:txBody>
          </p:sp>
          <p:sp>
            <p:nvSpPr>
              <p:cNvPr id="169" name="Rectangle: Rounded Corners 62">
                <a:hlinkClick r:id="" action="ppaction://noaction"/>
                <a:extLst>
                  <a:ext uri="{FF2B5EF4-FFF2-40B4-BE49-F238E27FC236}">
                    <a16:creationId xmlns:a16="http://schemas.microsoft.com/office/drawing/2014/main" id="{6605B847-2094-9728-3F63-2554165B4F07}"/>
                  </a:ext>
                </a:extLst>
              </p:cNvPr>
              <p:cNvSpPr/>
              <p:nvPr/>
            </p:nvSpPr>
            <p:spPr>
              <a:xfrm>
                <a:off x="4677398" y="4429787"/>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Inventory Management</a:t>
                </a:r>
              </a:p>
            </p:txBody>
          </p:sp>
          <p:sp>
            <p:nvSpPr>
              <p:cNvPr id="170" name="Rectangle: Rounded Corners 63">
                <a:hlinkClick r:id="" action="ppaction://noaction"/>
                <a:extLst>
                  <a:ext uri="{FF2B5EF4-FFF2-40B4-BE49-F238E27FC236}">
                    <a16:creationId xmlns:a16="http://schemas.microsoft.com/office/drawing/2014/main" id="{37DD3515-E210-CFE6-709A-A6F5226E180D}"/>
                  </a:ext>
                </a:extLst>
              </p:cNvPr>
              <p:cNvSpPr/>
              <p:nvPr/>
            </p:nvSpPr>
            <p:spPr>
              <a:xfrm>
                <a:off x="4677398" y="500511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Improved Packaging</a:t>
                </a:r>
              </a:p>
            </p:txBody>
          </p:sp>
          <p:sp>
            <p:nvSpPr>
              <p:cNvPr id="171" name="Rectangle: Rounded Corners 64">
                <a:hlinkClick r:id="" action="ppaction://noaction"/>
                <a:extLst>
                  <a:ext uri="{FF2B5EF4-FFF2-40B4-BE49-F238E27FC236}">
                    <a16:creationId xmlns:a16="http://schemas.microsoft.com/office/drawing/2014/main" id="{5F9717DE-9C10-0E89-1291-B4971D03AA23}"/>
                  </a:ext>
                </a:extLst>
              </p:cNvPr>
              <p:cNvSpPr/>
              <p:nvPr/>
            </p:nvSpPr>
            <p:spPr>
              <a:xfrm>
                <a:off x="4677398" y="3854460"/>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Safety</a:t>
                </a:r>
              </a:p>
            </p:txBody>
          </p:sp>
        </p:grpSp>
        <p:pic>
          <p:nvPicPr>
            <p:cNvPr id="172" name="Picture 171">
              <a:extLst>
                <a:ext uri="{FF2B5EF4-FFF2-40B4-BE49-F238E27FC236}">
                  <a16:creationId xmlns:a16="http://schemas.microsoft.com/office/drawing/2014/main" id="{F0AD775C-3FB0-92B9-5CE5-ED9FCDFC32DA}"/>
                </a:ext>
              </a:extLst>
            </p:cNvPr>
            <p:cNvPicPr>
              <a:picLocks noChangeAspect="1"/>
            </p:cNvPicPr>
            <p:nvPr/>
          </p:nvPicPr>
          <p:blipFill>
            <a:blip r:embed="rId6"/>
            <a:stretch>
              <a:fillRect/>
            </a:stretch>
          </p:blipFill>
          <p:spPr>
            <a:xfrm>
              <a:off x="2783997" y="3322340"/>
              <a:ext cx="375300" cy="375300"/>
            </a:xfrm>
            <a:prstGeom prst="rect">
              <a:avLst/>
            </a:prstGeom>
          </p:spPr>
        </p:pic>
        <p:pic>
          <p:nvPicPr>
            <p:cNvPr id="173" name="Picture 172">
              <a:extLst>
                <a:ext uri="{FF2B5EF4-FFF2-40B4-BE49-F238E27FC236}">
                  <a16:creationId xmlns:a16="http://schemas.microsoft.com/office/drawing/2014/main" id="{30EAA8AF-286D-3436-5288-A853F9D56CAF}"/>
                </a:ext>
              </a:extLst>
            </p:cNvPr>
            <p:cNvPicPr>
              <a:picLocks noChangeAspect="1"/>
            </p:cNvPicPr>
            <p:nvPr/>
          </p:nvPicPr>
          <p:blipFill>
            <a:blip r:embed="rId7"/>
            <a:stretch>
              <a:fillRect/>
            </a:stretch>
          </p:blipFill>
          <p:spPr>
            <a:xfrm>
              <a:off x="2783997" y="2459350"/>
              <a:ext cx="375300" cy="375300"/>
            </a:xfrm>
            <a:prstGeom prst="rect">
              <a:avLst/>
            </a:prstGeom>
          </p:spPr>
        </p:pic>
        <p:pic>
          <p:nvPicPr>
            <p:cNvPr id="174" name="Picture 173">
              <a:extLst>
                <a:ext uri="{FF2B5EF4-FFF2-40B4-BE49-F238E27FC236}">
                  <a16:creationId xmlns:a16="http://schemas.microsoft.com/office/drawing/2014/main" id="{F41FC392-B95B-D2EF-3888-D722E01DCA08}"/>
                </a:ext>
              </a:extLst>
            </p:cNvPr>
            <p:cNvPicPr>
              <a:picLocks noChangeAspect="1"/>
            </p:cNvPicPr>
            <p:nvPr/>
          </p:nvPicPr>
          <p:blipFill>
            <a:blip r:embed="rId8"/>
            <a:stretch>
              <a:fillRect/>
            </a:stretch>
          </p:blipFill>
          <p:spPr>
            <a:xfrm>
              <a:off x="2783997" y="2890845"/>
              <a:ext cx="375300" cy="375300"/>
            </a:xfrm>
            <a:prstGeom prst="rect">
              <a:avLst/>
            </a:prstGeom>
          </p:spPr>
        </p:pic>
        <p:pic>
          <p:nvPicPr>
            <p:cNvPr id="175" name="Picture 174">
              <a:extLst>
                <a:ext uri="{FF2B5EF4-FFF2-40B4-BE49-F238E27FC236}">
                  <a16:creationId xmlns:a16="http://schemas.microsoft.com/office/drawing/2014/main" id="{5C0425EB-2F38-D88E-8D0A-FB7C4D0416AD}"/>
                </a:ext>
              </a:extLst>
            </p:cNvPr>
            <p:cNvPicPr>
              <a:picLocks noChangeAspect="1"/>
            </p:cNvPicPr>
            <p:nvPr/>
          </p:nvPicPr>
          <p:blipFill>
            <a:blip r:embed="rId9"/>
            <a:stretch>
              <a:fillRect/>
            </a:stretch>
          </p:blipFill>
          <p:spPr>
            <a:xfrm>
              <a:off x="2783997" y="2027855"/>
              <a:ext cx="375300" cy="375300"/>
            </a:xfrm>
            <a:prstGeom prst="rect">
              <a:avLst/>
            </a:prstGeom>
          </p:spPr>
        </p:pic>
        <p:pic>
          <p:nvPicPr>
            <p:cNvPr id="176" name="Picture 175">
              <a:extLst>
                <a:ext uri="{FF2B5EF4-FFF2-40B4-BE49-F238E27FC236}">
                  <a16:creationId xmlns:a16="http://schemas.microsoft.com/office/drawing/2014/main" id="{8D2AC297-91C1-BEFF-86EE-57DEE0EC3BFF}"/>
                </a:ext>
              </a:extLst>
            </p:cNvPr>
            <p:cNvPicPr>
              <a:picLocks noChangeAspect="1"/>
            </p:cNvPicPr>
            <p:nvPr/>
          </p:nvPicPr>
          <p:blipFill>
            <a:blip r:embed="rId10"/>
            <a:stretch>
              <a:fillRect/>
            </a:stretch>
          </p:blipFill>
          <p:spPr>
            <a:xfrm>
              <a:off x="2783997" y="1596359"/>
              <a:ext cx="375300" cy="375300"/>
            </a:xfrm>
            <a:prstGeom prst="rect">
              <a:avLst/>
            </a:prstGeom>
          </p:spPr>
        </p:pic>
        <p:pic>
          <p:nvPicPr>
            <p:cNvPr id="177" name="Picture 176">
              <a:extLst>
                <a:ext uri="{FF2B5EF4-FFF2-40B4-BE49-F238E27FC236}">
                  <a16:creationId xmlns:a16="http://schemas.microsoft.com/office/drawing/2014/main" id="{E6092F15-FB2C-3446-F4A9-40E0594E9C53}"/>
                </a:ext>
              </a:extLst>
            </p:cNvPr>
            <p:cNvPicPr>
              <a:picLocks noChangeAspect="1"/>
            </p:cNvPicPr>
            <p:nvPr/>
          </p:nvPicPr>
          <p:blipFill>
            <a:blip r:embed="rId11"/>
            <a:stretch>
              <a:fillRect/>
            </a:stretch>
          </p:blipFill>
          <p:spPr>
            <a:xfrm>
              <a:off x="2783997" y="3753836"/>
              <a:ext cx="375300" cy="375300"/>
            </a:xfrm>
            <a:prstGeom prst="rect">
              <a:avLst/>
            </a:prstGeom>
          </p:spPr>
        </p:pic>
        <p:grpSp>
          <p:nvGrpSpPr>
            <p:cNvPr id="178" name="Group 177">
              <a:extLst>
                <a:ext uri="{FF2B5EF4-FFF2-40B4-BE49-F238E27FC236}">
                  <a16:creationId xmlns:a16="http://schemas.microsoft.com/office/drawing/2014/main" id="{63560AC7-F3C7-3D2E-F8DA-F844CEEAE135}"/>
                </a:ext>
              </a:extLst>
            </p:cNvPr>
            <p:cNvGrpSpPr/>
            <p:nvPr/>
          </p:nvGrpSpPr>
          <p:grpSpPr>
            <a:xfrm>
              <a:off x="5266138" y="1596358"/>
              <a:ext cx="1323000" cy="2532776"/>
              <a:chOff x="6509076" y="2586675"/>
              <a:chExt cx="1764000" cy="3377036"/>
            </a:xfrm>
          </p:grpSpPr>
          <p:sp>
            <p:nvSpPr>
              <p:cNvPr id="179" name="Rectangle: Rounded Corners 59">
                <a:hlinkClick r:id="" action="ppaction://noaction"/>
                <a:extLst>
                  <a:ext uri="{FF2B5EF4-FFF2-40B4-BE49-F238E27FC236}">
                    <a16:creationId xmlns:a16="http://schemas.microsoft.com/office/drawing/2014/main" id="{48CBE4B2-C2C7-C846-AE62-FA5B45F42EC2}"/>
                  </a:ext>
                </a:extLst>
              </p:cNvPr>
              <p:cNvSpPr/>
              <p:nvPr/>
            </p:nvSpPr>
            <p:spPr>
              <a:xfrm>
                <a:off x="6509076"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Revenue increase</a:t>
                </a:r>
              </a:p>
            </p:txBody>
          </p:sp>
          <p:sp>
            <p:nvSpPr>
              <p:cNvPr id="180" name="Rectangle: Rounded Corners 60">
                <a:hlinkClick r:id="" action="ppaction://noaction"/>
                <a:extLst>
                  <a:ext uri="{FF2B5EF4-FFF2-40B4-BE49-F238E27FC236}">
                    <a16:creationId xmlns:a16="http://schemas.microsoft.com/office/drawing/2014/main" id="{D8D176B0-17DF-5912-BD2E-174F9CA221A8}"/>
                  </a:ext>
                </a:extLst>
              </p:cNvPr>
              <p:cNvSpPr/>
              <p:nvPr/>
            </p:nvSpPr>
            <p:spPr>
              <a:xfrm>
                <a:off x="6509076"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 goals rate</a:t>
                </a:r>
              </a:p>
            </p:txBody>
          </p:sp>
          <p:sp>
            <p:nvSpPr>
              <p:cNvPr id="181" name="Rectangle: Rounded Corners 61">
                <a:hlinkClick r:id="" action="ppaction://noaction"/>
                <a:extLst>
                  <a:ext uri="{FF2B5EF4-FFF2-40B4-BE49-F238E27FC236}">
                    <a16:creationId xmlns:a16="http://schemas.microsoft.com/office/drawing/2014/main" id="{4F02391B-E115-D613-DAAB-2D26EFCA4A02}"/>
                  </a:ext>
                </a:extLst>
              </p:cNvPr>
              <p:cNvSpPr/>
              <p:nvPr/>
            </p:nvSpPr>
            <p:spPr>
              <a:xfrm>
                <a:off x="6509076"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Cost decrease</a:t>
                </a:r>
              </a:p>
            </p:txBody>
          </p:sp>
          <p:sp>
            <p:nvSpPr>
              <p:cNvPr id="182" name="Rectangle: Rounded Corners 62">
                <a:hlinkClick r:id="" action="ppaction://noaction"/>
                <a:extLst>
                  <a:ext uri="{FF2B5EF4-FFF2-40B4-BE49-F238E27FC236}">
                    <a16:creationId xmlns:a16="http://schemas.microsoft.com/office/drawing/2014/main" id="{E6B6DE08-5220-40EE-6ABB-A546EB2FDA7D}"/>
                  </a:ext>
                </a:extLst>
              </p:cNvPr>
              <p:cNvSpPr/>
              <p:nvPr/>
            </p:nvSpPr>
            <p:spPr>
              <a:xfrm>
                <a:off x="6509076" y="488798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Working capital decrease</a:t>
                </a:r>
              </a:p>
            </p:txBody>
          </p:sp>
          <p:sp>
            <p:nvSpPr>
              <p:cNvPr id="183" name="Rectangle: Rounded Corners 63">
                <a:hlinkClick r:id="" action="ppaction://noaction"/>
                <a:extLst>
                  <a:ext uri="{FF2B5EF4-FFF2-40B4-BE49-F238E27FC236}">
                    <a16:creationId xmlns:a16="http://schemas.microsoft.com/office/drawing/2014/main" id="{BD08FE72-2945-4B36-75CE-DC40C042AFC2}"/>
                  </a:ext>
                </a:extLst>
              </p:cNvPr>
              <p:cNvSpPr/>
              <p:nvPr/>
            </p:nvSpPr>
            <p:spPr>
              <a:xfrm>
                <a:off x="6509076" y="5463311"/>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Engagement rate</a:t>
                </a:r>
              </a:p>
            </p:txBody>
          </p:sp>
          <p:sp>
            <p:nvSpPr>
              <p:cNvPr id="184" name="Rectangle: Rounded Corners 64">
                <a:hlinkClick r:id="" action="ppaction://noaction"/>
                <a:extLst>
                  <a:ext uri="{FF2B5EF4-FFF2-40B4-BE49-F238E27FC236}">
                    <a16:creationId xmlns:a16="http://schemas.microsoft.com/office/drawing/2014/main" id="{6EDBCB8C-0DDD-0BE0-F7CD-63A31FDBAD39}"/>
                  </a:ext>
                </a:extLst>
              </p:cNvPr>
              <p:cNvSpPr/>
              <p:nvPr/>
            </p:nvSpPr>
            <p:spPr>
              <a:xfrm>
                <a:off x="6509076"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dirty="0">
                    <a:solidFill>
                      <a:schemeClr val="bg1"/>
                    </a:solidFill>
                  </a:rPr>
                  <a:t>Regulatory compliance rate</a:t>
                </a:r>
              </a:p>
            </p:txBody>
          </p:sp>
        </p:grpSp>
        <p:grpSp>
          <p:nvGrpSpPr>
            <p:cNvPr id="185" name="Group 184">
              <a:extLst>
                <a:ext uri="{FF2B5EF4-FFF2-40B4-BE49-F238E27FC236}">
                  <a16:creationId xmlns:a16="http://schemas.microsoft.com/office/drawing/2014/main" id="{BF67542E-B092-3D3E-504C-4A767A7A6D1E}"/>
                </a:ext>
              </a:extLst>
            </p:cNvPr>
            <p:cNvGrpSpPr/>
            <p:nvPr/>
          </p:nvGrpSpPr>
          <p:grpSpPr>
            <a:xfrm>
              <a:off x="7270911" y="1596359"/>
              <a:ext cx="1323000" cy="1669785"/>
              <a:chOff x="9235110" y="2586675"/>
              <a:chExt cx="1764000" cy="2226381"/>
            </a:xfrm>
          </p:grpSpPr>
          <p:sp>
            <p:nvSpPr>
              <p:cNvPr id="186" name="Rectangle: Rounded Corners 59">
                <a:hlinkClick r:id="" action="ppaction://noaction"/>
                <a:extLst>
                  <a:ext uri="{FF2B5EF4-FFF2-40B4-BE49-F238E27FC236}">
                    <a16:creationId xmlns:a16="http://schemas.microsoft.com/office/drawing/2014/main" id="{D2BEA377-3113-0B3A-BE58-F98A6DDE724F}"/>
                  </a:ext>
                </a:extLst>
              </p:cNvPr>
              <p:cNvSpPr/>
              <p:nvPr/>
            </p:nvSpPr>
            <p:spPr>
              <a:xfrm>
                <a:off x="9235110"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Profitability</a:t>
                </a:r>
              </a:p>
            </p:txBody>
          </p:sp>
          <p:sp>
            <p:nvSpPr>
              <p:cNvPr id="187" name="Rectangle: Rounded Corners 60">
                <a:hlinkClick r:id="" action="ppaction://noaction"/>
                <a:extLst>
                  <a:ext uri="{FF2B5EF4-FFF2-40B4-BE49-F238E27FC236}">
                    <a16:creationId xmlns:a16="http://schemas.microsoft.com/office/drawing/2014/main" id="{76D1B0E2-15CC-ECEC-A5B7-B1DD5115B329}"/>
                  </a:ext>
                </a:extLst>
              </p:cNvPr>
              <p:cNvSpPr/>
              <p:nvPr/>
            </p:nvSpPr>
            <p:spPr>
              <a:xfrm>
                <a:off x="9235110"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a:t>
                </a:r>
                <a:endParaRPr lang="en-US" sz="788" b="1">
                  <a:solidFill>
                    <a:schemeClr val="bg1"/>
                  </a:solidFill>
                  <a:ea typeface="+mn-lt"/>
                  <a:cs typeface="+mn-lt"/>
                </a:endParaRPr>
              </a:p>
            </p:txBody>
          </p:sp>
          <p:sp>
            <p:nvSpPr>
              <p:cNvPr id="188" name="Rectangle: Rounded Corners 61">
                <a:hlinkClick r:id="" action="ppaction://noaction"/>
                <a:extLst>
                  <a:ext uri="{FF2B5EF4-FFF2-40B4-BE49-F238E27FC236}">
                    <a16:creationId xmlns:a16="http://schemas.microsoft.com/office/drawing/2014/main" id="{AA9A95D1-EC00-706B-D3A8-C54C047F1453}"/>
                  </a:ext>
                </a:extLst>
              </p:cNvPr>
              <p:cNvSpPr/>
              <p:nvPr/>
            </p:nvSpPr>
            <p:spPr>
              <a:xfrm>
                <a:off x="9235110"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Consumer NPS</a:t>
                </a:r>
                <a:endParaRPr lang="en-US" sz="788" b="1">
                  <a:solidFill>
                    <a:schemeClr val="bg1"/>
                  </a:solidFill>
                  <a:ea typeface="+mn-lt"/>
                  <a:cs typeface="+mn-lt"/>
                </a:endParaRPr>
              </a:p>
            </p:txBody>
          </p:sp>
          <p:sp>
            <p:nvSpPr>
              <p:cNvPr id="189" name="Rectangle: Rounded Corners 61">
                <a:hlinkClick r:id="rId12" action="ppaction://hlinksldjump"/>
                <a:extLst>
                  <a:ext uri="{FF2B5EF4-FFF2-40B4-BE49-F238E27FC236}">
                    <a16:creationId xmlns:a16="http://schemas.microsoft.com/office/drawing/2014/main" id="{3330A68B-92F3-C3D3-A7E7-A311A73661F5}"/>
                  </a:ext>
                </a:extLst>
              </p:cNvPr>
              <p:cNvSpPr/>
              <p:nvPr/>
            </p:nvSpPr>
            <p:spPr>
              <a:xfrm>
                <a:off x="9235110"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dirty="0">
                    <a:solidFill>
                      <a:schemeClr val="bg1"/>
                    </a:solidFill>
                    <a:ea typeface="+mn-lt"/>
                    <a:cs typeface="+mn-lt"/>
                  </a:rPr>
                  <a:t>Regulatory </a:t>
                </a:r>
              </a:p>
              <a:p>
                <a:pPr algn="ctr"/>
                <a:r>
                  <a:rPr lang="en-US" sz="788" b="1" dirty="0">
                    <a:solidFill>
                      <a:schemeClr val="bg1"/>
                    </a:solidFill>
                    <a:ea typeface="+mn-lt"/>
                    <a:cs typeface="+mn-lt"/>
                  </a:rPr>
                  <a:t>compliance</a:t>
                </a:r>
              </a:p>
            </p:txBody>
          </p:sp>
        </p:grpSp>
      </p:grpSp>
      <p:sp>
        <p:nvSpPr>
          <p:cNvPr id="9" name="TextBox 8">
            <a:extLst>
              <a:ext uri="{FF2B5EF4-FFF2-40B4-BE49-F238E27FC236}">
                <a16:creationId xmlns:a16="http://schemas.microsoft.com/office/drawing/2014/main" id="{7CABE549-3D9A-A87A-132E-22BDEEEDF79A}"/>
              </a:ext>
            </a:extLst>
          </p:cNvPr>
          <p:cNvSpPr txBox="1"/>
          <p:nvPr/>
        </p:nvSpPr>
        <p:spPr>
          <a:xfrm>
            <a:off x="1597551" y="4921899"/>
            <a:ext cx="5464583" cy="200055"/>
          </a:xfrm>
          <a:prstGeom prst="rect">
            <a:avLst/>
          </a:prstGeom>
          <a:noFill/>
        </p:spPr>
        <p:txBody>
          <a:bodyPr wrap="square" lIns="91440" tIns="45720" rIns="91440" bIns="45720" rtlCol="0" anchor="t">
            <a:spAutoFit/>
          </a:bodyPr>
          <a:lstStyle/>
          <a:p>
            <a:r>
              <a:rPr lang="nl-NL" sz="700" i="1" dirty="0">
                <a:solidFill>
                  <a:schemeClr val="tx2"/>
                </a:solidFill>
                <a:latin typeface="Verdana Pro"/>
              </a:rPr>
              <a:t>*Please go to the </a:t>
            </a:r>
            <a:r>
              <a:rPr lang="nl-NL" sz="700" i="1" dirty="0">
                <a:solidFill>
                  <a:schemeClr val="tx2"/>
                </a:solidFill>
                <a:latin typeface="Verdana Pro"/>
                <a:hlinkClick r:id="rId13">
                  <a:extLst>
                    <a:ext uri="{A12FA001-AC4F-418D-AE19-62706E023703}">
                      <ahyp:hlinkClr xmlns:ahyp="http://schemas.microsoft.com/office/drawing/2018/hyperlinkcolor" val="tx"/>
                    </a:ext>
                  </a:extLst>
                </a:hlinkClick>
              </a:rPr>
              <a:t>2D Pilot Toolkit</a:t>
            </a:r>
            <a:r>
              <a:rPr lang="nl-NL" sz="700" i="1" dirty="0">
                <a:solidFill>
                  <a:schemeClr val="tx2"/>
                </a:solidFill>
                <a:latin typeface="Verdana Pro"/>
              </a:rPr>
              <a:t> for detailed benefit-logics for both brand owner and retailer</a:t>
            </a:r>
            <a:endParaRPr lang="nl-NL" sz="700" i="1" dirty="0">
              <a:solidFill>
                <a:schemeClr val="tx2"/>
              </a:solidFill>
              <a:latin typeface="Verdana Pro" panose="020B0604030504040204" pitchFamily="34" charset="0"/>
            </a:endParaRPr>
          </a:p>
        </p:txBody>
      </p:sp>
      <p:sp>
        <p:nvSpPr>
          <p:cNvPr id="6" name="Rounded Rectangle 93">
            <a:extLst>
              <a:ext uri="{FF2B5EF4-FFF2-40B4-BE49-F238E27FC236}">
                <a16:creationId xmlns:a16="http://schemas.microsoft.com/office/drawing/2014/main" id="{F1D85B83-4801-2B3A-6EAC-47BA75754DC0}"/>
              </a:ext>
            </a:extLst>
          </p:cNvPr>
          <p:cNvSpPr/>
          <p:nvPr/>
        </p:nvSpPr>
        <p:spPr>
          <a:xfrm>
            <a:off x="138210" y="121890"/>
            <a:ext cx="6451776"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73660" indent="0">
              <a:buNone/>
            </a:pPr>
            <a:r>
              <a:rPr lang="en-US" sz="1600" b="1">
                <a:solidFill>
                  <a:schemeClr val="bg1"/>
                </a:solidFill>
                <a:latin typeface="Verdana Pro"/>
                <a:ea typeface="ＭＳ Ｐゴシック"/>
              </a:rPr>
              <a:t>Key KPIs and business goals of the key drivers*</a:t>
            </a:r>
            <a:endParaRPr lang="en-US" sz="1600">
              <a:solidFill>
                <a:schemeClr val="bg1"/>
              </a:solidFill>
            </a:endParaRPr>
          </a:p>
        </p:txBody>
      </p:sp>
      <p:sp>
        <p:nvSpPr>
          <p:cNvPr id="5" name="Rectangle 4">
            <a:extLst>
              <a:ext uri="{FF2B5EF4-FFF2-40B4-BE49-F238E27FC236}">
                <a16:creationId xmlns:a16="http://schemas.microsoft.com/office/drawing/2014/main" id="{C08D262B-7619-07B2-218D-C058CEDC57C6}"/>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D78121-AB72-5769-40FE-1EA21A7DF3B9}"/>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11" name="Picture 8">
            <a:hlinkClick r:id="" action="ppaction://hlinkshowjump?jump=nextslide"/>
            <a:extLst>
              <a:ext uri="{FF2B5EF4-FFF2-40B4-BE49-F238E27FC236}">
                <a16:creationId xmlns:a16="http://schemas.microsoft.com/office/drawing/2014/main" id="{F5CDEB60-7E54-83ED-5E68-0B2BE0D0445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flipH="1">
            <a:off x="8493031" y="236056"/>
            <a:ext cx="375396" cy="375396"/>
          </a:xfrm>
          <a:prstGeom prst="rect">
            <a:avLst/>
          </a:prstGeom>
        </p:spPr>
      </p:pic>
      <p:pic>
        <p:nvPicPr>
          <p:cNvPr id="12" name="Picture 9">
            <a:hlinkClick r:id="" action="ppaction://hlinkshowjump?jump=previousslide"/>
            <a:extLst>
              <a:ext uri="{FF2B5EF4-FFF2-40B4-BE49-F238E27FC236}">
                <a16:creationId xmlns:a16="http://schemas.microsoft.com/office/drawing/2014/main" id="{282A594B-9F8E-799F-D362-6EBF420B087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rot="10800000" flipH="1">
            <a:off x="7992616" y="236054"/>
            <a:ext cx="375396" cy="375396"/>
          </a:xfrm>
          <a:prstGeom prst="rect">
            <a:avLst/>
          </a:prstGeom>
          <a:noFill/>
          <a:ln>
            <a:noFill/>
          </a:ln>
        </p:spPr>
      </p:pic>
      <p:pic>
        <p:nvPicPr>
          <p:cNvPr id="13" name="Picture 9">
            <a:hlinkClick r:id="" action="ppaction://hlinkshowjump?jump=lastslideviewed"/>
            <a:extLst>
              <a:ext uri="{FF2B5EF4-FFF2-40B4-BE49-F238E27FC236}">
                <a16:creationId xmlns:a16="http://schemas.microsoft.com/office/drawing/2014/main" id="{0B293E0A-4746-DCA6-8829-14117E9281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rot="16200000" flipH="1">
            <a:off x="7239000" y="236054"/>
            <a:ext cx="375396" cy="375396"/>
          </a:xfrm>
          <a:prstGeom prst="rect">
            <a:avLst/>
          </a:prstGeom>
          <a:noFill/>
          <a:ln>
            <a:noFill/>
          </a:ln>
        </p:spPr>
      </p:pic>
    </p:spTree>
    <p:extLst>
      <p:ext uri="{BB962C8B-B14F-4D97-AF65-F5344CB8AC3E}">
        <p14:creationId xmlns:p14="http://schemas.microsoft.com/office/powerpoint/2010/main" val="16530733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81D9F0-538F-FF00-9899-CA0B3955620F}"/>
              </a:ext>
            </a:extLst>
          </p:cNvPr>
          <p:cNvSpPr/>
          <p:nvPr/>
        </p:nvSpPr>
        <p:spPr>
          <a:xfrm>
            <a:off x="1966" y="-12328"/>
            <a:ext cx="9142034" cy="860899"/>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Rounded Rectangle 93">
            <a:extLst>
              <a:ext uri="{FF2B5EF4-FFF2-40B4-BE49-F238E27FC236}">
                <a16:creationId xmlns:a16="http://schemas.microsoft.com/office/drawing/2014/main" id="{76B93BFC-34F4-83E0-8E73-515F6C97632E}"/>
              </a:ext>
            </a:extLst>
          </p:cNvPr>
          <p:cNvSpPr/>
          <p:nvPr/>
        </p:nvSpPr>
        <p:spPr>
          <a:xfrm>
            <a:off x="138210" y="121890"/>
            <a:ext cx="6451776"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Verdana"/>
                <a:ea typeface="+mn-ea"/>
                <a:cs typeface="Arial"/>
              </a:rPr>
              <a:t>The six key drivers explained</a:t>
            </a:r>
          </a:p>
        </p:txBody>
      </p:sp>
      <p:graphicFrame>
        <p:nvGraphicFramePr>
          <p:cNvPr id="28" name="think-cell data - do not delete" hidden="1">
            <a:extLst>
              <a:ext uri="{FF2B5EF4-FFF2-40B4-BE49-F238E27FC236}">
                <a16:creationId xmlns:a16="http://schemas.microsoft.com/office/drawing/2014/main" id="{82858C5E-72BC-02CD-FADC-6449C2784639}"/>
              </a:ext>
            </a:extLst>
          </p:cNvPr>
          <p:cNvGraphicFramePr>
            <a:graphicFrameLocks noChangeAspect="1"/>
          </p:cNvGraphicFramePr>
          <p:nvPr>
            <p:custDataLst>
              <p:tags r:id="rId1"/>
            </p:custDataLst>
            <p:extLst>
              <p:ext uri="{D42A27DB-BD31-4B8C-83A1-F6EECF244321}">
                <p14:modId xmlns:p14="http://schemas.microsoft.com/office/powerpoint/2010/main" val="3518052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62" imgH="262" progId="TCLayout.ActiveDocument.1">
                  <p:embed/>
                </p:oleObj>
              </mc:Choice>
              <mc:Fallback>
                <p:oleObj name="think-cell Slide" r:id="rId4" imgW="262" imgH="262" progId="TCLayout.ActiveDocument.1">
                  <p:embed/>
                  <p:pic>
                    <p:nvPicPr>
                      <p:cNvPr id="28" name="think-cell data - do not delete" hidden="1">
                        <a:extLst>
                          <a:ext uri="{FF2B5EF4-FFF2-40B4-BE49-F238E27FC236}">
                            <a16:creationId xmlns:a16="http://schemas.microsoft.com/office/drawing/2014/main" id="{82858C5E-72BC-02CD-FADC-6449C27846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155F9D3-5A79-3EFD-5344-22856195FA11}"/>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91</a:t>
            </a:fld>
            <a:endParaRPr lang="en-US"/>
          </a:p>
        </p:txBody>
      </p:sp>
      <p:grpSp>
        <p:nvGrpSpPr>
          <p:cNvPr id="6" name="Group 5">
            <a:extLst>
              <a:ext uri="{FF2B5EF4-FFF2-40B4-BE49-F238E27FC236}">
                <a16:creationId xmlns:a16="http://schemas.microsoft.com/office/drawing/2014/main" id="{B902A79A-78A7-0C21-9D66-264C24DB02E0}"/>
              </a:ext>
            </a:extLst>
          </p:cNvPr>
          <p:cNvGrpSpPr/>
          <p:nvPr/>
        </p:nvGrpSpPr>
        <p:grpSpPr>
          <a:xfrm>
            <a:off x="580892" y="2326426"/>
            <a:ext cx="3732181" cy="817485"/>
            <a:chOff x="817555" y="3543952"/>
            <a:chExt cx="4976238" cy="1089981"/>
          </a:xfrm>
        </p:grpSpPr>
        <p:pic>
          <p:nvPicPr>
            <p:cNvPr id="7" name="Picture 6">
              <a:extLst>
                <a:ext uri="{FF2B5EF4-FFF2-40B4-BE49-F238E27FC236}">
                  <a16:creationId xmlns:a16="http://schemas.microsoft.com/office/drawing/2014/main" id="{1C0D33B4-DEDB-BC1F-A719-C523F10CEF5A}"/>
                </a:ext>
              </a:extLst>
            </p:cNvPr>
            <p:cNvPicPr>
              <a:picLocks noChangeAspect="1"/>
            </p:cNvPicPr>
            <p:nvPr/>
          </p:nvPicPr>
          <p:blipFill rotWithShape="1">
            <a:blip r:embed="rId6"/>
            <a:srcRect l="51292" t="74275" r="33775" b="-1802"/>
            <a:stretch/>
          </p:blipFill>
          <p:spPr>
            <a:xfrm>
              <a:off x="817555" y="3543952"/>
              <a:ext cx="857182" cy="864535"/>
            </a:xfrm>
            <a:prstGeom prst="rect">
              <a:avLst/>
            </a:prstGeom>
          </p:spPr>
        </p:pic>
        <p:sp>
          <p:nvSpPr>
            <p:cNvPr id="9" name="TextBox 8">
              <a:extLst>
                <a:ext uri="{FF2B5EF4-FFF2-40B4-BE49-F238E27FC236}">
                  <a16:creationId xmlns:a16="http://schemas.microsoft.com/office/drawing/2014/main" id="{0914BEFA-73E6-FAB5-3092-9DBD5D99864D}"/>
                </a:ext>
              </a:extLst>
            </p:cNvPr>
            <p:cNvSpPr txBox="1"/>
            <p:nvPr/>
          </p:nvSpPr>
          <p:spPr>
            <a:xfrm>
              <a:off x="1631706" y="3587493"/>
              <a:ext cx="4162087" cy="1046440"/>
            </a:xfrm>
            <a:prstGeom prst="rect">
              <a:avLst/>
            </a:prstGeom>
            <a:noFill/>
          </p:spPr>
          <p:txBody>
            <a:bodyPr wrap="square" rtlCol="0">
              <a:spAutoFit/>
            </a:bodyPr>
            <a:lstStyle/>
            <a:p>
              <a:r>
                <a:rPr lang="en-US" sz="900" b="1">
                  <a:solidFill>
                    <a:srgbClr val="002D6C"/>
                  </a:solidFill>
                  <a:latin typeface="Verdana" panose="020B0604030504040204" pitchFamily="34" charset="0"/>
                  <a:ea typeface="Verdana" panose="020B0604030504040204" pitchFamily="34" charset="0"/>
                  <a:cs typeface="Verdana" panose="020B0604030504040204" pitchFamily="34" charset="0"/>
                </a:rPr>
                <a:t>Improved Packaging</a:t>
              </a:r>
            </a:p>
            <a:p>
              <a:r>
                <a:rPr lang="en-GB" sz="900">
                  <a:latin typeface="Verdana" panose="020B0604030504040204" pitchFamily="34" charset="0"/>
                  <a:ea typeface="Verdana" panose="020B0604030504040204" pitchFamily="34" charset="0"/>
                  <a:cs typeface="Verdana" panose="020B0604030504040204" pitchFamily="34" charset="0"/>
                </a:rPr>
                <a:t>Clean, purposeful packaging can be achieved through improvements such as reducing the number of barcodes on-pack or simplifying scanning options.  </a:t>
              </a:r>
              <a:endParaRPr lang="en-NL" sz="900">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a:extLst>
              <a:ext uri="{FF2B5EF4-FFF2-40B4-BE49-F238E27FC236}">
                <a16:creationId xmlns:a16="http://schemas.microsoft.com/office/drawing/2014/main" id="{7112F979-E3E1-62B0-8874-0D424F8F0A10}"/>
              </a:ext>
            </a:extLst>
          </p:cNvPr>
          <p:cNvPicPr>
            <a:picLocks noChangeAspect="1"/>
          </p:cNvPicPr>
          <p:nvPr/>
        </p:nvPicPr>
        <p:blipFill rotWithShape="1">
          <a:blip r:embed="rId6"/>
          <a:srcRect t="72137" r="85561"/>
          <a:stretch/>
        </p:blipFill>
        <p:spPr>
          <a:xfrm>
            <a:off x="4544076" y="3356539"/>
            <a:ext cx="624109" cy="656319"/>
          </a:xfrm>
          <a:prstGeom prst="rect">
            <a:avLst/>
          </a:prstGeom>
        </p:spPr>
      </p:pic>
      <p:grpSp>
        <p:nvGrpSpPr>
          <p:cNvPr id="11" name="Group 10">
            <a:extLst>
              <a:ext uri="{FF2B5EF4-FFF2-40B4-BE49-F238E27FC236}">
                <a16:creationId xmlns:a16="http://schemas.microsoft.com/office/drawing/2014/main" id="{5F08BC1E-2764-2B5F-F8A9-E97797A9BBD5}"/>
              </a:ext>
            </a:extLst>
          </p:cNvPr>
          <p:cNvGrpSpPr/>
          <p:nvPr/>
        </p:nvGrpSpPr>
        <p:grpSpPr>
          <a:xfrm>
            <a:off x="607450" y="1248377"/>
            <a:ext cx="3737896" cy="788832"/>
            <a:chOff x="809932" y="2321704"/>
            <a:chExt cx="4983859" cy="1051775"/>
          </a:xfrm>
        </p:grpSpPr>
        <p:pic>
          <p:nvPicPr>
            <p:cNvPr id="12" name="Picture 11">
              <a:hlinkClick r:id="rId7" action="ppaction://hlinksldjump"/>
              <a:extLst>
                <a:ext uri="{FF2B5EF4-FFF2-40B4-BE49-F238E27FC236}">
                  <a16:creationId xmlns:a16="http://schemas.microsoft.com/office/drawing/2014/main" id="{0E372760-0D98-2785-A4BF-C8BC2B4A21FB}"/>
                </a:ext>
              </a:extLst>
            </p:cNvPr>
            <p:cNvPicPr>
              <a:picLocks noChangeAspect="1"/>
            </p:cNvPicPr>
            <p:nvPr/>
          </p:nvPicPr>
          <p:blipFill rotWithShape="1">
            <a:blip r:embed="rId6"/>
            <a:srcRect l="1" r="86487" b="74474"/>
            <a:stretch/>
          </p:blipFill>
          <p:spPr>
            <a:xfrm>
              <a:off x="809932" y="2321704"/>
              <a:ext cx="778741" cy="801693"/>
            </a:xfrm>
            <a:prstGeom prst="rect">
              <a:avLst/>
            </a:prstGeom>
          </p:spPr>
        </p:pic>
        <p:sp>
          <p:nvSpPr>
            <p:cNvPr id="13" name="TextBox 12">
              <a:extLst>
                <a:ext uri="{FF2B5EF4-FFF2-40B4-BE49-F238E27FC236}">
                  <a16:creationId xmlns:a16="http://schemas.microsoft.com/office/drawing/2014/main" id="{149D5B7A-EB5B-7692-A814-AD81CFEE19CE}"/>
                </a:ext>
              </a:extLst>
            </p:cNvPr>
            <p:cNvSpPr txBox="1"/>
            <p:nvPr/>
          </p:nvSpPr>
          <p:spPr>
            <a:xfrm>
              <a:off x="1631705" y="2327039"/>
              <a:ext cx="4162086" cy="1046440"/>
            </a:xfrm>
            <a:prstGeom prst="rect">
              <a:avLst/>
            </a:prstGeom>
            <a:noFill/>
          </p:spPr>
          <p:txBody>
            <a:bodyPr wrap="square" rtlCol="0">
              <a:spAutoFit/>
            </a:bodyPr>
            <a:lstStyle/>
            <a:p>
              <a:r>
                <a:rPr lang="en-US" sz="900" b="1">
                  <a:solidFill>
                    <a:srgbClr val="002D6C"/>
                  </a:solidFill>
                  <a:latin typeface="Verdana" panose="020B0604030504040204" pitchFamily="34" charset="0"/>
                  <a:ea typeface="Verdana" panose="020B0604030504040204" pitchFamily="34" charset="0"/>
                  <a:cs typeface="Verdana" panose="020B0604030504040204" pitchFamily="34" charset="0"/>
                </a:rPr>
                <a:t>Consumer Engagement</a:t>
              </a:r>
            </a:p>
            <a:p>
              <a:r>
                <a:rPr lang="en-US" sz="900">
                  <a:latin typeface="Verdana" panose="020B0604030504040204" pitchFamily="34" charset="0"/>
                  <a:ea typeface="Verdana" panose="020B0604030504040204" pitchFamily="34" charset="0"/>
                  <a:cs typeface="Verdana" panose="020B0604030504040204" pitchFamily="34" charset="0"/>
                </a:rPr>
                <a:t>Use of 2D barcode solutions encoded with the </a:t>
              </a:r>
              <a:r>
                <a:rPr lang="en-US" sz="900">
                  <a:latin typeface="Verdana" panose="020B0604030504040204" pitchFamily="34" charset="0"/>
                  <a:ea typeface="Verdana" panose="020B0604030504040204" pitchFamily="34" charset="0"/>
                  <a:cs typeface="Verdana" panose="020B0604030504040204" pitchFamily="34" charset="0"/>
                  <a:hlinkClick r:id="rId8" action="ppaction://hlinksldjump"/>
                </a:rPr>
                <a:t>GTIN</a:t>
              </a:r>
              <a:r>
                <a:rPr lang="en-US" sz="900">
                  <a:latin typeface="Verdana" panose="020B0604030504040204" pitchFamily="34" charset="0"/>
                  <a:ea typeface="Verdana" panose="020B0604030504040204" pitchFamily="34" charset="0"/>
                  <a:cs typeface="Verdana" panose="020B0604030504040204" pitchFamily="34" charset="0"/>
                </a:rPr>
                <a:t> + web-enabled links gives brand owners the opportunity to provide consumers with richer product data and shopper engagement.</a:t>
              </a:r>
            </a:p>
          </p:txBody>
        </p:sp>
      </p:grpSp>
      <p:grpSp>
        <p:nvGrpSpPr>
          <p:cNvPr id="14" name="Group 13">
            <a:extLst>
              <a:ext uri="{FF2B5EF4-FFF2-40B4-BE49-F238E27FC236}">
                <a16:creationId xmlns:a16="http://schemas.microsoft.com/office/drawing/2014/main" id="{1C66CC65-9D75-CA6B-FB83-BA9873B1828A}"/>
              </a:ext>
            </a:extLst>
          </p:cNvPr>
          <p:cNvGrpSpPr/>
          <p:nvPr/>
        </p:nvGrpSpPr>
        <p:grpSpPr>
          <a:xfrm>
            <a:off x="4543404" y="2293343"/>
            <a:ext cx="3735328" cy="849558"/>
            <a:chOff x="6079384" y="3338473"/>
            <a:chExt cx="4980434" cy="1132744"/>
          </a:xfrm>
        </p:grpSpPr>
        <p:pic>
          <p:nvPicPr>
            <p:cNvPr id="15" name="Picture 14">
              <a:extLst>
                <a:ext uri="{FF2B5EF4-FFF2-40B4-BE49-F238E27FC236}">
                  <a16:creationId xmlns:a16="http://schemas.microsoft.com/office/drawing/2014/main" id="{78DB3B4F-D297-8B29-E1C4-52299F34F5D7}"/>
                </a:ext>
              </a:extLst>
            </p:cNvPr>
            <p:cNvPicPr>
              <a:picLocks noChangeAspect="1"/>
            </p:cNvPicPr>
            <p:nvPr/>
          </p:nvPicPr>
          <p:blipFill rotWithShape="1">
            <a:blip r:embed="rId6"/>
            <a:srcRect t="32601" r="85127" b="34938"/>
            <a:stretch/>
          </p:blipFill>
          <p:spPr>
            <a:xfrm>
              <a:off x="6079384" y="3338473"/>
              <a:ext cx="857182" cy="1019472"/>
            </a:xfrm>
            <a:prstGeom prst="rect">
              <a:avLst/>
            </a:prstGeom>
          </p:spPr>
        </p:pic>
        <p:sp>
          <p:nvSpPr>
            <p:cNvPr id="16" name="TextBox 15">
              <a:extLst>
                <a:ext uri="{FF2B5EF4-FFF2-40B4-BE49-F238E27FC236}">
                  <a16:creationId xmlns:a16="http://schemas.microsoft.com/office/drawing/2014/main" id="{720BCF2A-4BFA-6F15-9546-C309AC7D1E65}"/>
                </a:ext>
              </a:extLst>
            </p:cNvPr>
            <p:cNvSpPr txBox="1"/>
            <p:nvPr/>
          </p:nvSpPr>
          <p:spPr>
            <a:xfrm>
              <a:off x="6897732" y="3424777"/>
              <a:ext cx="4162086" cy="1046440"/>
            </a:xfrm>
            <a:prstGeom prst="rect">
              <a:avLst/>
            </a:prstGeom>
            <a:noFill/>
          </p:spPr>
          <p:txBody>
            <a:bodyPr wrap="square" rtlCol="0">
              <a:spAutoFit/>
            </a:bodyPr>
            <a:lstStyle/>
            <a:p>
              <a:r>
                <a:rPr lang="en-GB" sz="900" b="1" dirty="0">
                  <a:solidFill>
                    <a:srgbClr val="002D6C"/>
                  </a:solidFill>
                  <a:latin typeface="Verdana" panose="020B0604030504040204" pitchFamily="34" charset="0"/>
                  <a:ea typeface="Verdana" panose="020B0604030504040204" pitchFamily="34" charset="0"/>
                  <a:cs typeface="Verdana" panose="020B0604030504040204" pitchFamily="34" charset="0"/>
                </a:rPr>
                <a:t>Sustainability</a:t>
              </a:r>
            </a:p>
            <a:p>
              <a:r>
                <a:rPr lang="en-GB" sz="900" dirty="0">
                  <a:latin typeface="Verdana" panose="020B0604030504040204" pitchFamily="34" charset="0"/>
                  <a:ea typeface="Verdana" panose="020B0604030504040204" pitchFamily="34" charset="0"/>
                  <a:cs typeface="Verdana" panose="020B0604030504040204" pitchFamily="34" charset="0"/>
                </a:rPr>
                <a:t>2D barcode solutions create opportunities to help the economy, society and environment, such as sharing recycling information, lifecycle visibility and revalorisation. </a:t>
              </a:r>
              <a:endParaRPr lang="en-NL" sz="900" dirty="0">
                <a:latin typeface="Verdana" panose="020B0604030504040204" pitchFamily="34" charset="0"/>
                <a:ea typeface="Verdana" panose="020B0604030504040204" pitchFamily="34" charset="0"/>
                <a:cs typeface="Verdana" panose="020B0604030504040204" pitchFamily="34" charset="0"/>
              </a:endParaRPr>
            </a:p>
          </p:txBody>
        </p:sp>
      </p:grpSp>
      <p:sp>
        <p:nvSpPr>
          <p:cNvPr id="17" name="TextBox 16">
            <a:extLst>
              <a:ext uri="{FF2B5EF4-FFF2-40B4-BE49-F238E27FC236}">
                <a16:creationId xmlns:a16="http://schemas.microsoft.com/office/drawing/2014/main" id="{3E6ED16D-5AC6-056A-64D5-C69E667A513D}"/>
              </a:ext>
            </a:extLst>
          </p:cNvPr>
          <p:cNvSpPr txBox="1"/>
          <p:nvPr/>
        </p:nvSpPr>
        <p:spPr>
          <a:xfrm>
            <a:off x="5168184" y="3440096"/>
            <a:ext cx="3121565" cy="784830"/>
          </a:xfrm>
          <a:prstGeom prst="rect">
            <a:avLst/>
          </a:prstGeom>
          <a:noFill/>
        </p:spPr>
        <p:txBody>
          <a:bodyPr wrap="square" rtlCol="0">
            <a:spAutoFit/>
          </a:bodyPr>
          <a:lstStyle/>
          <a:p>
            <a:r>
              <a:rPr lang="en-US" sz="900" b="1">
                <a:solidFill>
                  <a:srgbClr val="002D6C"/>
                </a:solidFill>
                <a:latin typeface="Verdana" panose="020B0604030504040204" pitchFamily="34" charset="0"/>
                <a:ea typeface="Verdana" panose="020B0604030504040204" pitchFamily="34" charset="0"/>
                <a:cs typeface="Verdana" panose="020B0604030504040204" pitchFamily="34" charset="0"/>
              </a:rPr>
              <a:t>Traceability</a:t>
            </a:r>
          </a:p>
          <a:p>
            <a:r>
              <a:rPr lang="en-US" sz="900">
                <a:latin typeface="Verdana" panose="020B0604030504040204" pitchFamily="34" charset="0"/>
                <a:ea typeface="Verdana" panose="020B0604030504040204" pitchFamily="34" charset="0"/>
                <a:cs typeface="Verdana" panose="020B0604030504040204" pitchFamily="34" charset="0"/>
              </a:rPr>
              <a:t>Sharing richer product data such as product identification and place of purchase across the retail value chain can help create opportunities for improved consumer protection.</a:t>
            </a:r>
          </a:p>
        </p:txBody>
      </p:sp>
      <p:grpSp>
        <p:nvGrpSpPr>
          <p:cNvPr id="18" name="Group 17">
            <a:extLst>
              <a:ext uri="{FF2B5EF4-FFF2-40B4-BE49-F238E27FC236}">
                <a16:creationId xmlns:a16="http://schemas.microsoft.com/office/drawing/2014/main" id="{AF431949-DC31-D49C-84AD-4F7565A9FA4F}"/>
              </a:ext>
            </a:extLst>
          </p:cNvPr>
          <p:cNvGrpSpPr/>
          <p:nvPr/>
        </p:nvGrpSpPr>
        <p:grpSpPr>
          <a:xfrm>
            <a:off x="456796" y="3424361"/>
            <a:ext cx="3840139" cy="795009"/>
            <a:chOff x="673608" y="4706646"/>
            <a:chExt cx="5120183" cy="1060012"/>
          </a:xfrm>
        </p:grpSpPr>
        <p:pic>
          <p:nvPicPr>
            <p:cNvPr id="19" name="Picture 18">
              <a:extLst>
                <a:ext uri="{FF2B5EF4-FFF2-40B4-BE49-F238E27FC236}">
                  <a16:creationId xmlns:a16="http://schemas.microsoft.com/office/drawing/2014/main" id="{BBEB1E3C-9F09-79E7-8ADB-004D6CD729A1}"/>
                </a:ext>
              </a:extLst>
            </p:cNvPr>
            <p:cNvPicPr>
              <a:picLocks noChangeAspect="1"/>
            </p:cNvPicPr>
            <p:nvPr/>
          </p:nvPicPr>
          <p:blipFill rotWithShape="1">
            <a:blip r:embed="rId6"/>
            <a:srcRect l="48708" r="33548" b="74474"/>
            <a:stretch/>
          </p:blipFill>
          <p:spPr>
            <a:xfrm>
              <a:off x="673608" y="4706646"/>
              <a:ext cx="1022645" cy="801693"/>
            </a:xfrm>
            <a:prstGeom prst="rect">
              <a:avLst/>
            </a:prstGeom>
          </p:spPr>
        </p:pic>
        <p:sp>
          <p:nvSpPr>
            <p:cNvPr id="20" name="TextBox 19">
              <a:extLst>
                <a:ext uri="{FF2B5EF4-FFF2-40B4-BE49-F238E27FC236}">
                  <a16:creationId xmlns:a16="http://schemas.microsoft.com/office/drawing/2014/main" id="{ABD266C7-D4F1-5CDA-B6BE-DAEB67AA69AA}"/>
                </a:ext>
              </a:extLst>
            </p:cNvPr>
            <p:cNvSpPr txBox="1"/>
            <p:nvPr/>
          </p:nvSpPr>
          <p:spPr>
            <a:xfrm>
              <a:off x="1631705" y="4720218"/>
              <a:ext cx="4162086" cy="1046440"/>
            </a:xfrm>
            <a:prstGeom prst="rect">
              <a:avLst/>
            </a:prstGeom>
            <a:noFill/>
          </p:spPr>
          <p:txBody>
            <a:bodyPr wrap="square" rtlCol="0">
              <a:spAutoFit/>
            </a:bodyPr>
            <a:lstStyle/>
            <a:p>
              <a:r>
                <a:rPr lang="en-US" sz="900" b="1">
                  <a:solidFill>
                    <a:srgbClr val="002D6C"/>
                  </a:solidFill>
                  <a:latin typeface="Verdana" panose="020B0604030504040204" pitchFamily="34" charset="0"/>
                  <a:ea typeface="Verdana" panose="020B0604030504040204" pitchFamily="34" charset="0"/>
                  <a:cs typeface="Verdana" panose="020B0604030504040204" pitchFamily="34" charset="0"/>
                </a:rPr>
                <a:t>Safety</a:t>
              </a:r>
            </a:p>
            <a:p>
              <a:r>
                <a:rPr lang="en-US" sz="900">
                  <a:latin typeface="Verdana" panose="020B0604030504040204" pitchFamily="34" charset="0"/>
                  <a:ea typeface="Verdana" panose="020B0604030504040204" pitchFamily="34" charset="0"/>
                  <a:cs typeface="Verdana" panose="020B0604030504040204" pitchFamily="34" charset="0"/>
                </a:rPr>
                <a:t>2D barcodes encoded with date(s) can be used to identify products nearing expiration resulting in reduced product waste and product safety for consumers.</a:t>
              </a:r>
            </a:p>
          </p:txBody>
        </p:sp>
      </p:grpSp>
      <p:grpSp>
        <p:nvGrpSpPr>
          <p:cNvPr id="21" name="Group 20">
            <a:extLst>
              <a:ext uri="{FF2B5EF4-FFF2-40B4-BE49-F238E27FC236}">
                <a16:creationId xmlns:a16="http://schemas.microsoft.com/office/drawing/2014/main" id="{233F740F-AEE5-3D14-F8AE-D05278980939}"/>
              </a:ext>
            </a:extLst>
          </p:cNvPr>
          <p:cNvGrpSpPr/>
          <p:nvPr/>
        </p:nvGrpSpPr>
        <p:grpSpPr>
          <a:xfrm>
            <a:off x="4428002" y="1193947"/>
            <a:ext cx="3841936" cy="981884"/>
            <a:chOff x="5914761" y="2302926"/>
            <a:chExt cx="5122583" cy="1309178"/>
          </a:xfrm>
        </p:grpSpPr>
        <p:pic>
          <p:nvPicPr>
            <p:cNvPr id="22" name="Picture 21">
              <a:extLst>
                <a:ext uri="{FF2B5EF4-FFF2-40B4-BE49-F238E27FC236}">
                  <a16:creationId xmlns:a16="http://schemas.microsoft.com/office/drawing/2014/main" id="{FC440E4C-D1E8-FDDA-E436-352F1CD73CD8}"/>
                </a:ext>
              </a:extLst>
            </p:cNvPr>
            <p:cNvPicPr>
              <a:picLocks noChangeAspect="1"/>
            </p:cNvPicPr>
            <p:nvPr/>
          </p:nvPicPr>
          <p:blipFill rotWithShape="1">
            <a:blip r:embed="rId6"/>
            <a:srcRect l="48708" t="33050" r="33749" b="34939"/>
            <a:stretch/>
          </p:blipFill>
          <p:spPr>
            <a:xfrm>
              <a:off x="5914761" y="2302926"/>
              <a:ext cx="1011047" cy="1005358"/>
            </a:xfrm>
            <a:prstGeom prst="rect">
              <a:avLst/>
            </a:prstGeom>
          </p:spPr>
        </p:pic>
        <p:sp>
          <p:nvSpPr>
            <p:cNvPr id="23" name="TextBox 22">
              <a:extLst>
                <a:ext uri="{FF2B5EF4-FFF2-40B4-BE49-F238E27FC236}">
                  <a16:creationId xmlns:a16="http://schemas.microsoft.com/office/drawing/2014/main" id="{66D2B83F-C0BD-1E24-1F3B-3F2E8F0425B0}"/>
                </a:ext>
              </a:extLst>
            </p:cNvPr>
            <p:cNvSpPr txBox="1"/>
            <p:nvPr/>
          </p:nvSpPr>
          <p:spPr>
            <a:xfrm>
              <a:off x="6875259" y="2380998"/>
              <a:ext cx="4162085" cy="1231106"/>
            </a:xfrm>
            <a:prstGeom prst="rect">
              <a:avLst/>
            </a:prstGeom>
            <a:noFill/>
          </p:spPr>
          <p:txBody>
            <a:bodyPr wrap="square" lIns="91440" tIns="45720" rIns="91440" bIns="45720" rtlCol="0" anchor="t">
              <a:spAutoFit/>
            </a:bodyPr>
            <a:lstStyle/>
            <a:p>
              <a:r>
                <a:rPr lang="en-US" sz="900" b="1">
                  <a:solidFill>
                    <a:srgbClr val="002D6C"/>
                  </a:solidFill>
                  <a:latin typeface="Verdana"/>
                  <a:ea typeface="Verdana"/>
                  <a:cs typeface="Verdana" panose="020B0604030504040204" pitchFamily="34" charset="0"/>
                </a:rPr>
                <a:t>Inventory Management</a:t>
              </a:r>
            </a:p>
            <a:p>
              <a:r>
                <a:rPr lang="en-US" sz="900">
                  <a:latin typeface="Verdana"/>
                  <a:ea typeface="Verdana"/>
                  <a:cs typeface="Verdana" panose="020B0604030504040204" pitchFamily="34" charset="0"/>
                </a:rPr>
                <a:t>Although current barcodes can be used for inventory accuracy, it is limited. 2D barcodes encoded with the GTIN + more granular data can offer first in/first out manageability, reduce waste and increase efficiency in the supply chain.</a:t>
              </a:r>
              <a:endParaRPr lang="en-US" sz="900">
                <a:latin typeface="Verdana" panose="020B0604030504040204" pitchFamily="34" charset="0"/>
                <a:ea typeface="Verdana" panose="020B0604030504040204" pitchFamily="34" charset="0"/>
                <a:cs typeface="Verdana" panose="020B0604030504040204" pitchFamily="34" charset="0"/>
              </a:endParaRPr>
            </a:p>
          </p:txBody>
        </p:sp>
      </p:grpSp>
      <p:sp>
        <p:nvSpPr>
          <p:cNvPr id="3" name="Rectangle 2">
            <a:extLst>
              <a:ext uri="{FF2B5EF4-FFF2-40B4-BE49-F238E27FC236}">
                <a16:creationId xmlns:a16="http://schemas.microsoft.com/office/drawing/2014/main" id="{8077BAF8-5A2A-D421-EAFC-C2CE0DB4752D}"/>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B17573-7489-1BB4-007C-6B4EFC54223B}"/>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26" name="Picture 8">
            <a:hlinkClick r:id="" action="ppaction://hlinkshowjump?jump=nextslide"/>
            <a:extLst>
              <a:ext uri="{FF2B5EF4-FFF2-40B4-BE49-F238E27FC236}">
                <a16:creationId xmlns:a16="http://schemas.microsoft.com/office/drawing/2014/main" id="{DD064F8D-174B-38B2-E312-3C9DDDDA40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a:off x="8493031" y="236056"/>
            <a:ext cx="375396" cy="375396"/>
          </a:xfrm>
          <a:prstGeom prst="rect">
            <a:avLst/>
          </a:prstGeom>
        </p:spPr>
      </p:pic>
      <p:pic>
        <p:nvPicPr>
          <p:cNvPr id="30" name="Picture 9">
            <a:hlinkClick r:id="" action="ppaction://hlinkshowjump?jump=previousslide"/>
            <a:extLst>
              <a:ext uri="{FF2B5EF4-FFF2-40B4-BE49-F238E27FC236}">
                <a16:creationId xmlns:a16="http://schemas.microsoft.com/office/drawing/2014/main" id="{9FE5FCBC-C19D-DA29-11FE-B1EE9A2A3B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7992616" y="236054"/>
            <a:ext cx="375396" cy="375396"/>
          </a:xfrm>
          <a:prstGeom prst="rect">
            <a:avLst/>
          </a:prstGeom>
          <a:noFill/>
          <a:ln>
            <a:noFill/>
          </a:ln>
        </p:spPr>
      </p:pic>
      <p:pic>
        <p:nvPicPr>
          <p:cNvPr id="31" name="Picture 9">
            <a:hlinkClick r:id="" action="ppaction://hlinkshowjump?jump=lastslideviewed"/>
            <a:extLst>
              <a:ext uri="{FF2B5EF4-FFF2-40B4-BE49-F238E27FC236}">
                <a16:creationId xmlns:a16="http://schemas.microsoft.com/office/drawing/2014/main" id="{BB5CA2F5-183E-99E7-4216-C240FFC964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6200000" flipH="1">
            <a:off x="7239000" y="236054"/>
            <a:ext cx="375396" cy="375396"/>
          </a:xfrm>
          <a:prstGeom prst="rect">
            <a:avLst/>
          </a:prstGeom>
          <a:noFill/>
          <a:ln>
            <a:noFill/>
          </a:ln>
        </p:spPr>
      </p:pic>
    </p:spTree>
    <p:extLst>
      <p:ext uri="{BB962C8B-B14F-4D97-AF65-F5344CB8AC3E}">
        <p14:creationId xmlns:p14="http://schemas.microsoft.com/office/powerpoint/2010/main" val="33572866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99C640-98DA-8793-2D38-931FB6DBB1A2}"/>
              </a:ext>
            </a:extLst>
          </p:cNvPr>
          <p:cNvSpPr/>
          <p:nvPr/>
        </p:nvSpPr>
        <p:spPr>
          <a:xfrm>
            <a:off x="1966" y="0"/>
            <a:ext cx="9142034" cy="839945"/>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4" name="Slide Number Placeholder 3">
            <a:extLst>
              <a:ext uri="{FF2B5EF4-FFF2-40B4-BE49-F238E27FC236}">
                <a16:creationId xmlns:a16="http://schemas.microsoft.com/office/drawing/2014/main" id="{858C1047-B5B8-5E48-29E1-BD2D5312954C}"/>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92</a:t>
            </a:fld>
            <a:endParaRPr lang="en-US"/>
          </a:p>
        </p:txBody>
      </p:sp>
      <p:sp>
        <p:nvSpPr>
          <p:cNvPr id="10" name="Rounded Rectangle 93">
            <a:extLst>
              <a:ext uri="{FF2B5EF4-FFF2-40B4-BE49-F238E27FC236}">
                <a16:creationId xmlns:a16="http://schemas.microsoft.com/office/drawing/2014/main" id="{BB2CC329-A241-303E-635C-140509E8A7F0}"/>
              </a:ext>
            </a:extLst>
          </p:cNvPr>
          <p:cNvSpPr/>
          <p:nvPr/>
        </p:nvSpPr>
        <p:spPr>
          <a:xfrm>
            <a:off x="138210" y="154829"/>
            <a:ext cx="6451776"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Verdana"/>
                <a:ea typeface="+mn-ea"/>
                <a:cs typeface="Arial"/>
              </a:rPr>
              <a:t>Sector-specific examples</a:t>
            </a:r>
          </a:p>
        </p:txBody>
      </p:sp>
      <p:grpSp>
        <p:nvGrpSpPr>
          <p:cNvPr id="71" name="Group 70">
            <a:extLst>
              <a:ext uri="{FF2B5EF4-FFF2-40B4-BE49-F238E27FC236}">
                <a16:creationId xmlns:a16="http://schemas.microsoft.com/office/drawing/2014/main" id="{BDCED2C9-6A9B-A218-545D-5D5CE5968226}"/>
              </a:ext>
            </a:extLst>
          </p:cNvPr>
          <p:cNvGrpSpPr/>
          <p:nvPr/>
        </p:nvGrpSpPr>
        <p:grpSpPr>
          <a:xfrm>
            <a:off x="448979" y="1248530"/>
            <a:ext cx="8246041" cy="307777"/>
            <a:chOff x="448979" y="2589512"/>
            <a:chExt cx="8246041" cy="307777"/>
          </a:xfrm>
        </p:grpSpPr>
        <p:grpSp>
          <p:nvGrpSpPr>
            <p:cNvPr id="34" name="Group 33">
              <a:extLst>
                <a:ext uri="{FF2B5EF4-FFF2-40B4-BE49-F238E27FC236}">
                  <a16:creationId xmlns:a16="http://schemas.microsoft.com/office/drawing/2014/main" id="{FCF00C2D-DB40-6F7C-2B72-1AD299411C42}"/>
                </a:ext>
              </a:extLst>
            </p:cNvPr>
            <p:cNvGrpSpPr/>
            <p:nvPr/>
          </p:nvGrpSpPr>
          <p:grpSpPr>
            <a:xfrm>
              <a:off x="1017517" y="2589512"/>
              <a:ext cx="7677503" cy="307777"/>
              <a:chOff x="1017517" y="2589512"/>
              <a:chExt cx="7677503" cy="307777"/>
            </a:xfrm>
          </p:grpSpPr>
          <p:sp>
            <p:nvSpPr>
              <p:cNvPr id="24" name="Title 1">
                <a:extLst>
                  <a:ext uri="{FF2B5EF4-FFF2-40B4-BE49-F238E27FC236}">
                    <a16:creationId xmlns:a16="http://schemas.microsoft.com/office/drawing/2014/main" id="{D5E86757-2756-AD92-E6B1-1E8ADBFD1787}"/>
                  </a:ext>
                </a:extLst>
              </p:cNvPr>
              <p:cNvSpPr txBox="1">
                <a:spLocks/>
              </p:cNvSpPr>
              <p:nvPr/>
            </p:nvSpPr>
            <p:spPr bwMode="auto">
              <a:xfrm>
                <a:off x="1017517" y="258951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700" b="1" dirty="0">
                    <a:solidFill>
                      <a:srgbClr val="F26334"/>
                    </a:solidFill>
                    <a:latin typeface="Verdana Pro" panose="020B0604030504040204" pitchFamily="34" charset="0"/>
                    <a:hlinkClick r:id="rId2" action="ppaction://hlinksldjump"/>
                  </a:rPr>
                  <a:t>Brand owner pathway</a:t>
                </a:r>
                <a:endParaRPr lang="en-NL" sz="700" b="1" dirty="0">
                  <a:solidFill>
                    <a:srgbClr val="F26334"/>
                  </a:solidFill>
                  <a:latin typeface="Verdana Pro" panose="020B0604030504040204" pitchFamily="34" charset="0"/>
                  <a:hlinkClick r:id="rId2" action="ppaction://hlinksldjump"/>
                </a:endParaRPr>
              </a:p>
              <a:p>
                <a:r>
                  <a:rPr lang="en-NL" sz="700" dirty="0">
                    <a:solidFill>
                      <a:srgbClr val="F26334"/>
                    </a:solidFill>
                    <a:latin typeface="Verdana Pro" panose="020B0604030504040204" pitchFamily="34" charset="0"/>
                    <a:hlinkClick r:id="rId2" action="ppaction://hlinksldjump"/>
                  </a:rPr>
                  <a:t>Sub step </a:t>
                </a:r>
                <a:r>
                  <a:rPr lang="nl-NL" sz="700" dirty="0">
                    <a:solidFill>
                      <a:srgbClr val="F26334"/>
                    </a:solidFill>
                    <a:latin typeface="Verdana Pro" panose="020B0604030504040204" pitchFamily="34" charset="0"/>
                    <a:hlinkClick r:id="rId2" action="ppaction://hlinksldjump"/>
                  </a:rPr>
                  <a:t>5.4</a:t>
                </a:r>
                <a:endParaRPr lang="en-NL" sz="700" dirty="0">
                  <a:solidFill>
                    <a:srgbClr val="F26334"/>
                  </a:solidFill>
                  <a:latin typeface="Verdana Pro" panose="020B0604030504040204" pitchFamily="34" charset="0"/>
                </a:endParaRPr>
              </a:p>
            </p:txBody>
          </p:sp>
          <p:sp>
            <p:nvSpPr>
              <p:cNvPr id="25" name="TextBox 24">
                <a:extLst>
                  <a:ext uri="{FF2B5EF4-FFF2-40B4-BE49-F238E27FC236}">
                    <a16:creationId xmlns:a16="http://schemas.microsoft.com/office/drawing/2014/main" id="{CA1E20E0-5707-D2DF-2829-CA6EB3863905}"/>
                  </a:ext>
                </a:extLst>
              </p:cNvPr>
              <p:cNvSpPr txBox="1"/>
              <p:nvPr/>
            </p:nvSpPr>
            <p:spPr>
              <a:xfrm>
                <a:off x="3255492" y="2643373"/>
                <a:ext cx="5439528" cy="200055"/>
              </a:xfrm>
              <a:prstGeom prst="rect">
                <a:avLst/>
              </a:prstGeom>
              <a:noFill/>
            </p:spPr>
            <p:txBody>
              <a:bodyPr wrap="square" rtlCol="0">
                <a:spAutoFit/>
              </a:bodyPr>
              <a:lstStyle/>
              <a:p>
                <a:r>
                  <a:rPr lang="en-GB" sz="700" dirty="0">
                    <a:solidFill>
                      <a:schemeClr val="tx2"/>
                    </a:solidFill>
                    <a:latin typeface="Verdana Pro" panose="020B0604030504040204" pitchFamily="34" charset="0"/>
                  </a:rPr>
                  <a:t>Consider making the 2D Barcode as small as possible. Use the </a:t>
                </a:r>
                <a:r>
                  <a:rPr lang="en-GB" sz="700" dirty="0">
                    <a:latin typeface="Verdana Pro" panose="020B0604030504040204" pitchFamily="34" charset="0"/>
                    <a:hlinkClick r:id="rId3"/>
                  </a:rPr>
                  <a:t>module count tool </a:t>
                </a:r>
                <a:r>
                  <a:rPr lang="en-GB" sz="700" dirty="0">
                    <a:solidFill>
                      <a:schemeClr val="tx2"/>
                    </a:solidFill>
                    <a:latin typeface="Verdana Pro" panose="020B0604030504040204" pitchFamily="34" charset="0"/>
                  </a:rPr>
                  <a:t>to help you. </a:t>
                </a:r>
                <a:endParaRPr lang="nl-NL" sz="700" dirty="0">
                  <a:solidFill>
                    <a:schemeClr val="tx2"/>
                  </a:solidFill>
                  <a:latin typeface="Verdana Pro" panose="020B0604030504040204" pitchFamily="34" charset="0"/>
                </a:endParaRPr>
              </a:p>
            </p:txBody>
          </p:sp>
          <p:sp>
            <p:nvSpPr>
              <p:cNvPr id="26" name="TextBox 25">
                <a:extLst>
                  <a:ext uri="{FF2B5EF4-FFF2-40B4-BE49-F238E27FC236}">
                    <a16:creationId xmlns:a16="http://schemas.microsoft.com/office/drawing/2014/main" id="{985B12CC-AFE3-80E3-C511-48795747A114}"/>
                  </a:ext>
                </a:extLst>
              </p:cNvPr>
              <p:cNvSpPr txBox="1"/>
              <p:nvPr/>
            </p:nvSpPr>
            <p:spPr>
              <a:xfrm>
                <a:off x="2006964" y="2643373"/>
                <a:ext cx="989448" cy="200055"/>
              </a:xfrm>
              <a:prstGeom prst="rect">
                <a:avLst/>
              </a:prstGeom>
              <a:noFill/>
            </p:spPr>
            <p:txBody>
              <a:bodyPr wrap="square" rtlCol="0">
                <a:spAutoFit/>
              </a:bodyPr>
              <a:lstStyle/>
              <a:p>
                <a:r>
                  <a:rPr lang="nl-NL" sz="700">
                    <a:solidFill>
                      <a:schemeClr val="tx2"/>
                    </a:solidFill>
                    <a:latin typeface="Verdana Pro" panose="020B0604030504040204" pitchFamily="34" charset="0"/>
                  </a:rPr>
                  <a:t>Apparel</a:t>
                </a:r>
              </a:p>
            </p:txBody>
          </p:sp>
        </p:grpSp>
        <p:pic>
          <p:nvPicPr>
            <p:cNvPr id="66" name="Picture 2" descr="A preview of asset 2279">
              <a:extLst>
                <a:ext uri="{FF2B5EF4-FFF2-40B4-BE49-F238E27FC236}">
                  <a16:creationId xmlns:a16="http://schemas.microsoft.com/office/drawing/2014/main" id="{30F88F7D-DAE5-3EF0-C5C1-A0A861AB6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79" y="2617400"/>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E06C6754-7A79-FF2C-3F28-9B50F8143061}"/>
              </a:ext>
            </a:extLst>
          </p:cNvPr>
          <p:cNvGrpSpPr/>
          <p:nvPr/>
        </p:nvGrpSpPr>
        <p:grpSpPr>
          <a:xfrm>
            <a:off x="1017518" y="947668"/>
            <a:ext cx="7677503" cy="230832"/>
            <a:chOff x="1017518" y="947668"/>
            <a:chExt cx="7677503" cy="230832"/>
          </a:xfrm>
        </p:grpSpPr>
        <p:sp>
          <p:nvSpPr>
            <p:cNvPr id="13" name="Title 1">
              <a:extLst>
                <a:ext uri="{FF2B5EF4-FFF2-40B4-BE49-F238E27FC236}">
                  <a16:creationId xmlns:a16="http://schemas.microsoft.com/office/drawing/2014/main" id="{A426A366-18AB-D93A-1C23-36AD51A6BD3D}"/>
                </a:ext>
              </a:extLst>
            </p:cNvPr>
            <p:cNvSpPr txBox="1">
              <a:spLocks/>
            </p:cNvSpPr>
            <p:nvPr/>
          </p:nvSpPr>
          <p:spPr bwMode="auto">
            <a:xfrm>
              <a:off x="1017518" y="950220"/>
              <a:ext cx="989448" cy="228280"/>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nl-NL" sz="900" b="1">
                  <a:latin typeface="Verdana Pro" panose="020B0604030504040204" pitchFamily="34" charset="0"/>
                </a:rPr>
                <a:t>Step</a:t>
              </a:r>
              <a:endParaRPr lang="en-NL" sz="900">
                <a:latin typeface="Verdana Pro" panose="020B0604030504040204" pitchFamily="34" charset="0"/>
              </a:endParaRPr>
            </a:p>
          </p:txBody>
        </p:sp>
        <p:sp>
          <p:nvSpPr>
            <p:cNvPr id="15" name="TextBox 14">
              <a:extLst>
                <a:ext uri="{FF2B5EF4-FFF2-40B4-BE49-F238E27FC236}">
                  <a16:creationId xmlns:a16="http://schemas.microsoft.com/office/drawing/2014/main" id="{426AAB32-5CE6-74AA-2996-D458D8E7D9DC}"/>
                </a:ext>
              </a:extLst>
            </p:cNvPr>
            <p:cNvSpPr txBox="1"/>
            <p:nvPr/>
          </p:nvSpPr>
          <p:spPr>
            <a:xfrm>
              <a:off x="3255493" y="947668"/>
              <a:ext cx="5439528" cy="230832"/>
            </a:xfrm>
            <a:prstGeom prst="rect">
              <a:avLst/>
            </a:prstGeom>
            <a:noFill/>
          </p:spPr>
          <p:txBody>
            <a:bodyPr wrap="square" rtlCol="0">
              <a:spAutoFit/>
            </a:bodyPr>
            <a:lstStyle/>
            <a:p>
              <a:r>
                <a:rPr lang="nl-NL" sz="900" b="1">
                  <a:solidFill>
                    <a:schemeClr val="tx2"/>
                  </a:solidFill>
                  <a:latin typeface="Verdana Pro" panose="020B0604030504040204" pitchFamily="34" charset="0"/>
                </a:rPr>
                <a:t>Example</a:t>
              </a:r>
            </a:p>
          </p:txBody>
        </p:sp>
        <p:sp>
          <p:nvSpPr>
            <p:cNvPr id="19" name="TextBox 18">
              <a:extLst>
                <a:ext uri="{FF2B5EF4-FFF2-40B4-BE49-F238E27FC236}">
                  <a16:creationId xmlns:a16="http://schemas.microsoft.com/office/drawing/2014/main" id="{AB6D22B0-AEB4-81DF-9D1C-C9EFDB9BA8BF}"/>
                </a:ext>
              </a:extLst>
            </p:cNvPr>
            <p:cNvSpPr txBox="1"/>
            <p:nvPr/>
          </p:nvSpPr>
          <p:spPr>
            <a:xfrm>
              <a:off x="2006965" y="947668"/>
              <a:ext cx="989448" cy="230832"/>
            </a:xfrm>
            <a:prstGeom prst="rect">
              <a:avLst/>
            </a:prstGeom>
            <a:noFill/>
          </p:spPr>
          <p:txBody>
            <a:bodyPr wrap="square" rtlCol="0">
              <a:spAutoFit/>
            </a:bodyPr>
            <a:lstStyle/>
            <a:p>
              <a:r>
                <a:rPr lang="nl-NL" sz="900" b="1">
                  <a:solidFill>
                    <a:schemeClr val="tx2"/>
                  </a:solidFill>
                  <a:latin typeface="Verdana Pro" panose="020B0604030504040204" pitchFamily="34" charset="0"/>
                </a:rPr>
                <a:t>Sector</a:t>
              </a:r>
            </a:p>
          </p:txBody>
        </p:sp>
      </p:grpSp>
      <p:grpSp>
        <p:nvGrpSpPr>
          <p:cNvPr id="70" name="Group 69">
            <a:extLst>
              <a:ext uri="{FF2B5EF4-FFF2-40B4-BE49-F238E27FC236}">
                <a16:creationId xmlns:a16="http://schemas.microsoft.com/office/drawing/2014/main" id="{DAF87422-4B73-5092-BD29-AB987D720E2A}"/>
              </a:ext>
            </a:extLst>
          </p:cNvPr>
          <p:cNvGrpSpPr/>
          <p:nvPr/>
        </p:nvGrpSpPr>
        <p:grpSpPr>
          <a:xfrm>
            <a:off x="448979" y="1788550"/>
            <a:ext cx="8246042" cy="307777"/>
            <a:chOff x="448979" y="2132931"/>
            <a:chExt cx="8246042" cy="307777"/>
          </a:xfrm>
        </p:grpSpPr>
        <p:grpSp>
          <p:nvGrpSpPr>
            <p:cNvPr id="33" name="Group 32">
              <a:extLst>
                <a:ext uri="{FF2B5EF4-FFF2-40B4-BE49-F238E27FC236}">
                  <a16:creationId xmlns:a16="http://schemas.microsoft.com/office/drawing/2014/main" id="{1F4763A1-77E5-3001-4237-0C2BB967DE12}"/>
                </a:ext>
              </a:extLst>
            </p:cNvPr>
            <p:cNvGrpSpPr/>
            <p:nvPr/>
          </p:nvGrpSpPr>
          <p:grpSpPr>
            <a:xfrm>
              <a:off x="1017518" y="2132931"/>
              <a:ext cx="7677503" cy="307777"/>
              <a:chOff x="1017518" y="2132931"/>
              <a:chExt cx="7677503" cy="307777"/>
            </a:xfrm>
          </p:grpSpPr>
          <p:sp>
            <p:nvSpPr>
              <p:cNvPr id="21" name="Title 1">
                <a:extLst>
                  <a:ext uri="{FF2B5EF4-FFF2-40B4-BE49-F238E27FC236}">
                    <a16:creationId xmlns:a16="http://schemas.microsoft.com/office/drawing/2014/main" id="{C6BBB1CD-1A6D-DDB8-42B5-B200B7C6545E}"/>
                  </a:ext>
                </a:extLst>
              </p:cNvPr>
              <p:cNvSpPr txBox="1">
                <a:spLocks/>
              </p:cNvSpPr>
              <p:nvPr/>
            </p:nvSpPr>
            <p:spPr bwMode="auto">
              <a:xfrm>
                <a:off x="1017518" y="2132931"/>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nl-NL" sz="700" b="1" dirty="0">
                    <a:solidFill>
                      <a:srgbClr val="F26334"/>
                    </a:solidFill>
                    <a:latin typeface="Verdana Pro" panose="020B0604030504040204" pitchFamily="34" charset="0"/>
                    <a:hlinkClick r:id="rId5" action="ppaction://hlinksldjump"/>
                  </a:rPr>
                  <a:t>Brand owner pathway</a:t>
                </a:r>
                <a:endParaRPr lang="en-NL" sz="700" b="1" dirty="0">
                  <a:solidFill>
                    <a:srgbClr val="F26334"/>
                  </a:solidFill>
                  <a:latin typeface="Verdana Pro" panose="020B0604030504040204" pitchFamily="34" charset="0"/>
                  <a:hlinkClick r:id="rId5" action="ppaction://hlinksldjump"/>
                </a:endParaRPr>
              </a:p>
              <a:p>
                <a:r>
                  <a:rPr lang="en-NL" sz="700" dirty="0">
                    <a:solidFill>
                      <a:srgbClr val="F26334"/>
                    </a:solidFill>
                    <a:latin typeface="Verdana Pro" panose="020B0604030504040204" pitchFamily="34" charset="0"/>
                    <a:hlinkClick r:id="rId5" action="ppaction://hlinksldjump"/>
                  </a:rPr>
                  <a:t>Sub step </a:t>
                </a:r>
                <a:r>
                  <a:rPr lang="nl-NL" sz="700" dirty="0">
                    <a:solidFill>
                      <a:srgbClr val="F26334"/>
                    </a:solidFill>
                    <a:latin typeface="Verdana Pro" panose="020B0604030504040204" pitchFamily="34" charset="0"/>
                    <a:hlinkClick r:id="rId5" action="ppaction://hlinksldjump"/>
                  </a:rPr>
                  <a:t>5.6</a:t>
                </a:r>
                <a:endParaRPr lang="en-NL" sz="700" dirty="0">
                  <a:solidFill>
                    <a:srgbClr val="F26334"/>
                  </a:solidFill>
                  <a:latin typeface="Verdana Pro" panose="020B0604030504040204" pitchFamily="34" charset="0"/>
                </a:endParaRPr>
              </a:p>
            </p:txBody>
          </p:sp>
          <p:sp>
            <p:nvSpPr>
              <p:cNvPr id="22" name="TextBox 21">
                <a:extLst>
                  <a:ext uri="{FF2B5EF4-FFF2-40B4-BE49-F238E27FC236}">
                    <a16:creationId xmlns:a16="http://schemas.microsoft.com/office/drawing/2014/main" id="{C7274F56-1FFE-44CF-730C-365773554D7B}"/>
                  </a:ext>
                </a:extLst>
              </p:cNvPr>
              <p:cNvSpPr txBox="1"/>
              <p:nvPr/>
            </p:nvSpPr>
            <p:spPr>
              <a:xfrm>
                <a:off x="3255493" y="2186792"/>
                <a:ext cx="5439528" cy="200055"/>
              </a:xfrm>
              <a:prstGeom prst="rect">
                <a:avLst/>
              </a:prstGeom>
              <a:noFill/>
            </p:spPr>
            <p:txBody>
              <a:bodyPr wrap="square" rtlCol="0">
                <a:spAutoFit/>
              </a:bodyPr>
              <a:lstStyle/>
              <a:p>
                <a:r>
                  <a:rPr lang="en-US" sz="700">
                    <a:solidFill>
                      <a:schemeClr val="tx2"/>
                    </a:solidFill>
                    <a:latin typeface="Verdana Pro" panose="020B0604030504040204" pitchFamily="34" charset="0"/>
                  </a:rPr>
                  <a:t>Visit </a:t>
                </a:r>
                <a:r>
                  <a:rPr lang="en-US" sz="700" u="sng">
                    <a:solidFill>
                      <a:srgbClr val="008DBD"/>
                    </a:solidFill>
                    <a:latin typeface="Verdana Pro" panose="020B0604030504040204" pitchFamily="34" charset="0"/>
                    <a:hlinkClick r:id="rId6"/>
                  </a:rPr>
                  <a:t>this resource</a:t>
                </a:r>
                <a:r>
                  <a:rPr lang="en-US" sz="700">
                    <a:solidFill>
                      <a:schemeClr val="tx2"/>
                    </a:solidFill>
                    <a:latin typeface="Verdana Pro" panose="020B0604030504040204" pitchFamily="34" charset="0"/>
                    <a:hlinkClick r:id="rId6"/>
                  </a:rPr>
                  <a:t> </a:t>
                </a:r>
                <a:r>
                  <a:rPr lang="en-US" sz="700">
                    <a:solidFill>
                      <a:schemeClr val="tx2"/>
                    </a:solidFill>
                    <a:latin typeface="Verdana Pro" panose="020B0604030504040204" pitchFamily="34" charset="0"/>
                  </a:rPr>
                  <a:t>for symbol placement examples for clothing and fashion accessories.</a:t>
                </a:r>
                <a:endParaRPr lang="nl-NL" sz="700">
                  <a:solidFill>
                    <a:schemeClr val="tx2"/>
                  </a:solidFill>
                  <a:latin typeface="Verdana Pro" panose="020B0604030504040204" pitchFamily="34" charset="0"/>
                </a:endParaRPr>
              </a:p>
            </p:txBody>
          </p:sp>
          <p:sp>
            <p:nvSpPr>
              <p:cNvPr id="23" name="TextBox 22">
                <a:extLst>
                  <a:ext uri="{FF2B5EF4-FFF2-40B4-BE49-F238E27FC236}">
                    <a16:creationId xmlns:a16="http://schemas.microsoft.com/office/drawing/2014/main" id="{DDA81572-2510-53F9-FC5E-279614048A6F}"/>
                  </a:ext>
                </a:extLst>
              </p:cNvPr>
              <p:cNvSpPr txBox="1"/>
              <p:nvPr/>
            </p:nvSpPr>
            <p:spPr>
              <a:xfrm>
                <a:off x="2006965" y="2186792"/>
                <a:ext cx="989448" cy="200055"/>
              </a:xfrm>
              <a:prstGeom prst="rect">
                <a:avLst/>
              </a:prstGeom>
              <a:noFill/>
            </p:spPr>
            <p:txBody>
              <a:bodyPr wrap="square" rtlCol="0">
                <a:spAutoFit/>
              </a:bodyPr>
              <a:lstStyle/>
              <a:p>
                <a:r>
                  <a:rPr lang="nl-NL" sz="700" dirty="0">
                    <a:solidFill>
                      <a:schemeClr val="tx2"/>
                    </a:solidFill>
                    <a:latin typeface="Verdana Pro" panose="020B0604030504040204" pitchFamily="34" charset="0"/>
                  </a:rPr>
                  <a:t>Apparel</a:t>
                </a:r>
              </a:p>
            </p:txBody>
          </p:sp>
        </p:grpSp>
        <p:pic>
          <p:nvPicPr>
            <p:cNvPr id="65" name="Picture 2" descr="A preview of asset 2279">
              <a:extLst>
                <a:ext uri="{FF2B5EF4-FFF2-40B4-BE49-F238E27FC236}">
                  <a16:creationId xmlns:a16="http://schemas.microsoft.com/office/drawing/2014/main" id="{9433BDC7-6A08-CC56-62E4-477E90062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79" y="2160819"/>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932953E-BD32-A386-452B-5A6C4C012EDE}"/>
              </a:ext>
            </a:extLst>
          </p:cNvPr>
          <p:cNvGrpSpPr/>
          <p:nvPr/>
        </p:nvGrpSpPr>
        <p:grpSpPr>
          <a:xfrm>
            <a:off x="448979" y="2328570"/>
            <a:ext cx="8246042" cy="415498"/>
            <a:chOff x="448979" y="2038662"/>
            <a:chExt cx="8246042" cy="415498"/>
          </a:xfrm>
        </p:grpSpPr>
        <p:grpSp>
          <p:nvGrpSpPr>
            <p:cNvPr id="29" name="Group 28">
              <a:extLst>
                <a:ext uri="{FF2B5EF4-FFF2-40B4-BE49-F238E27FC236}">
                  <a16:creationId xmlns:a16="http://schemas.microsoft.com/office/drawing/2014/main" id="{1359852B-DB3B-3D58-77DB-8A4C4BB796F9}"/>
                </a:ext>
              </a:extLst>
            </p:cNvPr>
            <p:cNvGrpSpPr/>
            <p:nvPr/>
          </p:nvGrpSpPr>
          <p:grpSpPr>
            <a:xfrm>
              <a:off x="1017518" y="2038662"/>
              <a:ext cx="7677503" cy="415498"/>
              <a:chOff x="1017518" y="2132931"/>
              <a:chExt cx="7677503" cy="415498"/>
            </a:xfrm>
          </p:grpSpPr>
          <p:sp>
            <p:nvSpPr>
              <p:cNvPr id="38" name="Title 1">
                <a:extLst>
                  <a:ext uri="{FF2B5EF4-FFF2-40B4-BE49-F238E27FC236}">
                    <a16:creationId xmlns:a16="http://schemas.microsoft.com/office/drawing/2014/main" id="{DE9A7F65-8BDF-AB11-E22F-4773DDC4E477}"/>
                  </a:ext>
                </a:extLst>
              </p:cNvPr>
              <p:cNvSpPr txBox="1">
                <a:spLocks/>
              </p:cNvSpPr>
              <p:nvPr/>
            </p:nvSpPr>
            <p:spPr bwMode="auto">
              <a:xfrm>
                <a:off x="1017518" y="218679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700" b="1" dirty="0">
                    <a:solidFill>
                      <a:srgbClr val="F26334"/>
                    </a:solidFill>
                    <a:latin typeface="Verdana Pro" panose="020B0604030504040204" pitchFamily="34" charset="0"/>
                    <a:hlinkClick r:id="rId7" action="ppaction://hlinksldjump"/>
                  </a:rPr>
                  <a:t>Retailer pathway</a:t>
                </a:r>
                <a:endParaRPr lang="en-NL" sz="700" b="1" dirty="0">
                  <a:solidFill>
                    <a:srgbClr val="F26334"/>
                  </a:solidFill>
                  <a:latin typeface="Verdana Pro" panose="020B0604030504040204" pitchFamily="34" charset="0"/>
                  <a:hlinkClick r:id="rId7" action="ppaction://hlinksldjump"/>
                </a:endParaRPr>
              </a:p>
              <a:p>
                <a:r>
                  <a:rPr lang="en-NL" sz="700" dirty="0">
                    <a:solidFill>
                      <a:srgbClr val="F26334"/>
                    </a:solidFill>
                    <a:latin typeface="Verdana Pro" panose="020B0604030504040204" pitchFamily="34" charset="0"/>
                    <a:hlinkClick r:id="rId7" action="ppaction://hlinksldjump"/>
                  </a:rPr>
                  <a:t>Sub step </a:t>
                </a:r>
                <a:r>
                  <a:rPr lang="nl-NL" sz="700" dirty="0">
                    <a:solidFill>
                      <a:srgbClr val="F26334"/>
                    </a:solidFill>
                    <a:latin typeface="Verdana Pro" panose="020B0604030504040204" pitchFamily="34" charset="0"/>
                    <a:hlinkClick r:id="rId7" action="ppaction://hlinksldjump"/>
                  </a:rPr>
                  <a:t>1.1</a:t>
                </a:r>
                <a:endParaRPr lang="nl-NL" sz="700" dirty="0">
                  <a:solidFill>
                    <a:srgbClr val="F26334"/>
                  </a:solidFill>
                  <a:latin typeface="Verdana Pro" panose="020B0604030504040204" pitchFamily="34" charset="0"/>
                </a:endParaRPr>
              </a:p>
              <a:p>
                <a:endParaRPr lang="en-NL" sz="700" dirty="0">
                  <a:solidFill>
                    <a:srgbClr val="F26334"/>
                  </a:solidFill>
                  <a:latin typeface="Verdana Pro" panose="020B0604030504040204" pitchFamily="34" charset="0"/>
                </a:endParaRPr>
              </a:p>
            </p:txBody>
          </p:sp>
          <p:sp>
            <p:nvSpPr>
              <p:cNvPr id="39" name="TextBox 38">
                <a:extLst>
                  <a:ext uri="{FF2B5EF4-FFF2-40B4-BE49-F238E27FC236}">
                    <a16:creationId xmlns:a16="http://schemas.microsoft.com/office/drawing/2014/main" id="{A727F352-DCA2-7EC6-7B76-7124C01DD33D}"/>
                  </a:ext>
                </a:extLst>
              </p:cNvPr>
              <p:cNvSpPr txBox="1"/>
              <p:nvPr/>
            </p:nvSpPr>
            <p:spPr>
              <a:xfrm>
                <a:off x="3255493" y="2132931"/>
                <a:ext cx="5439528" cy="415498"/>
              </a:xfrm>
              <a:prstGeom prst="rect">
                <a:avLst/>
              </a:prstGeom>
              <a:noFill/>
            </p:spPr>
            <p:txBody>
              <a:bodyPr wrap="square" rtlCol="0">
                <a:spAutoFit/>
              </a:bodyPr>
              <a:lstStyle/>
              <a:p>
                <a:r>
                  <a:rPr lang="en-US" sz="700" i="1">
                    <a:solidFill>
                      <a:srgbClr val="002C6C"/>
                    </a:solidFill>
                    <a:latin typeface="Verdana Pro"/>
                    <a:sym typeface="Wingdings" panose="05000000000000000000" pitchFamily="2" charset="2"/>
                  </a:rPr>
                  <a:t>Use of</a:t>
                </a:r>
                <a:r>
                  <a:rPr kumimoji="0" lang="en-US" sz="700" b="0" i="1" u="none" strike="noStrike" kern="1200" cap="none" spc="0" normalizeH="0" baseline="0" noProof="0">
                    <a:ln>
                      <a:noFill/>
                    </a:ln>
                    <a:solidFill>
                      <a:srgbClr val="002C6C"/>
                    </a:solidFill>
                    <a:effectLst/>
                    <a:uLnTx/>
                    <a:uFillTx/>
                    <a:latin typeface="Verdana Pro"/>
                    <a:sym typeface="Wingdings" panose="05000000000000000000" pitchFamily="2" charset="2"/>
                  </a:rPr>
                  <a:t> 2D barcodes to in store labelled products (e.g. deli meats, cheeses, pre-cut fruits and vegetables) </a:t>
                </a:r>
                <a:r>
                  <a:rPr lang="en-US" sz="700" i="1">
                    <a:solidFill>
                      <a:srgbClr val="002C6C"/>
                    </a:solidFill>
                    <a:latin typeface="Verdana Pro"/>
                    <a:sym typeface="Wingdings" panose="05000000000000000000" pitchFamily="2" charset="2"/>
                  </a:rPr>
                  <a:t>can enable</a:t>
                </a:r>
                <a:r>
                  <a:rPr kumimoji="0" lang="en-US" sz="700" b="0" i="1" u="none" strike="noStrike" kern="1200" cap="none" spc="0" normalizeH="0" baseline="0" noProof="0">
                    <a:ln>
                      <a:noFill/>
                    </a:ln>
                    <a:solidFill>
                      <a:srgbClr val="002C6C"/>
                    </a:solidFill>
                    <a:effectLst/>
                    <a:uLnTx/>
                    <a:uFillTx/>
                    <a:latin typeface="Verdana Pro"/>
                    <a:sym typeface="Wingdings" panose="05000000000000000000" pitchFamily="2" charset="2"/>
                  </a:rPr>
                  <a:t> automatic expiry date tracking, facilitating targeted discounts for products approaching best-before, while maintaining clear product visibility for your customers.</a:t>
                </a:r>
                <a:endParaRPr lang="nl-NL" sz="700">
                  <a:solidFill>
                    <a:schemeClr val="tx2"/>
                  </a:solidFill>
                  <a:latin typeface="Verdana Pro" panose="020B0604030504040204" pitchFamily="34" charset="0"/>
                </a:endParaRPr>
              </a:p>
            </p:txBody>
          </p:sp>
          <p:sp>
            <p:nvSpPr>
              <p:cNvPr id="40" name="TextBox 39">
                <a:extLst>
                  <a:ext uri="{FF2B5EF4-FFF2-40B4-BE49-F238E27FC236}">
                    <a16:creationId xmlns:a16="http://schemas.microsoft.com/office/drawing/2014/main" id="{BE74F7EC-1D44-FFCB-8FA9-518AD9BCEAEF}"/>
                  </a:ext>
                </a:extLst>
              </p:cNvPr>
              <p:cNvSpPr txBox="1"/>
              <p:nvPr/>
            </p:nvSpPr>
            <p:spPr>
              <a:xfrm>
                <a:off x="2006965" y="2240653"/>
                <a:ext cx="989448" cy="200055"/>
              </a:xfrm>
              <a:prstGeom prst="rect">
                <a:avLst/>
              </a:prstGeom>
              <a:noFill/>
            </p:spPr>
            <p:txBody>
              <a:bodyPr wrap="square" rtlCol="0">
                <a:spAutoFit/>
              </a:bodyPr>
              <a:lstStyle/>
              <a:p>
                <a:r>
                  <a:rPr lang="nl-NL" sz="700">
                    <a:solidFill>
                      <a:schemeClr val="tx2"/>
                    </a:solidFill>
                    <a:latin typeface="Verdana Pro" panose="020B0604030504040204" pitchFamily="34" charset="0"/>
                  </a:rPr>
                  <a:t>Fresh foods</a:t>
                </a:r>
              </a:p>
            </p:txBody>
          </p:sp>
        </p:grpSp>
        <p:pic>
          <p:nvPicPr>
            <p:cNvPr id="47" name="Picture 46" descr="A preview of asset 2296">
              <a:extLst>
                <a:ext uri="{FF2B5EF4-FFF2-40B4-BE49-F238E27FC236}">
                  <a16:creationId xmlns:a16="http://schemas.microsoft.com/office/drawing/2014/main" id="{19B99469-0A76-710F-2BFF-01103E292D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979" y="2120411"/>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68A9B950-9226-5B39-A71E-20E8AC7C7C3F}"/>
              </a:ext>
            </a:extLst>
          </p:cNvPr>
          <p:cNvGrpSpPr/>
          <p:nvPr/>
        </p:nvGrpSpPr>
        <p:grpSpPr>
          <a:xfrm>
            <a:off x="448979" y="2976310"/>
            <a:ext cx="8246042" cy="415498"/>
            <a:chOff x="448979" y="2541449"/>
            <a:chExt cx="8246042" cy="415498"/>
          </a:xfrm>
        </p:grpSpPr>
        <p:grpSp>
          <p:nvGrpSpPr>
            <p:cNvPr id="42" name="Group 41">
              <a:extLst>
                <a:ext uri="{FF2B5EF4-FFF2-40B4-BE49-F238E27FC236}">
                  <a16:creationId xmlns:a16="http://schemas.microsoft.com/office/drawing/2014/main" id="{64EE4A42-831C-43A2-6753-A450DB2A49D5}"/>
                </a:ext>
              </a:extLst>
            </p:cNvPr>
            <p:cNvGrpSpPr/>
            <p:nvPr/>
          </p:nvGrpSpPr>
          <p:grpSpPr>
            <a:xfrm>
              <a:off x="1017518" y="2541449"/>
              <a:ext cx="7677503" cy="415498"/>
              <a:chOff x="1017518" y="2132931"/>
              <a:chExt cx="7677503" cy="415498"/>
            </a:xfrm>
          </p:grpSpPr>
          <p:sp>
            <p:nvSpPr>
              <p:cNvPr id="44" name="Title 1">
                <a:extLst>
                  <a:ext uri="{FF2B5EF4-FFF2-40B4-BE49-F238E27FC236}">
                    <a16:creationId xmlns:a16="http://schemas.microsoft.com/office/drawing/2014/main" id="{3CE4362E-25B6-BDAB-00E7-91C3DB8B8284}"/>
                  </a:ext>
                </a:extLst>
              </p:cNvPr>
              <p:cNvSpPr txBox="1">
                <a:spLocks/>
              </p:cNvSpPr>
              <p:nvPr/>
            </p:nvSpPr>
            <p:spPr bwMode="auto">
              <a:xfrm>
                <a:off x="1017518" y="218679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nl-NL" sz="700" b="1" dirty="0">
                    <a:solidFill>
                      <a:srgbClr val="F26334"/>
                    </a:solidFill>
                    <a:latin typeface="Verdana Pro" panose="020B0604030504040204" pitchFamily="34" charset="0"/>
                    <a:hlinkClick r:id="rId9" action="ppaction://hlinksldjump"/>
                  </a:rPr>
                  <a:t>Retailer Pathway</a:t>
                </a:r>
                <a:br>
                  <a:rPr lang="nl-NL" sz="700" b="1" dirty="0">
                    <a:solidFill>
                      <a:srgbClr val="F26334"/>
                    </a:solidFill>
                    <a:latin typeface="Verdana Pro" panose="020B0604030504040204" pitchFamily="34" charset="0"/>
                    <a:hlinkClick r:id="rId9" action="ppaction://hlinksldjump"/>
                  </a:rPr>
                </a:br>
                <a:r>
                  <a:rPr lang="en-NL" sz="700" dirty="0">
                    <a:solidFill>
                      <a:srgbClr val="F26334"/>
                    </a:solidFill>
                    <a:latin typeface="Verdana Pro" panose="020B0604030504040204" pitchFamily="34" charset="0"/>
                    <a:hlinkClick r:id="rId9" action="ppaction://hlinksldjump"/>
                  </a:rPr>
                  <a:t>Sub step </a:t>
                </a:r>
                <a:r>
                  <a:rPr lang="nl-NL" sz="700" dirty="0">
                    <a:solidFill>
                      <a:srgbClr val="F26334"/>
                    </a:solidFill>
                    <a:latin typeface="Verdana Pro" panose="020B0604030504040204" pitchFamily="34" charset="0"/>
                    <a:hlinkClick r:id="rId9" action="ppaction://hlinksldjump"/>
                  </a:rPr>
                  <a:t>1.2</a:t>
                </a:r>
                <a:endParaRPr lang="nl-NL" sz="700" dirty="0">
                  <a:solidFill>
                    <a:srgbClr val="F26334"/>
                  </a:solidFill>
                  <a:latin typeface="Verdana Pro" panose="020B0604030504040204" pitchFamily="34" charset="0"/>
                </a:endParaRPr>
              </a:p>
              <a:p>
                <a:endParaRPr lang="en-NL" sz="700" dirty="0">
                  <a:solidFill>
                    <a:srgbClr val="F26334"/>
                  </a:solidFill>
                  <a:latin typeface="Verdana Pro" panose="020B0604030504040204" pitchFamily="34" charset="0"/>
                </a:endParaRPr>
              </a:p>
            </p:txBody>
          </p:sp>
          <p:sp>
            <p:nvSpPr>
              <p:cNvPr id="45" name="TextBox 44">
                <a:extLst>
                  <a:ext uri="{FF2B5EF4-FFF2-40B4-BE49-F238E27FC236}">
                    <a16:creationId xmlns:a16="http://schemas.microsoft.com/office/drawing/2014/main" id="{C4028D34-B6F7-8BD0-61D1-D7030B186566}"/>
                  </a:ext>
                </a:extLst>
              </p:cNvPr>
              <p:cNvSpPr txBox="1"/>
              <p:nvPr/>
            </p:nvSpPr>
            <p:spPr>
              <a:xfrm>
                <a:off x="3255493" y="2132931"/>
                <a:ext cx="5439528" cy="415498"/>
              </a:xfrm>
              <a:prstGeom prst="rect">
                <a:avLst/>
              </a:prstGeom>
              <a:noFill/>
            </p:spPr>
            <p:txBody>
              <a:bodyPr wrap="square" rtlCol="0">
                <a:spAutoFit/>
              </a:bodyPr>
              <a:lstStyle/>
              <a:p>
                <a:r>
                  <a:rPr lang="en-US" sz="700" i="1">
                    <a:solidFill>
                      <a:schemeClr val="tx2"/>
                    </a:solidFill>
                    <a:latin typeface="Verdana Pro" panose="020B0604030504040204" pitchFamily="34" charset="0"/>
                  </a:rPr>
                  <a:t>R</a:t>
                </a:r>
                <a:r>
                  <a:rPr kumimoji="0" lang="en-US" sz="700" b="0" i="1" u="none" strike="noStrike" kern="1200" cap="none" spc="0" normalizeH="0" baseline="0" noProof="0" err="1">
                    <a:ln>
                      <a:noFill/>
                    </a:ln>
                    <a:solidFill>
                      <a:schemeClr val="tx2"/>
                    </a:solidFill>
                    <a:effectLst/>
                    <a:uLnTx/>
                    <a:uFillTx/>
                    <a:latin typeface="Verdana Pro" panose="020B0604030504040204" pitchFamily="34" charset="0"/>
                    <a:ea typeface="+mn-ea"/>
                    <a:cs typeface="+mn-cs"/>
                  </a:rPr>
                  <a:t>efer</a:t>
                </a:r>
                <a:r>
                  <a:rPr kumimoji="0" lang="en-US" sz="700" b="0" i="1" u="none" strike="noStrike" kern="1200" cap="none" spc="0" normalizeH="0" baseline="0" noProof="0">
                    <a:ln>
                      <a:noFill/>
                    </a:ln>
                    <a:solidFill>
                      <a:schemeClr val="tx2"/>
                    </a:solidFill>
                    <a:effectLst/>
                    <a:uLnTx/>
                    <a:uFillTx/>
                    <a:latin typeface="Verdana Pro" panose="020B0604030504040204" pitchFamily="34" charset="0"/>
                    <a:ea typeface="+mn-ea"/>
                    <a:cs typeface="+mn-cs"/>
                  </a:rPr>
                  <a:t> to Woolworths’ case study for an example of scoping a pilot and scaling up for in store labelling to improve inventory management, expiry date management and allow consumer engagement through sharing traceability information. </a:t>
                </a:r>
              </a:p>
            </p:txBody>
          </p:sp>
          <p:sp>
            <p:nvSpPr>
              <p:cNvPr id="46" name="TextBox 45">
                <a:extLst>
                  <a:ext uri="{FF2B5EF4-FFF2-40B4-BE49-F238E27FC236}">
                    <a16:creationId xmlns:a16="http://schemas.microsoft.com/office/drawing/2014/main" id="{A2F1D4CD-F8FD-6B5B-66D9-BFE80D2F429B}"/>
                  </a:ext>
                </a:extLst>
              </p:cNvPr>
              <p:cNvSpPr txBox="1"/>
              <p:nvPr/>
            </p:nvSpPr>
            <p:spPr>
              <a:xfrm>
                <a:off x="2006965" y="2240653"/>
                <a:ext cx="989448" cy="200055"/>
              </a:xfrm>
              <a:prstGeom prst="rect">
                <a:avLst/>
              </a:prstGeom>
              <a:noFill/>
            </p:spPr>
            <p:txBody>
              <a:bodyPr wrap="square" rtlCol="0">
                <a:spAutoFit/>
              </a:bodyPr>
              <a:lstStyle/>
              <a:p>
                <a:r>
                  <a:rPr lang="nl-NL" sz="700">
                    <a:solidFill>
                      <a:schemeClr val="tx2"/>
                    </a:solidFill>
                    <a:latin typeface="Verdana Pro" panose="020B0604030504040204" pitchFamily="34" charset="0"/>
                  </a:rPr>
                  <a:t>Fresh foods</a:t>
                </a:r>
              </a:p>
            </p:txBody>
          </p:sp>
        </p:grpSp>
        <p:pic>
          <p:nvPicPr>
            <p:cNvPr id="27" name="Picture 26" descr="A preview of asset 2296">
              <a:extLst>
                <a:ext uri="{FF2B5EF4-FFF2-40B4-BE49-F238E27FC236}">
                  <a16:creationId xmlns:a16="http://schemas.microsoft.com/office/drawing/2014/main" id="{7B0C5168-AE74-90A6-FFE0-78299E98B5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979" y="2623198"/>
              <a:ext cx="252000" cy="25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8FB735D4-1DD4-9FDC-38F4-BE69D36B2BF1}"/>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0CC145-9C42-9A6C-1E88-3341C268A9F9}"/>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7" name="Picture 8">
            <a:hlinkClick r:id="" action="ppaction://hlinkshowjump?jump=nextslide"/>
            <a:extLst>
              <a:ext uri="{FF2B5EF4-FFF2-40B4-BE49-F238E27FC236}">
                <a16:creationId xmlns:a16="http://schemas.microsoft.com/office/drawing/2014/main" id="{7D3E12BF-255D-9593-4465-69AAAA5853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flipH="1">
            <a:off x="8493031" y="236056"/>
            <a:ext cx="375396" cy="375396"/>
          </a:xfrm>
          <a:prstGeom prst="rect">
            <a:avLst/>
          </a:prstGeom>
        </p:spPr>
      </p:pic>
      <p:pic>
        <p:nvPicPr>
          <p:cNvPr id="8" name="Picture 9">
            <a:hlinkClick r:id="" action="ppaction://hlinkshowjump?jump=previousslide"/>
            <a:extLst>
              <a:ext uri="{FF2B5EF4-FFF2-40B4-BE49-F238E27FC236}">
                <a16:creationId xmlns:a16="http://schemas.microsoft.com/office/drawing/2014/main" id="{0A3E2C72-4651-44FE-F7B0-54A2C9F718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flipH="1">
            <a:off x="7992616" y="236054"/>
            <a:ext cx="375396" cy="375396"/>
          </a:xfrm>
          <a:prstGeom prst="rect">
            <a:avLst/>
          </a:prstGeom>
          <a:noFill/>
          <a:ln>
            <a:noFill/>
          </a:ln>
        </p:spPr>
      </p:pic>
      <p:pic>
        <p:nvPicPr>
          <p:cNvPr id="9" name="Picture 9">
            <a:hlinkClick r:id="" action="ppaction://hlinkshowjump?jump=lastslideviewed"/>
            <a:extLst>
              <a:ext uri="{FF2B5EF4-FFF2-40B4-BE49-F238E27FC236}">
                <a16:creationId xmlns:a16="http://schemas.microsoft.com/office/drawing/2014/main" id="{7D837AE6-1B15-F737-A789-8615DCD54C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6200000" flipH="1">
            <a:off x="7239000" y="236054"/>
            <a:ext cx="375396" cy="375396"/>
          </a:xfrm>
          <a:prstGeom prst="rect">
            <a:avLst/>
          </a:prstGeom>
          <a:noFill/>
          <a:ln>
            <a:noFill/>
          </a:ln>
        </p:spPr>
      </p:pic>
    </p:spTree>
    <p:extLst>
      <p:ext uri="{BB962C8B-B14F-4D97-AF65-F5344CB8AC3E}">
        <p14:creationId xmlns:p14="http://schemas.microsoft.com/office/powerpoint/2010/main" val="2905492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C64006A-37E5-BE89-8A34-5B5C2E1B1BCA}"/>
              </a:ext>
            </a:extLst>
          </p:cNvPr>
          <p:cNvGraphicFramePr>
            <a:graphicFrameLocks noChangeAspect="1"/>
          </p:cNvGraphicFramePr>
          <p:nvPr>
            <p:custDataLst>
              <p:tags r:id="rId1"/>
            </p:custDataLst>
            <p:extLst>
              <p:ext uri="{D42A27DB-BD31-4B8C-83A1-F6EECF244321}">
                <p14:modId xmlns:p14="http://schemas.microsoft.com/office/powerpoint/2010/main" val="738557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2C64006A-37E5-BE89-8A34-5B5C2E1B1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426AAB32-5CE6-74AA-2996-D458D8E7D9DC}"/>
              </a:ext>
            </a:extLst>
          </p:cNvPr>
          <p:cNvSpPr txBox="1"/>
          <p:nvPr/>
        </p:nvSpPr>
        <p:spPr>
          <a:xfrm>
            <a:off x="1618345" y="947668"/>
            <a:ext cx="5439528" cy="230832"/>
          </a:xfrm>
          <a:prstGeom prst="rect">
            <a:avLst/>
          </a:prstGeom>
          <a:noFill/>
        </p:spPr>
        <p:txBody>
          <a:bodyPr wrap="square" rtlCol="0">
            <a:spAutoFit/>
          </a:bodyPr>
          <a:lstStyle/>
          <a:p>
            <a:r>
              <a:rPr lang="nl-NL" sz="900" b="1">
                <a:solidFill>
                  <a:schemeClr val="tx2"/>
                </a:solidFill>
                <a:latin typeface="Verdana Pro" panose="020B0604030504040204" pitchFamily="34" charset="0"/>
              </a:rPr>
              <a:t>Definition</a:t>
            </a:r>
          </a:p>
        </p:txBody>
      </p:sp>
      <p:sp>
        <p:nvSpPr>
          <p:cNvPr id="13" name="Title 1">
            <a:extLst>
              <a:ext uri="{FF2B5EF4-FFF2-40B4-BE49-F238E27FC236}">
                <a16:creationId xmlns:a16="http://schemas.microsoft.com/office/drawing/2014/main" id="{A426A366-18AB-D93A-1C23-36AD51A6BD3D}"/>
              </a:ext>
            </a:extLst>
          </p:cNvPr>
          <p:cNvSpPr txBox="1">
            <a:spLocks/>
          </p:cNvSpPr>
          <p:nvPr/>
        </p:nvSpPr>
        <p:spPr bwMode="auto">
          <a:xfrm>
            <a:off x="628898" y="950220"/>
            <a:ext cx="989448" cy="228280"/>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nl-NL" sz="900" b="1">
                <a:latin typeface="Verdana Pro" panose="020B0604030504040204" pitchFamily="34" charset="0"/>
              </a:rPr>
              <a:t>Term</a:t>
            </a:r>
            <a:endParaRPr lang="en-NL" sz="900">
              <a:latin typeface="Verdana Pro" panose="020B0604030504040204" pitchFamily="34" charset="0"/>
            </a:endParaRPr>
          </a:p>
        </p:txBody>
      </p:sp>
      <p:sp>
        <p:nvSpPr>
          <p:cNvPr id="3" name="Rectangle 2">
            <a:extLst>
              <a:ext uri="{FF2B5EF4-FFF2-40B4-BE49-F238E27FC236}">
                <a16:creationId xmlns:a16="http://schemas.microsoft.com/office/drawing/2014/main" id="{8299C640-98DA-8793-2D38-931FB6DBB1A2}"/>
              </a:ext>
            </a:extLst>
          </p:cNvPr>
          <p:cNvSpPr/>
          <p:nvPr/>
        </p:nvSpPr>
        <p:spPr>
          <a:xfrm>
            <a:off x="1966" y="0"/>
            <a:ext cx="9142034" cy="839945"/>
          </a:xfrm>
          <a:prstGeom prst="rect">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4" name="Slide Number Placeholder 3">
            <a:extLst>
              <a:ext uri="{FF2B5EF4-FFF2-40B4-BE49-F238E27FC236}">
                <a16:creationId xmlns:a16="http://schemas.microsoft.com/office/drawing/2014/main" id="{858C1047-B5B8-5E48-29E1-BD2D5312954C}"/>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93</a:t>
            </a:fld>
            <a:endParaRPr lang="en-US"/>
          </a:p>
        </p:txBody>
      </p:sp>
      <p:sp>
        <p:nvSpPr>
          <p:cNvPr id="10" name="Rounded Rectangle 93">
            <a:extLst>
              <a:ext uri="{FF2B5EF4-FFF2-40B4-BE49-F238E27FC236}">
                <a16:creationId xmlns:a16="http://schemas.microsoft.com/office/drawing/2014/main" id="{BB2CC329-A241-303E-635C-140509E8A7F0}"/>
              </a:ext>
            </a:extLst>
          </p:cNvPr>
          <p:cNvSpPr/>
          <p:nvPr/>
        </p:nvSpPr>
        <p:spPr>
          <a:xfrm>
            <a:off x="138210" y="154829"/>
            <a:ext cx="6451776" cy="455879"/>
          </a:xfrm>
          <a:prstGeom prst="roundRect">
            <a:avLst>
              <a:gd name="adj" fmla="val 50000"/>
            </a:avLst>
          </a:prstGeom>
          <a:solidFill>
            <a:srgbClr val="F26334"/>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Verdana"/>
                <a:ea typeface="+mn-ea"/>
                <a:cs typeface="Arial"/>
              </a:rPr>
              <a:t>Glossary</a:t>
            </a:r>
          </a:p>
        </p:txBody>
      </p:sp>
      <p:grpSp>
        <p:nvGrpSpPr>
          <p:cNvPr id="34" name="Group 33">
            <a:extLst>
              <a:ext uri="{FF2B5EF4-FFF2-40B4-BE49-F238E27FC236}">
                <a16:creationId xmlns:a16="http://schemas.microsoft.com/office/drawing/2014/main" id="{FCF00C2D-DB40-6F7C-2B72-1AD299411C42}"/>
              </a:ext>
            </a:extLst>
          </p:cNvPr>
          <p:cNvGrpSpPr/>
          <p:nvPr/>
        </p:nvGrpSpPr>
        <p:grpSpPr>
          <a:xfrm>
            <a:off x="628897" y="1248530"/>
            <a:ext cx="7818592" cy="307777"/>
            <a:chOff x="1017517" y="2589512"/>
            <a:chExt cx="7677503" cy="307777"/>
          </a:xfrm>
        </p:grpSpPr>
        <p:sp>
          <p:nvSpPr>
            <p:cNvPr id="24" name="Title 1">
              <a:extLst>
                <a:ext uri="{FF2B5EF4-FFF2-40B4-BE49-F238E27FC236}">
                  <a16:creationId xmlns:a16="http://schemas.microsoft.com/office/drawing/2014/main" id="{D5E86757-2756-AD92-E6B1-1E8ADBFD1787}"/>
                </a:ext>
              </a:extLst>
            </p:cNvPr>
            <p:cNvSpPr txBox="1">
              <a:spLocks/>
            </p:cNvSpPr>
            <p:nvPr/>
          </p:nvSpPr>
          <p:spPr bwMode="auto">
            <a:xfrm>
              <a:off x="1017517" y="258951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800" b="1">
                  <a:solidFill>
                    <a:srgbClr val="F26334"/>
                  </a:solidFill>
                  <a:latin typeface="Verdana Pro" panose="020B0604030504040204" pitchFamily="34" charset="0"/>
                </a:rPr>
                <a:t>GTIN</a:t>
              </a:r>
              <a:endParaRPr lang="en-NL" sz="800">
                <a:solidFill>
                  <a:srgbClr val="F26334"/>
                </a:solidFill>
                <a:latin typeface="Verdana Pro" panose="020B0604030504040204" pitchFamily="34" charset="0"/>
              </a:endParaRPr>
            </a:p>
          </p:txBody>
        </p:sp>
        <p:sp>
          <p:nvSpPr>
            <p:cNvPr id="25" name="TextBox 24">
              <a:extLst>
                <a:ext uri="{FF2B5EF4-FFF2-40B4-BE49-F238E27FC236}">
                  <a16:creationId xmlns:a16="http://schemas.microsoft.com/office/drawing/2014/main" id="{CA1E20E0-5707-D2DF-2829-CA6EB3863905}"/>
                </a:ext>
              </a:extLst>
            </p:cNvPr>
            <p:cNvSpPr txBox="1"/>
            <p:nvPr/>
          </p:nvSpPr>
          <p:spPr>
            <a:xfrm>
              <a:off x="2006965" y="2589512"/>
              <a:ext cx="6688055" cy="307777"/>
            </a:xfrm>
            <a:prstGeom prst="rect">
              <a:avLst/>
            </a:prstGeom>
            <a:noFill/>
          </p:spPr>
          <p:txBody>
            <a:bodyPr wrap="square" rtlCol="0">
              <a:spAutoFit/>
            </a:bodyPr>
            <a:lstStyle/>
            <a:p>
              <a:pPr algn="l"/>
              <a:r>
                <a:rPr lang="en-GB" sz="700">
                  <a:solidFill>
                    <a:schemeClr val="tx2"/>
                  </a:solidFill>
                  <a:latin typeface="Verdana Pro" panose="020B0604030504040204" pitchFamily="34" charset="0"/>
                </a:rPr>
                <a:t>Global Trade Item Number. It is </a:t>
              </a:r>
              <a:r>
                <a:rPr lang="en-US" sz="700">
                  <a:solidFill>
                    <a:schemeClr val="tx2"/>
                  </a:solidFill>
                  <a:latin typeface="Verdana Pro" panose="020B0604030504040204" pitchFamily="34" charset="0"/>
                </a:rPr>
                <a:t>the GS1 identification key used to identify trade items. The key comprises a GS1 Company Prefix, an item reference and check digit.</a:t>
              </a:r>
              <a:endParaRPr lang="nl-NL" sz="700">
                <a:solidFill>
                  <a:schemeClr val="tx2"/>
                </a:solidFill>
                <a:latin typeface="Verdana Pro" panose="020B0604030504040204" pitchFamily="34" charset="0"/>
              </a:endParaRPr>
            </a:p>
          </p:txBody>
        </p:sp>
      </p:grpSp>
      <p:grpSp>
        <p:nvGrpSpPr>
          <p:cNvPr id="5" name="Group 4">
            <a:extLst>
              <a:ext uri="{FF2B5EF4-FFF2-40B4-BE49-F238E27FC236}">
                <a16:creationId xmlns:a16="http://schemas.microsoft.com/office/drawing/2014/main" id="{46C632D8-6DE1-C04F-CCC3-07B5D7934B03}"/>
              </a:ext>
            </a:extLst>
          </p:cNvPr>
          <p:cNvGrpSpPr/>
          <p:nvPr/>
        </p:nvGrpSpPr>
        <p:grpSpPr>
          <a:xfrm>
            <a:off x="628897" y="1602800"/>
            <a:ext cx="7818592" cy="307777"/>
            <a:chOff x="1017517" y="2589512"/>
            <a:chExt cx="7677503" cy="307777"/>
          </a:xfrm>
        </p:grpSpPr>
        <p:sp>
          <p:nvSpPr>
            <p:cNvPr id="7" name="Title 1">
              <a:extLst>
                <a:ext uri="{FF2B5EF4-FFF2-40B4-BE49-F238E27FC236}">
                  <a16:creationId xmlns:a16="http://schemas.microsoft.com/office/drawing/2014/main" id="{F5347033-666C-CC97-3F74-2A103BE8C8C4}"/>
                </a:ext>
              </a:extLst>
            </p:cNvPr>
            <p:cNvSpPr txBox="1">
              <a:spLocks/>
            </p:cNvSpPr>
            <p:nvPr/>
          </p:nvSpPr>
          <p:spPr bwMode="auto">
            <a:xfrm>
              <a:off x="1017517" y="258951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800" b="1">
                  <a:solidFill>
                    <a:srgbClr val="F26334"/>
                  </a:solidFill>
                  <a:latin typeface="Verdana Pro" panose="020B0604030504040204" pitchFamily="34" charset="0"/>
                </a:rPr>
                <a:t>CPV</a:t>
              </a:r>
              <a:endParaRPr lang="en-NL" sz="800">
                <a:solidFill>
                  <a:srgbClr val="F26334"/>
                </a:solidFill>
                <a:latin typeface="Verdana Pro" panose="020B0604030504040204" pitchFamily="34" charset="0"/>
              </a:endParaRPr>
            </a:p>
          </p:txBody>
        </p:sp>
        <p:sp>
          <p:nvSpPr>
            <p:cNvPr id="8" name="TextBox 7">
              <a:extLst>
                <a:ext uri="{FF2B5EF4-FFF2-40B4-BE49-F238E27FC236}">
                  <a16:creationId xmlns:a16="http://schemas.microsoft.com/office/drawing/2014/main" id="{ACE298FB-FE05-B291-63D5-1BEAD60DCC91}"/>
                </a:ext>
              </a:extLst>
            </p:cNvPr>
            <p:cNvSpPr txBox="1"/>
            <p:nvPr/>
          </p:nvSpPr>
          <p:spPr>
            <a:xfrm>
              <a:off x="2006965" y="2589512"/>
              <a:ext cx="6688055" cy="200055"/>
            </a:xfrm>
            <a:prstGeom prst="rect">
              <a:avLst/>
            </a:prstGeom>
            <a:noFill/>
          </p:spPr>
          <p:txBody>
            <a:bodyPr wrap="square" rtlCol="0">
              <a:spAutoFit/>
            </a:bodyPr>
            <a:lstStyle/>
            <a:p>
              <a:r>
                <a:rPr lang="en-GB" sz="700">
                  <a:solidFill>
                    <a:schemeClr val="tx2"/>
                  </a:solidFill>
                  <a:latin typeface="Verdana Pro" panose="020B0604030504040204" pitchFamily="34" charset="0"/>
                </a:rPr>
                <a:t>Consumer Product Variant. It is an alphanumeric attribute of a GTIN assigned to a retail consumer trade item variants for its lifetime.</a:t>
              </a:r>
              <a:endParaRPr lang="nl-NL" sz="700">
                <a:solidFill>
                  <a:schemeClr val="tx2"/>
                </a:solidFill>
                <a:latin typeface="Verdana Pro" panose="020B0604030504040204" pitchFamily="34" charset="0"/>
              </a:endParaRPr>
            </a:p>
          </p:txBody>
        </p:sp>
      </p:grpSp>
      <p:grpSp>
        <p:nvGrpSpPr>
          <p:cNvPr id="9" name="Group 8">
            <a:extLst>
              <a:ext uri="{FF2B5EF4-FFF2-40B4-BE49-F238E27FC236}">
                <a16:creationId xmlns:a16="http://schemas.microsoft.com/office/drawing/2014/main" id="{C803CBA4-143F-3225-AD0F-73ABF37943EA}"/>
              </a:ext>
            </a:extLst>
          </p:cNvPr>
          <p:cNvGrpSpPr/>
          <p:nvPr/>
        </p:nvGrpSpPr>
        <p:grpSpPr>
          <a:xfrm>
            <a:off x="628897" y="1957070"/>
            <a:ext cx="7818592" cy="307777"/>
            <a:chOff x="1017517" y="2589512"/>
            <a:chExt cx="7677503" cy="307777"/>
          </a:xfrm>
        </p:grpSpPr>
        <p:sp>
          <p:nvSpPr>
            <p:cNvPr id="11" name="Title 1">
              <a:extLst>
                <a:ext uri="{FF2B5EF4-FFF2-40B4-BE49-F238E27FC236}">
                  <a16:creationId xmlns:a16="http://schemas.microsoft.com/office/drawing/2014/main" id="{37F6AD27-B7FE-2CDB-54E0-AB71D9AB70E4}"/>
                </a:ext>
              </a:extLst>
            </p:cNvPr>
            <p:cNvSpPr txBox="1">
              <a:spLocks/>
            </p:cNvSpPr>
            <p:nvPr/>
          </p:nvSpPr>
          <p:spPr bwMode="auto">
            <a:xfrm>
              <a:off x="1017517" y="258951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800" b="1">
                  <a:solidFill>
                    <a:srgbClr val="F26334"/>
                  </a:solidFill>
                  <a:latin typeface="Verdana Pro" panose="020B0604030504040204" pitchFamily="34" charset="0"/>
                </a:rPr>
                <a:t>Dynamic data</a:t>
              </a:r>
              <a:endParaRPr lang="en-NL" sz="800">
                <a:solidFill>
                  <a:srgbClr val="F26334"/>
                </a:solidFill>
                <a:latin typeface="Verdana Pro" panose="020B0604030504040204" pitchFamily="34" charset="0"/>
              </a:endParaRPr>
            </a:p>
          </p:txBody>
        </p:sp>
        <p:sp>
          <p:nvSpPr>
            <p:cNvPr id="12" name="TextBox 11">
              <a:extLst>
                <a:ext uri="{FF2B5EF4-FFF2-40B4-BE49-F238E27FC236}">
                  <a16:creationId xmlns:a16="http://schemas.microsoft.com/office/drawing/2014/main" id="{533E8E3C-9DF9-A659-B145-7C80258A8A59}"/>
                </a:ext>
              </a:extLst>
            </p:cNvPr>
            <p:cNvSpPr txBox="1"/>
            <p:nvPr/>
          </p:nvSpPr>
          <p:spPr>
            <a:xfrm>
              <a:off x="2006965" y="2589512"/>
              <a:ext cx="6688055" cy="307777"/>
            </a:xfrm>
            <a:prstGeom prst="rect">
              <a:avLst/>
            </a:prstGeom>
            <a:noFill/>
          </p:spPr>
          <p:txBody>
            <a:bodyPr wrap="square" rtlCol="0">
              <a:spAutoFit/>
            </a:bodyPr>
            <a:lstStyle/>
            <a:p>
              <a:r>
                <a:rPr lang="en-US" sz="700">
                  <a:solidFill>
                    <a:schemeClr val="tx2"/>
                  </a:solidFill>
                  <a:latin typeface="Verdana Pro" panose="020B0604030504040204" pitchFamily="34" charset="0"/>
                </a:rPr>
                <a:t>Dynamic data is information that can change or be updated in real-time or based on specific conditions, such as serial number. Key drivers traceability, sustainability, safety and inventory management require encoding of dynamic data and require additional considerations.</a:t>
              </a:r>
            </a:p>
          </p:txBody>
        </p:sp>
      </p:grpSp>
      <p:grpSp>
        <p:nvGrpSpPr>
          <p:cNvPr id="16" name="Group 15">
            <a:extLst>
              <a:ext uri="{FF2B5EF4-FFF2-40B4-BE49-F238E27FC236}">
                <a16:creationId xmlns:a16="http://schemas.microsoft.com/office/drawing/2014/main" id="{6BED0ACE-233F-6259-246B-4A78C3D13773}"/>
              </a:ext>
            </a:extLst>
          </p:cNvPr>
          <p:cNvGrpSpPr/>
          <p:nvPr/>
        </p:nvGrpSpPr>
        <p:grpSpPr>
          <a:xfrm>
            <a:off x="628897" y="2311340"/>
            <a:ext cx="7818592" cy="307777"/>
            <a:chOff x="1017517" y="2589512"/>
            <a:chExt cx="7677503" cy="307777"/>
          </a:xfrm>
        </p:grpSpPr>
        <p:sp>
          <p:nvSpPr>
            <p:cNvPr id="17" name="Title 1">
              <a:extLst>
                <a:ext uri="{FF2B5EF4-FFF2-40B4-BE49-F238E27FC236}">
                  <a16:creationId xmlns:a16="http://schemas.microsoft.com/office/drawing/2014/main" id="{01BA8334-5448-A67F-6662-0E65DBE8C39E}"/>
                </a:ext>
              </a:extLst>
            </p:cNvPr>
            <p:cNvSpPr txBox="1">
              <a:spLocks/>
            </p:cNvSpPr>
            <p:nvPr/>
          </p:nvSpPr>
          <p:spPr bwMode="auto">
            <a:xfrm>
              <a:off x="1017517" y="258951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800" b="1">
                  <a:solidFill>
                    <a:srgbClr val="F26334"/>
                  </a:solidFill>
                  <a:latin typeface="Verdana Pro" panose="020B0604030504040204" pitchFamily="34" charset="0"/>
                </a:rPr>
                <a:t>Static data</a:t>
              </a:r>
              <a:endParaRPr lang="en-NL" sz="800">
                <a:solidFill>
                  <a:srgbClr val="F26334"/>
                </a:solidFill>
                <a:latin typeface="Verdana Pro" panose="020B0604030504040204" pitchFamily="34" charset="0"/>
              </a:endParaRPr>
            </a:p>
          </p:txBody>
        </p:sp>
        <p:sp>
          <p:nvSpPr>
            <p:cNvPr id="18" name="TextBox 17">
              <a:extLst>
                <a:ext uri="{FF2B5EF4-FFF2-40B4-BE49-F238E27FC236}">
                  <a16:creationId xmlns:a16="http://schemas.microsoft.com/office/drawing/2014/main" id="{C5658203-47CE-5C40-16FF-BBAE6D73114F}"/>
                </a:ext>
              </a:extLst>
            </p:cNvPr>
            <p:cNvSpPr txBox="1"/>
            <p:nvPr/>
          </p:nvSpPr>
          <p:spPr>
            <a:xfrm>
              <a:off x="2006965" y="2589512"/>
              <a:ext cx="6688055" cy="307777"/>
            </a:xfrm>
            <a:prstGeom prst="rect">
              <a:avLst/>
            </a:prstGeom>
            <a:noFill/>
          </p:spPr>
          <p:txBody>
            <a:bodyPr wrap="square" rtlCol="0">
              <a:spAutoFit/>
            </a:bodyPr>
            <a:lstStyle/>
            <a:p>
              <a:r>
                <a:rPr lang="en-US" sz="700">
                  <a:solidFill>
                    <a:schemeClr val="tx2"/>
                  </a:solidFill>
                  <a:latin typeface="Verdana Pro" panose="020B0604030504040204" pitchFamily="34" charset="0"/>
                </a:rPr>
                <a:t>Information that remains constant, for example the GTIN is product information that is unchanging and remains the same in the barcode data. In case consumer engagement/improved packaging are the only key drivers, there are less considerations since only static data needs to be encoded.</a:t>
              </a:r>
              <a:endParaRPr lang="nl-NL" sz="700">
                <a:solidFill>
                  <a:schemeClr val="tx2"/>
                </a:solidFill>
                <a:latin typeface="Verdana Pro" panose="020B0604030504040204" pitchFamily="34" charset="0"/>
              </a:endParaRPr>
            </a:p>
          </p:txBody>
        </p:sp>
      </p:grpSp>
      <p:grpSp>
        <p:nvGrpSpPr>
          <p:cNvPr id="28" name="Group 27">
            <a:extLst>
              <a:ext uri="{FF2B5EF4-FFF2-40B4-BE49-F238E27FC236}">
                <a16:creationId xmlns:a16="http://schemas.microsoft.com/office/drawing/2014/main" id="{A186A5CA-A3C0-D6E2-272C-25701B8ACDBF}"/>
              </a:ext>
            </a:extLst>
          </p:cNvPr>
          <p:cNvGrpSpPr/>
          <p:nvPr/>
        </p:nvGrpSpPr>
        <p:grpSpPr>
          <a:xfrm>
            <a:off x="628897" y="2665610"/>
            <a:ext cx="7818592" cy="307777"/>
            <a:chOff x="1017517" y="2589512"/>
            <a:chExt cx="7677503" cy="307777"/>
          </a:xfrm>
        </p:grpSpPr>
        <p:sp>
          <p:nvSpPr>
            <p:cNvPr id="30" name="Title 1">
              <a:extLst>
                <a:ext uri="{FF2B5EF4-FFF2-40B4-BE49-F238E27FC236}">
                  <a16:creationId xmlns:a16="http://schemas.microsoft.com/office/drawing/2014/main" id="{E654F85D-47FA-5559-8C3B-55615082091B}"/>
                </a:ext>
              </a:extLst>
            </p:cNvPr>
            <p:cNvSpPr txBox="1">
              <a:spLocks/>
            </p:cNvSpPr>
            <p:nvPr/>
          </p:nvSpPr>
          <p:spPr bwMode="auto">
            <a:xfrm>
              <a:off x="1017517" y="258951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800" b="1">
                  <a:solidFill>
                    <a:srgbClr val="F26334"/>
                  </a:solidFill>
                  <a:latin typeface="Verdana Pro" panose="020B0604030504040204" pitchFamily="34" charset="0"/>
                </a:rPr>
                <a:t>HRI</a:t>
              </a:r>
              <a:endParaRPr lang="en-NL" sz="800">
                <a:solidFill>
                  <a:srgbClr val="F26334"/>
                </a:solidFill>
                <a:latin typeface="Verdana Pro" panose="020B0604030504040204" pitchFamily="34" charset="0"/>
              </a:endParaRPr>
            </a:p>
          </p:txBody>
        </p:sp>
        <p:sp>
          <p:nvSpPr>
            <p:cNvPr id="32" name="TextBox 31">
              <a:extLst>
                <a:ext uri="{FF2B5EF4-FFF2-40B4-BE49-F238E27FC236}">
                  <a16:creationId xmlns:a16="http://schemas.microsoft.com/office/drawing/2014/main" id="{8527C53D-5ED5-1FC4-5C4B-DACC2EA21DA5}"/>
                </a:ext>
              </a:extLst>
            </p:cNvPr>
            <p:cNvSpPr txBox="1"/>
            <p:nvPr/>
          </p:nvSpPr>
          <p:spPr>
            <a:xfrm>
              <a:off x="2006965" y="2589512"/>
              <a:ext cx="6688055" cy="200055"/>
            </a:xfrm>
            <a:prstGeom prst="rect">
              <a:avLst/>
            </a:prstGeom>
            <a:noFill/>
          </p:spPr>
          <p:txBody>
            <a:bodyPr wrap="square" rtlCol="0">
              <a:spAutoFit/>
            </a:bodyPr>
            <a:lstStyle/>
            <a:p>
              <a:r>
                <a:rPr lang="en-US" sz="700">
                  <a:solidFill>
                    <a:schemeClr val="tx2"/>
                  </a:solidFill>
                  <a:latin typeface="Verdana Pro" panose="020B0604030504040204" pitchFamily="34" charset="0"/>
                </a:rPr>
                <a:t>Human Readable Interpretation: Represents the same data encoded in the barcode e.g. GTIN</a:t>
              </a:r>
              <a:endParaRPr lang="nl-NL" sz="700">
                <a:solidFill>
                  <a:schemeClr val="tx2"/>
                </a:solidFill>
                <a:latin typeface="Verdana Pro" panose="020B0604030504040204" pitchFamily="34" charset="0"/>
              </a:endParaRPr>
            </a:p>
          </p:txBody>
        </p:sp>
      </p:grpSp>
      <p:grpSp>
        <p:nvGrpSpPr>
          <p:cNvPr id="35" name="Group 34">
            <a:extLst>
              <a:ext uri="{FF2B5EF4-FFF2-40B4-BE49-F238E27FC236}">
                <a16:creationId xmlns:a16="http://schemas.microsoft.com/office/drawing/2014/main" id="{4597BC91-AFB8-A4B8-E142-CA059A245F66}"/>
              </a:ext>
            </a:extLst>
          </p:cNvPr>
          <p:cNvGrpSpPr/>
          <p:nvPr/>
        </p:nvGrpSpPr>
        <p:grpSpPr>
          <a:xfrm>
            <a:off x="628897" y="3019880"/>
            <a:ext cx="7818592" cy="307777"/>
            <a:chOff x="1017517" y="2589512"/>
            <a:chExt cx="7677503" cy="307777"/>
          </a:xfrm>
        </p:grpSpPr>
        <p:sp>
          <p:nvSpPr>
            <p:cNvPr id="36" name="Title 1">
              <a:extLst>
                <a:ext uri="{FF2B5EF4-FFF2-40B4-BE49-F238E27FC236}">
                  <a16:creationId xmlns:a16="http://schemas.microsoft.com/office/drawing/2014/main" id="{D78E71E1-F541-3F4D-F4B5-C4060257B85A}"/>
                </a:ext>
              </a:extLst>
            </p:cNvPr>
            <p:cNvSpPr txBox="1">
              <a:spLocks/>
            </p:cNvSpPr>
            <p:nvPr/>
          </p:nvSpPr>
          <p:spPr bwMode="auto">
            <a:xfrm>
              <a:off x="1017517" y="2589512"/>
              <a:ext cx="989448" cy="30777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800" b="1">
                  <a:solidFill>
                    <a:srgbClr val="F26334"/>
                  </a:solidFill>
                  <a:latin typeface="Verdana Pro" panose="020B0604030504040204" pitchFamily="34" charset="0"/>
                </a:rPr>
                <a:t>Non-HRI</a:t>
              </a:r>
              <a:endParaRPr lang="en-NL" sz="800">
                <a:solidFill>
                  <a:srgbClr val="F26334"/>
                </a:solidFill>
                <a:latin typeface="Verdana Pro" panose="020B0604030504040204" pitchFamily="34" charset="0"/>
              </a:endParaRPr>
            </a:p>
          </p:txBody>
        </p:sp>
        <p:sp>
          <p:nvSpPr>
            <p:cNvPr id="41" name="TextBox 40">
              <a:extLst>
                <a:ext uri="{FF2B5EF4-FFF2-40B4-BE49-F238E27FC236}">
                  <a16:creationId xmlns:a16="http://schemas.microsoft.com/office/drawing/2014/main" id="{383FA6C9-BC9B-9E2F-E945-871B4A8930F3}"/>
                </a:ext>
              </a:extLst>
            </p:cNvPr>
            <p:cNvSpPr txBox="1"/>
            <p:nvPr/>
          </p:nvSpPr>
          <p:spPr>
            <a:xfrm>
              <a:off x="2006965" y="2589512"/>
              <a:ext cx="6688055" cy="307777"/>
            </a:xfrm>
            <a:prstGeom prst="rect">
              <a:avLst/>
            </a:prstGeom>
            <a:noFill/>
          </p:spPr>
          <p:txBody>
            <a:bodyPr wrap="square" rtlCol="0">
              <a:spAutoFit/>
            </a:bodyPr>
            <a:lstStyle/>
            <a:p>
              <a:r>
                <a:rPr lang="en-US" sz="700">
                  <a:solidFill>
                    <a:schemeClr val="tx2"/>
                  </a:solidFill>
                  <a:latin typeface="Verdana Pro" panose="020B0604030504040204" pitchFamily="34" charset="0"/>
                </a:rPr>
                <a:t>Non-Human Readable Interpretation: All other text on the product packaging on the product packaging which may or may not be encoded in the barcode</a:t>
              </a:r>
              <a:endParaRPr lang="nl-NL" sz="700">
                <a:solidFill>
                  <a:schemeClr val="tx2"/>
                </a:solidFill>
                <a:latin typeface="Verdana Pro" panose="020B0604030504040204" pitchFamily="34" charset="0"/>
              </a:endParaRPr>
            </a:p>
          </p:txBody>
        </p:sp>
      </p:grpSp>
      <p:sp>
        <p:nvSpPr>
          <p:cNvPr id="26" name="Rectangle 25">
            <a:extLst>
              <a:ext uri="{FF2B5EF4-FFF2-40B4-BE49-F238E27FC236}">
                <a16:creationId xmlns:a16="http://schemas.microsoft.com/office/drawing/2014/main" id="{FD78D793-2987-09D8-3829-B4B80229BA25}"/>
              </a:ext>
            </a:extLst>
          </p:cNvPr>
          <p:cNvSpPr/>
          <p:nvPr/>
        </p:nvSpPr>
        <p:spPr>
          <a:xfrm>
            <a:off x="8339788" y="233675"/>
            <a:ext cx="369660" cy="369478"/>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ECEAB59-29B6-C158-499A-41401E80412D}"/>
              </a:ext>
            </a:extLst>
          </p:cNvPr>
          <p:cNvSpPr txBox="1"/>
          <p:nvPr/>
        </p:nvSpPr>
        <p:spPr>
          <a:xfrm>
            <a:off x="7040482" y="610708"/>
            <a:ext cx="791553" cy="200055"/>
          </a:xfrm>
          <a:prstGeom prst="rect">
            <a:avLst/>
          </a:prstGeom>
          <a:noFill/>
        </p:spPr>
        <p:txBody>
          <a:bodyPr wrap="square">
            <a:spAutoFit/>
          </a:bodyPr>
          <a:lstStyle/>
          <a:p>
            <a:pPr algn="ctr"/>
            <a:r>
              <a:rPr lang="en-NL" sz="700">
                <a:solidFill>
                  <a:schemeClr val="bg1"/>
                </a:solidFill>
              </a:rPr>
              <a:t>Back to step</a:t>
            </a:r>
          </a:p>
        </p:txBody>
      </p:sp>
      <p:pic>
        <p:nvPicPr>
          <p:cNvPr id="31" name="Picture 9">
            <a:hlinkClick r:id="" action="ppaction://hlinkshowjump?jump=previousslide"/>
            <a:extLst>
              <a:ext uri="{FF2B5EF4-FFF2-40B4-BE49-F238E27FC236}">
                <a16:creationId xmlns:a16="http://schemas.microsoft.com/office/drawing/2014/main" id="{85C52B29-79CF-4ACD-D80D-BF618EC0A3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7992616" y="236054"/>
            <a:ext cx="375396" cy="375396"/>
          </a:xfrm>
          <a:prstGeom prst="rect">
            <a:avLst/>
          </a:prstGeom>
          <a:noFill/>
          <a:ln>
            <a:noFill/>
          </a:ln>
        </p:spPr>
      </p:pic>
      <p:pic>
        <p:nvPicPr>
          <p:cNvPr id="33" name="Picture 9">
            <a:hlinkClick r:id="" action="ppaction://hlinkshowjump?jump=lastslideviewed"/>
            <a:extLst>
              <a:ext uri="{FF2B5EF4-FFF2-40B4-BE49-F238E27FC236}">
                <a16:creationId xmlns:a16="http://schemas.microsoft.com/office/drawing/2014/main" id="{054FE551-8481-27F8-79E0-DB0EF2115D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6200000" flipH="1">
            <a:off x="7239000" y="236054"/>
            <a:ext cx="375396" cy="375396"/>
          </a:xfrm>
          <a:prstGeom prst="rect">
            <a:avLst/>
          </a:prstGeom>
          <a:noFill/>
          <a:ln>
            <a:noFill/>
          </a:ln>
        </p:spPr>
      </p:pic>
    </p:spTree>
    <p:extLst>
      <p:ext uri="{BB962C8B-B14F-4D97-AF65-F5344CB8AC3E}">
        <p14:creationId xmlns:p14="http://schemas.microsoft.com/office/powerpoint/2010/main" val="39864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STYLE_ID" val="c7af6dba-f870-40c6-a7fb-5991d73382c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TEMPLATESTYLE" val="5"/>
</p:tagLst>
</file>

<file path=ppt/tags/tag77.xml><?xml version="1.0" encoding="utf-8"?>
<p:tagLst xmlns:a="http://schemas.openxmlformats.org/drawingml/2006/main" xmlns:r="http://schemas.openxmlformats.org/officeDocument/2006/relationships" xmlns:p="http://schemas.openxmlformats.org/presentationml/2006/main">
  <p:tag name="EE4P_TEMPLATESTYLE" val="5"/>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2d-pilot-toolkit" id="{BC928B89-B87B-7749-B827-98BBFEB22E67}" vid="{8AD3A587-5EB7-AF4B-8D4F-01D145978395}"/>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2d-pilot-toolkit" id="{BC928B89-B87B-7749-B827-98BBFEB22E67}" vid="{B9B05929-2888-D946-8E75-C319BA7A12BE}"/>
    </a:ext>
  </a:extLst>
</a:theme>
</file>

<file path=ppt/theme/theme3.xml><?xml version="1.0" encoding="utf-8"?>
<a:theme xmlns:a="http://schemas.openxmlformats.org/drawingml/2006/main" name="18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2d-pilot-toolkit" id="{BC928B89-B87B-7749-B827-98BBFEB22E67}" vid="{994440A3-9C49-5B4B-91A6-D082CD3827D3}"/>
    </a:ext>
  </a:extLst>
</a:theme>
</file>

<file path=ppt/theme/theme4.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2d-pilot-toolkit" id="{BC928B89-B87B-7749-B827-98BBFEB22E67}" vid="{F12AB1BE-A7FE-E34F-BCB8-BAA52429D77F}"/>
    </a:ext>
  </a:extLst>
</a:theme>
</file>

<file path=ppt/theme/theme5.xml><?xml version="1.0" encoding="utf-8"?>
<a:theme xmlns:a="http://schemas.openxmlformats.org/drawingml/2006/main" name="2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2d-pilot-toolkit" id="{BC928B89-B87B-7749-B827-98BBFEB22E67}" vid="{F12AB1BE-A7FE-E34F-BCB8-BAA52429D77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efa2098-962e-43e5-902b-b0d42b557811">
      <UserInfo>
        <DisplayName>Wasan, Rimmi</DisplayName>
        <AccountId>24</AccountId>
        <AccountType/>
      </UserInfo>
    </SharedWithUsers>
    <lcf76f155ced4ddcb4097134ff3c332f xmlns="a32d0b17-5dd7-4b29-9d9f-0e73f2cb203e">
      <Terms xmlns="http://schemas.microsoft.com/office/infopath/2007/PartnerControls"/>
    </lcf76f155ced4ddcb4097134ff3c332f>
    <TaxCatchAll xmlns="0efa2098-962e-43e5-902b-b0d42b5578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EA63D264D1EA47B3DA546E4378E6F8" ma:contentTypeVersion="13" ma:contentTypeDescription="Create a new document." ma:contentTypeScope="" ma:versionID="b897753e8f6d3c70813c16cd6893af5f">
  <xsd:schema xmlns:xsd="http://www.w3.org/2001/XMLSchema" xmlns:xs="http://www.w3.org/2001/XMLSchema" xmlns:p="http://schemas.microsoft.com/office/2006/metadata/properties" xmlns:ns2="0efa2098-962e-43e5-902b-b0d42b557811" xmlns:ns3="a32d0b17-5dd7-4b29-9d9f-0e73f2cb203e" targetNamespace="http://schemas.microsoft.com/office/2006/metadata/properties" ma:root="true" ma:fieldsID="b6360b2ffc892c16a5b5e54497c52be1" ns2:_="" ns3:_="">
    <xsd:import namespace="0efa2098-962e-43e5-902b-b0d42b557811"/>
    <xsd:import namespace="a32d0b17-5dd7-4b29-9d9f-0e73f2cb203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a2098-962e-43e5-902b-b0d42b5578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350f0e6-4298-47fd-9cb4-8ec74ee634d2}" ma:internalName="TaxCatchAll" ma:showField="CatchAllData" ma:web="0efa2098-962e-43e5-902b-b0d42b5578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2d0b17-5dd7-4b29-9d9f-0e73f2cb20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892e53a-9b3c-4010-9cd1-82aa4eeb88e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D58D8A-5597-4DA9-9ACA-F191C12CC532}">
  <ds:schemaRefs>
    <ds:schemaRef ds:uri="http://schemas.microsoft.com/sharepoint/v3/contenttype/forms"/>
  </ds:schemaRefs>
</ds:datastoreItem>
</file>

<file path=customXml/itemProps2.xml><?xml version="1.0" encoding="utf-8"?>
<ds:datastoreItem xmlns:ds="http://schemas.openxmlformats.org/officeDocument/2006/customXml" ds:itemID="{2AE05676-60C0-472D-B05F-CEF7E226E1C4}">
  <ds:schemaRefs>
    <ds:schemaRef ds:uri="http://purl.org/dc/elements/1.1/"/>
    <ds:schemaRef ds:uri="http://schemas.microsoft.com/office/2006/metadata/properties"/>
    <ds:schemaRef ds:uri="http://schemas.openxmlformats.org/package/2006/metadata/core-properties"/>
    <ds:schemaRef ds:uri="0efa2098-962e-43e5-902b-b0d42b557811"/>
    <ds:schemaRef ds:uri="a32d0b17-5dd7-4b29-9d9f-0e73f2cb203e"/>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D3263FD3-A8A2-420D-B652-0633393CD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a2098-962e-43e5-902b-b0d42b557811"/>
    <ds:schemaRef ds:uri="a32d0b17-5dd7-4b29-9d9f-0e73f2cb2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Template>
  <TotalTime>44666</TotalTime>
  <Words>17898</Words>
  <Application>Microsoft Office PowerPoint</Application>
  <PresentationFormat>On-screen Show (16:9)</PresentationFormat>
  <Paragraphs>2975</Paragraphs>
  <Slides>93</Slides>
  <Notes>87</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93</vt:i4>
      </vt:variant>
    </vt:vector>
  </HeadingPairs>
  <TitlesOfParts>
    <vt:vector size="110" baseType="lpstr">
      <vt:lpstr>Arial</vt:lpstr>
      <vt:lpstr>Calibri</vt:lpstr>
      <vt:lpstr>Lucida Grande</vt:lpstr>
      <vt:lpstr>Segoe UI Light</vt:lpstr>
      <vt:lpstr>Times New Roman</vt:lpstr>
      <vt:lpstr>Verdana</vt:lpstr>
      <vt:lpstr>Verdana Pro</vt:lpstr>
      <vt:lpstr>Verdana Pro</vt:lpstr>
      <vt:lpstr>Verdana Pro Semibold</vt:lpstr>
      <vt:lpstr>Wingdings</vt:lpstr>
      <vt:lpstr>Wingdings 2</vt:lpstr>
      <vt:lpstr>Title</vt:lpstr>
      <vt:lpstr>Content</vt:lpstr>
      <vt:lpstr>18_Content</vt:lpstr>
      <vt:lpstr>1_Content</vt:lpstr>
      <vt:lpstr>2_Content</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PowerPoint Presentation</vt:lpstr>
      <vt:lpstr>PowerPoint Presentation</vt:lpstr>
      <vt:lpstr>.</vt:lpstr>
      <vt:lpstr>.</vt:lpstr>
      <vt:lpstr>.</vt:lpstr>
      <vt:lpstr>.</vt:lpstr>
      <vt:lpstr>.</vt:lpstr>
      <vt:lpstr>.</vt:lpstr>
      <vt:lpstr>.</vt:lpstr>
      <vt:lpstr>.</vt:lpstr>
      <vt:lpstr>.</vt:lpstr>
      <vt:lpstr>PowerPoint Presentation</vt:lpstr>
      <vt:lpstr>.</vt:lpstr>
      <vt:lpstr>.</vt:lpstr>
      <vt:lpstr>.</vt:lpstr>
      <vt:lpstr>.</vt:lpstr>
      <vt:lpstr>.</vt:lpstr>
      <vt:lpstr>.</vt:lpstr>
      <vt:lpstr>.</vt:lpstr>
      <vt:lpstr>.</vt:lpstr>
      <vt:lpstr>.</vt:lpstr>
      <vt:lpstr>.</vt:lpstr>
      <vt:lpstr>.</vt:lpstr>
      <vt:lpstr>PowerPoint Presentation</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PowerPoint Presentation</vt:lpstr>
      <vt:lpstr>PowerPoint Presentation</vt:lpstr>
      <vt:lpstr>.</vt:lpstr>
      <vt:lpstr>.</vt:lpstr>
      <vt:lpstr>.</vt:lpstr>
      <vt:lpstr>.</vt:lpstr>
      <vt:lpstr>.</vt:lpstr>
      <vt:lpstr>.</vt:lpstr>
      <vt:lpstr>.</vt:lpstr>
      <vt:lpst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 Barcode Implementation Journey</dc:title>
  <dc:creator>Chris Liu</dc:creator>
  <cp:lastModifiedBy>Chris Liu</cp:lastModifiedBy>
  <cp:revision>262</cp:revision>
  <cp:lastPrinted>2022-06-23T15:11:11Z</cp:lastPrinted>
  <dcterms:created xsi:type="dcterms:W3CDTF">2024-05-16T10:38:07Z</dcterms:created>
  <dcterms:modified xsi:type="dcterms:W3CDTF">2024-07-09T09:10:30Z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0x0101002DEA63D264D1EA47B3DA546E4378E6F8</vt:lpwstr>
  </property>
  <property fmtid="{D5CDD505-2E9C-101B-9397-08002B2CF9AE}" pid="3" name="Order">
    <vt:r8>11800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