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 id="2147483810" r:id="rId2"/>
    <p:sldMasterId id="2147483860" r:id="rId3"/>
    <p:sldMasterId id="2147483750" r:id="rId4"/>
  </p:sldMasterIdLst>
  <p:notesMasterIdLst>
    <p:notesMasterId r:id="rId42"/>
  </p:notesMasterIdLst>
  <p:sldIdLst>
    <p:sldId id="256" r:id="rId5"/>
    <p:sldId id="367" r:id="rId6"/>
    <p:sldId id="262" r:id="rId7"/>
    <p:sldId id="336" r:id="rId8"/>
    <p:sldId id="263" r:id="rId9"/>
    <p:sldId id="350" r:id="rId10"/>
    <p:sldId id="359" r:id="rId11"/>
    <p:sldId id="351" r:id="rId12"/>
    <p:sldId id="352" r:id="rId13"/>
    <p:sldId id="353" r:id="rId14"/>
    <p:sldId id="354" r:id="rId15"/>
    <p:sldId id="360" r:id="rId16"/>
    <p:sldId id="361" r:id="rId17"/>
    <p:sldId id="362" r:id="rId18"/>
    <p:sldId id="363" r:id="rId19"/>
    <p:sldId id="364" r:id="rId20"/>
    <p:sldId id="365" r:id="rId21"/>
    <p:sldId id="366" r:id="rId22"/>
    <p:sldId id="370" r:id="rId23"/>
    <p:sldId id="371" r:id="rId24"/>
    <p:sldId id="838840624" r:id="rId25"/>
    <p:sldId id="838840601" r:id="rId26"/>
    <p:sldId id="838840605" r:id="rId27"/>
    <p:sldId id="838840606" r:id="rId28"/>
    <p:sldId id="377" r:id="rId29"/>
    <p:sldId id="838840622" r:id="rId30"/>
    <p:sldId id="838840600" r:id="rId31"/>
    <p:sldId id="259" r:id="rId32"/>
    <p:sldId id="838840623" r:id="rId33"/>
    <p:sldId id="838840608" r:id="rId34"/>
    <p:sldId id="838840617" r:id="rId35"/>
    <p:sldId id="838840620" r:id="rId36"/>
    <p:sldId id="838840609" r:id="rId37"/>
    <p:sldId id="838840613" r:id="rId38"/>
    <p:sldId id="838840614" r:id="rId39"/>
    <p:sldId id="838840618" r:id="rId40"/>
    <p:sldId id="369" r:id="rId41"/>
  </p:sldIdLst>
  <p:sldSz cx="9144000" cy="5143500" type="screen16x9"/>
  <p:notesSz cx="6858000" cy="91440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3000"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26D7A-D5DF-4420-B8A9-7EC8F17FDCBA}" v="5" dt="2021-07-26T08:47:34.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13" autoAdjust="0"/>
    <p:restoredTop sz="85850" autoAdjust="0"/>
  </p:normalViewPr>
  <p:slideViewPr>
    <p:cSldViewPr>
      <p:cViewPr varScale="1">
        <p:scale>
          <a:sx n="109" d="100"/>
          <a:sy n="109" d="100"/>
        </p:scale>
        <p:origin x="134" y="82"/>
      </p:cViewPr>
      <p:guideLst>
        <p:guide orient="horz" pos="1872"/>
        <p:guide pos="3000"/>
        <p:guide orient="horz" pos="1620"/>
        <p:guide pos="2880"/>
      </p:guideLst>
    </p:cSldViewPr>
  </p:slideViewPr>
  <p:outlineViewPr>
    <p:cViewPr>
      <p:scale>
        <a:sx n="33" d="100"/>
        <a:sy n="33" d="100"/>
      </p:scale>
      <p:origin x="0" y="5292"/>
    </p:cViewPr>
  </p:outlin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Robba" userId="ef3ec9f3-bea7-4936-b9fc-ee1ff92acd02" providerId="ADAL" clId="{0D226D7A-D5DF-4420-B8A9-7EC8F17FDCBA}"/>
    <pc:docChg chg="addSld delSld modSld">
      <pc:chgData name="Steven Robba" userId="ef3ec9f3-bea7-4936-b9fc-ee1ff92acd02" providerId="ADAL" clId="{0D226D7A-D5DF-4420-B8A9-7EC8F17FDCBA}" dt="2021-07-26T08:47:45.349" v="374" actId="13926"/>
      <pc:docMkLst>
        <pc:docMk/>
      </pc:docMkLst>
      <pc:sldChg chg="modSp mod">
        <pc:chgData name="Steven Robba" userId="ef3ec9f3-bea7-4936-b9fc-ee1ff92acd02" providerId="ADAL" clId="{0D226D7A-D5DF-4420-B8A9-7EC8F17FDCBA}" dt="2021-07-21T14:08:03.966" v="14" actId="20577"/>
        <pc:sldMkLst>
          <pc:docMk/>
          <pc:sldMk cId="4011856587" sldId="256"/>
        </pc:sldMkLst>
        <pc:spChg chg="mod">
          <ac:chgData name="Steven Robba" userId="ef3ec9f3-bea7-4936-b9fc-ee1ff92acd02" providerId="ADAL" clId="{0D226D7A-D5DF-4420-B8A9-7EC8F17FDCBA}" dt="2021-07-21T14:08:03.966" v="14" actId="20577"/>
          <ac:spMkLst>
            <pc:docMk/>
            <pc:sldMk cId="4011856587" sldId="256"/>
            <ac:spMk id="21" creationId="{00000000-0000-0000-0000-000000000000}"/>
          </ac:spMkLst>
        </pc:spChg>
      </pc:sldChg>
      <pc:sldChg chg="add">
        <pc:chgData name="Steven Robba" userId="ef3ec9f3-bea7-4936-b9fc-ee1ff92acd02" providerId="ADAL" clId="{0D226D7A-D5DF-4420-B8A9-7EC8F17FDCBA}" dt="2021-07-21T14:07:26.278" v="0"/>
        <pc:sldMkLst>
          <pc:docMk/>
          <pc:sldMk cId="3633097651" sldId="259"/>
        </pc:sldMkLst>
      </pc:sldChg>
      <pc:sldChg chg="modSp mod">
        <pc:chgData name="Steven Robba" userId="ef3ec9f3-bea7-4936-b9fc-ee1ff92acd02" providerId="ADAL" clId="{0D226D7A-D5DF-4420-B8A9-7EC8F17FDCBA}" dt="2021-07-26T08:41:23.695" v="341" actId="20577"/>
        <pc:sldMkLst>
          <pc:docMk/>
          <pc:sldMk cId="3351510759" sldId="262"/>
        </pc:sldMkLst>
        <pc:spChg chg="mod">
          <ac:chgData name="Steven Robba" userId="ef3ec9f3-bea7-4936-b9fc-ee1ff92acd02" providerId="ADAL" clId="{0D226D7A-D5DF-4420-B8A9-7EC8F17FDCBA}" dt="2021-07-26T08:41:23.695" v="341" actId="20577"/>
          <ac:spMkLst>
            <pc:docMk/>
            <pc:sldMk cId="3351510759" sldId="262"/>
            <ac:spMk id="7" creationId="{00000000-0000-0000-0000-000000000000}"/>
          </ac:spMkLst>
        </pc:spChg>
      </pc:sldChg>
      <pc:sldChg chg="modSp mod">
        <pc:chgData name="Steven Robba" userId="ef3ec9f3-bea7-4936-b9fc-ee1ff92acd02" providerId="ADAL" clId="{0D226D7A-D5DF-4420-B8A9-7EC8F17FDCBA}" dt="2021-07-26T08:43:27.528" v="363" actId="20577"/>
        <pc:sldMkLst>
          <pc:docMk/>
          <pc:sldMk cId="1718487984" sldId="367"/>
        </pc:sldMkLst>
        <pc:spChg chg="mod">
          <ac:chgData name="Steven Robba" userId="ef3ec9f3-bea7-4936-b9fc-ee1ff92acd02" providerId="ADAL" clId="{0D226D7A-D5DF-4420-B8A9-7EC8F17FDCBA}" dt="2021-07-26T08:43:27.528" v="363" actId="20577"/>
          <ac:spMkLst>
            <pc:docMk/>
            <pc:sldMk cId="1718487984" sldId="367"/>
            <ac:spMk id="7" creationId="{00000000-0000-0000-0000-000000000000}"/>
          </ac:spMkLst>
        </pc:spChg>
      </pc:sldChg>
      <pc:sldChg chg="modSp add mod">
        <pc:chgData name="Steven Robba" userId="ef3ec9f3-bea7-4936-b9fc-ee1ff92acd02" providerId="ADAL" clId="{0D226D7A-D5DF-4420-B8A9-7EC8F17FDCBA}" dt="2021-07-21T14:40:26.853" v="64" actId="20577"/>
        <pc:sldMkLst>
          <pc:docMk/>
          <pc:sldMk cId="4004468827" sldId="371"/>
        </pc:sldMkLst>
        <pc:spChg chg="mod">
          <ac:chgData name="Steven Robba" userId="ef3ec9f3-bea7-4936-b9fc-ee1ff92acd02" providerId="ADAL" clId="{0D226D7A-D5DF-4420-B8A9-7EC8F17FDCBA}" dt="2021-07-21T14:40:26.853" v="64" actId="20577"/>
          <ac:spMkLst>
            <pc:docMk/>
            <pc:sldMk cId="4004468827" sldId="371"/>
            <ac:spMk id="9" creationId="{EED098AF-965D-4EB0-902D-0406EFC6F9C9}"/>
          </ac:spMkLst>
        </pc:spChg>
      </pc:sldChg>
      <pc:sldChg chg="add del">
        <pc:chgData name="Steven Robba" userId="ef3ec9f3-bea7-4936-b9fc-ee1ff92acd02" providerId="ADAL" clId="{0D226D7A-D5DF-4420-B8A9-7EC8F17FDCBA}" dt="2021-07-21T14:40:20.951" v="63" actId="2696"/>
        <pc:sldMkLst>
          <pc:docMk/>
          <pc:sldMk cId="706450089" sldId="372"/>
        </pc:sldMkLst>
      </pc:sldChg>
      <pc:sldChg chg="add">
        <pc:chgData name="Steven Robba" userId="ef3ec9f3-bea7-4936-b9fc-ee1ff92acd02" providerId="ADAL" clId="{0D226D7A-D5DF-4420-B8A9-7EC8F17FDCBA}" dt="2021-07-21T14:07:26.278" v="0"/>
        <pc:sldMkLst>
          <pc:docMk/>
          <pc:sldMk cId="2546316499" sldId="377"/>
        </pc:sldMkLst>
      </pc:sldChg>
      <pc:sldChg chg="add">
        <pc:chgData name="Steven Robba" userId="ef3ec9f3-bea7-4936-b9fc-ee1ff92acd02" providerId="ADAL" clId="{0D226D7A-D5DF-4420-B8A9-7EC8F17FDCBA}" dt="2021-07-21T14:07:26.278" v="0"/>
        <pc:sldMkLst>
          <pc:docMk/>
          <pc:sldMk cId="2788326153" sldId="838840600"/>
        </pc:sldMkLst>
      </pc:sldChg>
      <pc:sldChg chg="add">
        <pc:chgData name="Steven Robba" userId="ef3ec9f3-bea7-4936-b9fc-ee1ff92acd02" providerId="ADAL" clId="{0D226D7A-D5DF-4420-B8A9-7EC8F17FDCBA}" dt="2021-07-21T14:07:26.278" v="0"/>
        <pc:sldMkLst>
          <pc:docMk/>
          <pc:sldMk cId="1985599223" sldId="838840601"/>
        </pc:sldMkLst>
      </pc:sldChg>
      <pc:sldChg chg="add">
        <pc:chgData name="Steven Robba" userId="ef3ec9f3-bea7-4936-b9fc-ee1ff92acd02" providerId="ADAL" clId="{0D226D7A-D5DF-4420-B8A9-7EC8F17FDCBA}" dt="2021-07-21T14:07:26.278" v="0"/>
        <pc:sldMkLst>
          <pc:docMk/>
          <pc:sldMk cId="838473881" sldId="838840605"/>
        </pc:sldMkLst>
      </pc:sldChg>
      <pc:sldChg chg="add">
        <pc:chgData name="Steven Robba" userId="ef3ec9f3-bea7-4936-b9fc-ee1ff92acd02" providerId="ADAL" clId="{0D226D7A-D5DF-4420-B8A9-7EC8F17FDCBA}" dt="2021-07-21T14:07:26.278" v="0"/>
        <pc:sldMkLst>
          <pc:docMk/>
          <pc:sldMk cId="2510390311" sldId="838840606"/>
        </pc:sldMkLst>
      </pc:sldChg>
      <pc:sldChg chg="add">
        <pc:chgData name="Steven Robba" userId="ef3ec9f3-bea7-4936-b9fc-ee1ff92acd02" providerId="ADAL" clId="{0D226D7A-D5DF-4420-B8A9-7EC8F17FDCBA}" dt="2021-07-21T14:07:26.278" v="0"/>
        <pc:sldMkLst>
          <pc:docMk/>
          <pc:sldMk cId="583120011" sldId="838840608"/>
        </pc:sldMkLst>
      </pc:sldChg>
      <pc:sldChg chg="add">
        <pc:chgData name="Steven Robba" userId="ef3ec9f3-bea7-4936-b9fc-ee1ff92acd02" providerId="ADAL" clId="{0D226D7A-D5DF-4420-B8A9-7EC8F17FDCBA}" dt="2021-07-21T14:07:26.278" v="0"/>
        <pc:sldMkLst>
          <pc:docMk/>
          <pc:sldMk cId="3020930550" sldId="838840609"/>
        </pc:sldMkLst>
      </pc:sldChg>
      <pc:sldChg chg="add">
        <pc:chgData name="Steven Robba" userId="ef3ec9f3-bea7-4936-b9fc-ee1ff92acd02" providerId="ADAL" clId="{0D226D7A-D5DF-4420-B8A9-7EC8F17FDCBA}" dt="2021-07-21T14:07:26.278" v="0"/>
        <pc:sldMkLst>
          <pc:docMk/>
          <pc:sldMk cId="2650419823" sldId="838840613"/>
        </pc:sldMkLst>
      </pc:sldChg>
      <pc:sldChg chg="add">
        <pc:chgData name="Steven Robba" userId="ef3ec9f3-bea7-4936-b9fc-ee1ff92acd02" providerId="ADAL" clId="{0D226D7A-D5DF-4420-B8A9-7EC8F17FDCBA}" dt="2021-07-21T14:07:26.278" v="0"/>
        <pc:sldMkLst>
          <pc:docMk/>
          <pc:sldMk cId="1739007056" sldId="838840614"/>
        </pc:sldMkLst>
      </pc:sldChg>
      <pc:sldChg chg="add">
        <pc:chgData name="Steven Robba" userId="ef3ec9f3-bea7-4936-b9fc-ee1ff92acd02" providerId="ADAL" clId="{0D226D7A-D5DF-4420-B8A9-7EC8F17FDCBA}" dt="2021-07-21T14:07:26.278" v="0"/>
        <pc:sldMkLst>
          <pc:docMk/>
          <pc:sldMk cId="764278213" sldId="838840617"/>
        </pc:sldMkLst>
      </pc:sldChg>
      <pc:sldChg chg="add">
        <pc:chgData name="Steven Robba" userId="ef3ec9f3-bea7-4936-b9fc-ee1ff92acd02" providerId="ADAL" clId="{0D226D7A-D5DF-4420-B8A9-7EC8F17FDCBA}" dt="2021-07-21T14:07:26.278" v="0"/>
        <pc:sldMkLst>
          <pc:docMk/>
          <pc:sldMk cId="3481906268" sldId="838840618"/>
        </pc:sldMkLst>
      </pc:sldChg>
      <pc:sldChg chg="add">
        <pc:chgData name="Steven Robba" userId="ef3ec9f3-bea7-4936-b9fc-ee1ff92acd02" providerId="ADAL" clId="{0D226D7A-D5DF-4420-B8A9-7EC8F17FDCBA}" dt="2021-07-21T14:07:26.278" v="0"/>
        <pc:sldMkLst>
          <pc:docMk/>
          <pc:sldMk cId="3516486552" sldId="838840620"/>
        </pc:sldMkLst>
      </pc:sldChg>
      <pc:sldChg chg="add">
        <pc:chgData name="Steven Robba" userId="ef3ec9f3-bea7-4936-b9fc-ee1ff92acd02" providerId="ADAL" clId="{0D226D7A-D5DF-4420-B8A9-7EC8F17FDCBA}" dt="2021-07-21T14:07:26.278" v="0"/>
        <pc:sldMkLst>
          <pc:docMk/>
          <pc:sldMk cId="3274481150" sldId="838840622"/>
        </pc:sldMkLst>
      </pc:sldChg>
      <pc:sldChg chg="add">
        <pc:chgData name="Steven Robba" userId="ef3ec9f3-bea7-4936-b9fc-ee1ff92acd02" providerId="ADAL" clId="{0D226D7A-D5DF-4420-B8A9-7EC8F17FDCBA}" dt="2021-07-21T14:07:26.278" v="0"/>
        <pc:sldMkLst>
          <pc:docMk/>
          <pc:sldMk cId="516426148" sldId="838840623"/>
        </pc:sldMkLst>
      </pc:sldChg>
      <pc:sldChg chg="addSp modSp new mod">
        <pc:chgData name="Steven Robba" userId="ef3ec9f3-bea7-4936-b9fc-ee1ff92acd02" providerId="ADAL" clId="{0D226D7A-D5DF-4420-B8A9-7EC8F17FDCBA}" dt="2021-07-26T08:47:45.349" v="374" actId="13926"/>
        <pc:sldMkLst>
          <pc:docMk/>
          <pc:sldMk cId="342032197" sldId="838840624"/>
        </pc:sldMkLst>
        <pc:spChg chg="mod">
          <ac:chgData name="Steven Robba" userId="ef3ec9f3-bea7-4936-b9fc-ee1ff92acd02" providerId="ADAL" clId="{0D226D7A-D5DF-4420-B8A9-7EC8F17FDCBA}" dt="2021-07-21T14:42:18.474" v="231" actId="20577"/>
          <ac:spMkLst>
            <pc:docMk/>
            <pc:sldMk cId="342032197" sldId="838840624"/>
            <ac:spMk id="2" creationId="{F4B5A943-0A0E-48C1-B78D-BF9900281FE7}"/>
          </ac:spMkLst>
        </pc:spChg>
        <pc:spChg chg="mod">
          <ac:chgData name="Steven Robba" userId="ef3ec9f3-bea7-4936-b9fc-ee1ff92acd02" providerId="ADAL" clId="{0D226D7A-D5DF-4420-B8A9-7EC8F17FDCBA}" dt="2021-07-26T08:47:45.349" v="374" actId="13926"/>
          <ac:spMkLst>
            <pc:docMk/>
            <pc:sldMk cId="342032197" sldId="838840624"/>
            <ac:spMk id="3" creationId="{FA9DF841-2977-4ECF-A38C-A686968C72E6}"/>
          </ac:spMkLst>
        </pc:spChg>
        <pc:picChg chg="add mod">
          <ac:chgData name="Steven Robba" userId="ef3ec9f3-bea7-4936-b9fc-ee1ff92acd02" providerId="ADAL" clId="{0D226D7A-D5DF-4420-B8A9-7EC8F17FDCBA}" dt="2021-07-21T14:47:57.875" v="321" actId="1076"/>
          <ac:picMkLst>
            <pc:docMk/>
            <pc:sldMk cId="342032197" sldId="838840624"/>
            <ac:picMk id="6" creationId="{320B9423-91B9-4D1C-9724-C545E451DC02}"/>
          </ac:picMkLst>
        </pc:picChg>
      </pc:sldChg>
    </pc:docChg>
  </pc:docChgLst>
  <pc:docChgLst>
    <pc:chgData name="Steven Robba" userId="ef3ec9f3-bea7-4936-b9fc-ee1ff92acd02" providerId="ADAL" clId="{FEED24DF-CD1B-4A79-9977-3BF4D94AFD41}"/>
    <pc:docChg chg="modSld sldOrd">
      <pc:chgData name="Steven Robba" userId="ef3ec9f3-bea7-4936-b9fc-ee1ff92acd02" providerId="ADAL" clId="{FEED24DF-CD1B-4A79-9977-3BF4D94AFD41}" dt="2021-07-07T12:09:34.713" v="108" actId="404"/>
      <pc:docMkLst>
        <pc:docMk/>
      </pc:docMkLst>
      <pc:sldChg chg="modSp mod">
        <pc:chgData name="Steven Robba" userId="ef3ec9f3-bea7-4936-b9fc-ee1ff92acd02" providerId="ADAL" clId="{FEED24DF-CD1B-4A79-9977-3BF4D94AFD41}" dt="2021-07-07T12:05:26.533" v="3" actId="20577"/>
        <pc:sldMkLst>
          <pc:docMk/>
          <pc:sldMk cId="4011856587" sldId="256"/>
        </pc:sldMkLst>
        <pc:spChg chg="mod">
          <ac:chgData name="Steven Robba" userId="ef3ec9f3-bea7-4936-b9fc-ee1ff92acd02" providerId="ADAL" clId="{FEED24DF-CD1B-4A79-9977-3BF4D94AFD41}" dt="2021-07-07T12:05:26.533" v="3" actId="20577"/>
          <ac:spMkLst>
            <pc:docMk/>
            <pc:sldMk cId="4011856587" sldId="256"/>
            <ac:spMk id="21" creationId="{00000000-0000-0000-0000-000000000000}"/>
          </ac:spMkLst>
        </pc:spChg>
      </pc:sldChg>
      <pc:sldChg chg="modSp mod ord">
        <pc:chgData name="Steven Robba" userId="ef3ec9f3-bea7-4936-b9fc-ee1ff92acd02" providerId="ADAL" clId="{FEED24DF-CD1B-4A79-9977-3BF4D94AFD41}" dt="2021-07-07T12:09:34.713" v="108" actId="404"/>
        <pc:sldMkLst>
          <pc:docMk/>
          <pc:sldMk cId="3446045916" sldId="359"/>
        </pc:sldMkLst>
        <pc:spChg chg="mod">
          <ac:chgData name="Steven Robba" userId="ef3ec9f3-bea7-4936-b9fc-ee1ff92acd02" providerId="ADAL" clId="{FEED24DF-CD1B-4A79-9977-3BF4D94AFD41}" dt="2021-07-07T12:09:34.713" v="108" actId="404"/>
          <ac:spMkLst>
            <pc:docMk/>
            <pc:sldMk cId="3446045916" sldId="359"/>
            <ac:spMk id="5" creationId="{5C9A1B00-2558-F244-823D-C11636A95694}"/>
          </ac:spMkLst>
        </pc:spChg>
      </pc:sldChg>
    </pc:docChg>
  </pc:docChgLst>
  <pc:docChgLst>
    <pc:chgData name="Steven Robba" userId="ef3ec9f3-bea7-4936-b9fc-ee1ff92acd02" providerId="ADAL" clId="{A273745A-50E0-4446-BFD2-F16D50158D46}"/>
    <pc:docChg chg="undo custSel addSld delSld modSld sldOrd">
      <pc:chgData name="Steven Robba" userId="ef3ec9f3-bea7-4936-b9fc-ee1ff92acd02" providerId="ADAL" clId="{A273745A-50E0-4446-BFD2-F16D50158D46}" dt="2021-07-16T09:38:46.974" v="504"/>
      <pc:docMkLst>
        <pc:docMk/>
      </pc:docMkLst>
      <pc:sldChg chg="modSp mod">
        <pc:chgData name="Steven Robba" userId="ef3ec9f3-bea7-4936-b9fc-ee1ff92acd02" providerId="ADAL" clId="{A273745A-50E0-4446-BFD2-F16D50158D46}" dt="2021-07-16T09:37:03.028" v="450" actId="20577"/>
        <pc:sldMkLst>
          <pc:docMk/>
          <pc:sldMk cId="4011856587" sldId="256"/>
        </pc:sldMkLst>
        <pc:spChg chg="mod">
          <ac:chgData name="Steven Robba" userId="ef3ec9f3-bea7-4936-b9fc-ee1ff92acd02" providerId="ADAL" clId="{A273745A-50E0-4446-BFD2-F16D50158D46}" dt="2021-07-16T09:37:03.028" v="450" actId="20577"/>
          <ac:spMkLst>
            <pc:docMk/>
            <pc:sldMk cId="4011856587" sldId="256"/>
            <ac:spMk id="18" creationId="{00000000-0000-0000-0000-000000000000}"/>
          </ac:spMkLst>
        </pc:spChg>
      </pc:sldChg>
      <pc:sldChg chg="modSp mod">
        <pc:chgData name="Steven Robba" userId="ef3ec9f3-bea7-4936-b9fc-ee1ff92acd02" providerId="ADAL" clId="{A273745A-50E0-4446-BFD2-F16D50158D46}" dt="2021-07-15T18:52:51.965" v="398" actId="6549"/>
        <pc:sldMkLst>
          <pc:docMk/>
          <pc:sldMk cId="3351510759" sldId="262"/>
        </pc:sldMkLst>
        <pc:spChg chg="mod">
          <ac:chgData name="Steven Robba" userId="ef3ec9f3-bea7-4936-b9fc-ee1ff92acd02" providerId="ADAL" clId="{A273745A-50E0-4446-BFD2-F16D50158D46}" dt="2021-07-15T18:47:43.090" v="9" actId="20577"/>
          <ac:spMkLst>
            <pc:docMk/>
            <pc:sldMk cId="3351510759" sldId="262"/>
            <ac:spMk id="6" creationId="{00000000-0000-0000-0000-000000000000}"/>
          </ac:spMkLst>
        </pc:spChg>
        <pc:spChg chg="mod">
          <ac:chgData name="Steven Robba" userId="ef3ec9f3-bea7-4936-b9fc-ee1ff92acd02" providerId="ADAL" clId="{A273745A-50E0-4446-BFD2-F16D50158D46}" dt="2021-07-15T18:52:51.965" v="398" actId="6549"/>
          <ac:spMkLst>
            <pc:docMk/>
            <pc:sldMk cId="3351510759" sldId="262"/>
            <ac:spMk id="7" creationId="{00000000-0000-0000-0000-000000000000}"/>
          </ac:spMkLst>
        </pc:spChg>
      </pc:sldChg>
      <pc:sldChg chg="modSp mod ord">
        <pc:chgData name="Steven Robba" userId="ef3ec9f3-bea7-4936-b9fc-ee1ff92acd02" providerId="ADAL" clId="{A273745A-50E0-4446-BFD2-F16D50158D46}" dt="2021-07-16T09:38:13.430" v="472"/>
        <pc:sldMkLst>
          <pc:docMk/>
          <pc:sldMk cId="74844112" sldId="336"/>
        </pc:sldMkLst>
        <pc:spChg chg="mod">
          <ac:chgData name="Steven Robba" userId="ef3ec9f3-bea7-4936-b9fc-ee1ff92acd02" providerId="ADAL" clId="{A273745A-50E0-4446-BFD2-F16D50158D46}" dt="2021-07-16T09:38:06.680" v="470" actId="20577"/>
          <ac:spMkLst>
            <pc:docMk/>
            <pc:sldMk cId="74844112" sldId="336"/>
            <ac:spMk id="4" creationId="{00000000-0000-0000-0000-000000000000}"/>
          </ac:spMkLst>
        </pc:spChg>
      </pc:sldChg>
      <pc:sldChg chg="add ord">
        <pc:chgData name="Steven Robba" userId="ef3ec9f3-bea7-4936-b9fc-ee1ff92acd02" providerId="ADAL" clId="{A273745A-50E0-4446-BFD2-F16D50158D46}" dt="2021-07-15T18:47:47.970" v="11"/>
        <pc:sldMkLst>
          <pc:docMk/>
          <pc:sldMk cId="1718487984" sldId="367"/>
        </pc:sldMkLst>
      </pc:sldChg>
      <pc:sldChg chg="new del">
        <pc:chgData name="Steven Robba" userId="ef3ec9f3-bea7-4936-b9fc-ee1ff92acd02" providerId="ADAL" clId="{A273745A-50E0-4446-BFD2-F16D50158D46}" dt="2021-07-16T09:38:18.316" v="473" actId="2696"/>
        <pc:sldMkLst>
          <pc:docMk/>
          <pc:sldMk cId="4240691581" sldId="368"/>
        </pc:sldMkLst>
      </pc:sldChg>
      <pc:sldChg chg="add">
        <pc:chgData name="Steven Robba" userId="ef3ec9f3-bea7-4936-b9fc-ee1ff92acd02" providerId="ADAL" clId="{A273745A-50E0-4446-BFD2-F16D50158D46}" dt="2021-07-16T09:37:55.699" v="452" actId="2890"/>
        <pc:sldMkLst>
          <pc:docMk/>
          <pc:sldMk cId="875244559" sldId="369"/>
        </pc:sldMkLst>
      </pc:sldChg>
      <pc:sldChg chg="modSp add mod ord">
        <pc:chgData name="Steven Robba" userId="ef3ec9f3-bea7-4936-b9fc-ee1ff92acd02" providerId="ADAL" clId="{A273745A-50E0-4446-BFD2-F16D50158D46}" dt="2021-07-16T09:38:46.974" v="504"/>
        <pc:sldMkLst>
          <pc:docMk/>
          <pc:sldMk cId="2106598722" sldId="370"/>
        </pc:sldMkLst>
        <pc:spChg chg="mod">
          <ac:chgData name="Steven Robba" userId="ef3ec9f3-bea7-4936-b9fc-ee1ff92acd02" providerId="ADAL" clId="{A273745A-50E0-4446-BFD2-F16D50158D46}" dt="2021-07-16T09:38:40.141" v="502" actId="20577"/>
          <ac:spMkLst>
            <pc:docMk/>
            <pc:sldMk cId="2106598722" sldId="370"/>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81F23-20C3-7647-B336-AD4B52A5A78D}" type="datetimeFigureOut">
              <a:rPr lang="en-GB" smtClean="0"/>
              <a:t>26/07/2021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B8EAE-8016-F64B-92C7-66E7338ADE9F}" type="slidenum">
              <a:rPr lang="en-GB" smtClean="0"/>
              <a:t>‹#›</a:t>
            </a:fld>
            <a:endParaRPr lang="en-GB"/>
          </a:p>
        </p:txBody>
      </p:sp>
    </p:spTree>
    <p:extLst>
      <p:ext uri="{BB962C8B-B14F-4D97-AF65-F5344CB8AC3E}">
        <p14:creationId xmlns:p14="http://schemas.microsoft.com/office/powerpoint/2010/main" val="1025752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 Visua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578611" y="2147713"/>
            <a:ext cx="6473961" cy="545372"/>
          </a:xfrm>
          <a:prstGeom prst="rect">
            <a:avLst/>
          </a:prstGeom>
        </p:spPr>
        <p:txBody>
          <a:bodyPr lIns="0" tIns="0" rIns="0" bIns="0" anchor="t" anchorCtr="0"/>
          <a:lstStyle>
            <a:lvl1pPr algn="l">
              <a:lnSpc>
                <a:spcPct val="100000"/>
              </a:lnSpc>
              <a:defRPr sz="18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0" name="Text Placeholder 19"/>
          <p:cNvSpPr>
            <a:spLocks noGrp="1"/>
          </p:cNvSpPr>
          <p:nvPr>
            <p:ph type="body" sz="quarter" idx="11" hasCustomPrompt="1"/>
          </p:nvPr>
        </p:nvSpPr>
        <p:spPr>
          <a:xfrm>
            <a:off x="578619" y="2789594"/>
            <a:ext cx="647395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GB" noProof="0"/>
              <a:t>Click to Add Subtitle</a:t>
            </a:r>
          </a:p>
        </p:txBody>
      </p:sp>
      <p:cxnSp>
        <p:nvCxnSpPr>
          <p:cNvPr id="11" name="Straight Connector 10"/>
          <p:cNvCxnSpPr/>
          <p:nvPr userDrawn="1"/>
        </p:nvCxnSpPr>
        <p:spPr>
          <a:xfrm>
            <a:off x="575017" y="3301487"/>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408320"/>
            <a:ext cx="6462906"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15" name="Text Placeholder 19"/>
          <p:cNvSpPr>
            <a:spLocks noGrp="1"/>
          </p:cNvSpPr>
          <p:nvPr>
            <p:ph type="body" sz="quarter" idx="14" hasCustomPrompt="1"/>
          </p:nvPr>
        </p:nvSpPr>
        <p:spPr>
          <a:xfrm>
            <a:off x="589648" y="3833759"/>
            <a:ext cx="6462925"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3" name="Picture Placeholder 4"/>
          <p:cNvSpPr>
            <a:spLocks noGrp="1"/>
          </p:cNvSpPr>
          <p:nvPr>
            <p:ph type="pic" sz="quarter" idx="14" hasCustomPrompt="1"/>
          </p:nvPr>
        </p:nvSpPr>
        <p:spPr>
          <a:xfrm>
            <a:off x="447675"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414867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8"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Picture Placeholder 4"/>
          <p:cNvSpPr>
            <a:spLocks noGrp="1"/>
          </p:cNvSpPr>
          <p:nvPr>
            <p:ph type="pic" sz="quarter" idx="14" hasCustomPrompt="1"/>
          </p:nvPr>
        </p:nvSpPr>
        <p:spPr>
          <a:xfrm>
            <a:off x="447675"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Rectangle 3"/>
          <p:cNvSpPr/>
          <p:nvPr userDrawn="1"/>
        </p:nvSpPr>
        <p:spPr>
          <a:xfrm>
            <a:off x="447675"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a:solidFill>
                <a:schemeClr val="bg1"/>
              </a:solidFill>
            </a:endParaRPr>
          </a:p>
          <a:p>
            <a:pPr algn="l">
              <a:lnSpc>
                <a:spcPct val="110000"/>
              </a:lnSpc>
            </a:pPr>
            <a:endParaRPr lang="en-GB" sz="900" b="0" i="1" noProof="0" dirty="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a:solidFill>
                  <a:schemeClr val="bg1"/>
                </a:solidFill>
              </a:rPr>
              <a:t>Caption or</a:t>
            </a:r>
            <a:r>
              <a:rPr lang="en-GB" sz="1100" b="0" i="1" baseline="0" noProof="0" dirty="0">
                <a:solidFill>
                  <a:schemeClr val="bg1"/>
                </a:solidFill>
              </a:rPr>
              <a:t> credit for a photo could be put in this space. </a:t>
            </a:r>
            <a:r>
              <a:rPr lang="en-GB" sz="1100" b="0" i="1" noProof="0" dirty="0">
                <a:solidFill>
                  <a:schemeClr val="bg1"/>
                </a:solidFill>
              </a:rPr>
              <a:t>You may adjust the height of this box</a:t>
            </a:r>
            <a:r>
              <a:rPr lang="en-GB" sz="1100" b="0" i="1" baseline="0" noProof="0" dirty="0">
                <a:solidFill>
                  <a:schemeClr val="bg1"/>
                </a:solidFill>
              </a:rPr>
              <a:t> to accommodate more or less text. Suggested number of lines of text is no less than two and no more than four.</a:t>
            </a:r>
            <a:endParaRPr lang="en-GB" sz="1100" b="0" i="1" noProof="0" dirty="0">
              <a:solidFill>
                <a:schemeClr val="bg1"/>
              </a:solidFill>
            </a:endParaRPr>
          </a:p>
        </p:txBody>
      </p:sp>
    </p:spTree>
    <p:extLst>
      <p:ext uri="{BB962C8B-B14F-4D97-AF65-F5344CB8AC3E}">
        <p14:creationId xmlns:p14="http://schemas.microsoft.com/office/powerpoint/2010/main" val="88830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3" name="Picture Placeholder 4"/>
          <p:cNvSpPr>
            <a:spLocks noGrp="1"/>
          </p:cNvSpPr>
          <p:nvPr>
            <p:ph type="pic" sz="quarter" idx="14" hasCustomPrompt="1"/>
          </p:nvPr>
        </p:nvSpPr>
        <p:spPr>
          <a:xfrm>
            <a:off x="4795557"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1165652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6"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7"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dirty="0"/>
              <a:t>Add text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4"/>
          <p:cNvSpPr>
            <a:spLocks noGrp="1"/>
          </p:cNvSpPr>
          <p:nvPr>
            <p:ph type="pic" sz="quarter" idx="14" hasCustomPrompt="1"/>
          </p:nvPr>
        </p:nvSpPr>
        <p:spPr>
          <a:xfrm>
            <a:off x="4795557"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24" name="Rectangle 23"/>
          <p:cNvSpPr/>
          <p:nvPr userDrawn="1"/>
        </p:nvSpPr>
        <p:spPr>
          <a:xfrm>
            <a:off x="479555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a:solidFill>
                <a:schemeClr val="bg1"/>
              </a:solidFill>
            </a:endParaRPr>
          </a:p>
          <a:p>
            <a:pPr algn="l">
              <a:lnSpc>
                <a:spcPct val="110000"/>
              </a:lnSpc>
            </a:pPr>
            <a:endParaRPr lang="en-GB" sz="900" b="0" i="1" noProof="0" dirty="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a:solidFill>
                  <a:schemeClr val="bg1"/>
                </a:solidFill>
              </a:rPr>
              <a:t>Caption or</a:t>
            </a:r>
            <a:r>
              <a:rPr lang="en-GB" sz="1100" b="0" i="1" baseline="0" noProof="0" dirty="0">
                <a:solidFill>
                  <a:schemeClr val="bg1"/>
                </a:solidFill>
              </a:rPr>
              <a:t> credit for a photo could be put in this space. </a:t>
            </a:r>
            <a:r>
              <a:rPr lang="en-GB" sz="1100" b="0" i="1" noProof="0" dirty="0">
                <a:solidFill>
                  <a:schemeClr val="bg1"/>
                </a:solidFill>
              </a:rPr>
              <a:t>You may adjust the height of this box</a:t>
            </a:r>
            <a:r>
              <a:rPr lang="en-GB" sz="1100" b="0" i="1" baseline="0" noProof="0" dirty="0">
                <a:solidFill>
                  <a:schemeClr val="bg1"/>
                </a:solidFill>
              </a:rPr>
              <a:t> to accommodate more or less text. Suggested number of lines of text is no less than two and no more than four.</a:t>
            </a:r>
            <a:endParaRPr lang="en-GB" sz="1100" b="0" i="1" noProof="0" dirty="0">
              <a:solidFill>
                <a:schemeClr val="bg1"/>
              </a:solidFill>
            </a:endParaRPr>
          </a:p>
        </p:txBody>
      </p:sp>
    </p:spTree>
    <p:extLst>
      <p:ext uri="{BB962C8B-B14F-4D97-AF65-F5344CB8AC3E}">
        <p14:creationId xmlns:p14="http://schemas.microsoft.com/office/powerpoint/2010/main" val="3469963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Picture Placeholder 4"/>
          <p:cNvSpPr>
            <a:spLocks noGrp="1"/>
          </p:cNvSpPr>
          <p:nvPr>
            <p:ph type="pic" sz="quarter" idx="14" hasCustomPrompt="1"/>
          </p:nvPr>
        </p:nvSpPr>
        <p:spPr>
          <a:xfrm>
            <a:off x="453642" y="1827361"/>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Picture Placeholder 4"/>
          <p:cNvSpPr>
            <a:spLocks noGrp="1"/>
          </p:cNvSpPr>
          <p:nvPr>
            <p:ph type="pic" sz="quarter" idx="20" hasCustomPrompt="1"/>
          </p:nvPr>
        </p:nvSpPr>
        <p:spPr>
          <a:xfrm>
            <a:off x="4776839" y="1827361"/>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Tree>
    <p:extLst>
      <p:ext uri="{BB962C8B-B14F-4D97-AF65-F5344CB8AC3E}">
        <p14:creationId xmlns:p14="http://schemas.microsoft.com/office/powerpoint/2010/main" val="3325303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7"/>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2" name="Title 1"/>
          <p:cNvSpPr>
            <a:spLocks noGrp="1"/>
          </p:cNvSpPr>
          <p:nvPr>
            <p:ph type="title" hasCustomPrompt="1"/>
          </p:nvPr>
        </p:nvSpPr>
        <p:spPr/>
        <p:txBody>
          <a:bodyPr/>
          <a:lstStyle/>
          <a:p>
            <a:r>
              <a:rPr lang="en-GB" noProof="0"/>
              <a:t>Agenda Slide</a:t>
            </a:r>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713313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cxnSp>
        <p:nvCxnSpPr>
          <p:cNvPr id="16" name="Straight Connector 15"/>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5"/>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2"/>
          <p:cNvSpPr>
            <a:spLocks noGrp="1"/>
          </p:cNvSpPr>
          <p:nvPr>
            <p:ph type="body" sz="quarter" idx="12" hasCustomPrompt="1"/>
          </p:nvPr>
        </p:nvSpPr>
        <p:spPr>
          <a:xfrm>
            <a:off x="4746869" y="1184815"/>
            <a:ext cx="3946485"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Text Placeholder 12"/>
          <p:cNvSpPr>
            <a:spLocks noGrp="1"/>
          </p:cNvSpPr>
          <p:nvPr>
            <p:ph type="body" sz="quarter" idx="13" hasCustomPrompt="1"/>
          </p:nvPr>
        </p:nvSpPr>
        <p:spPr>
          <a:xfrm>
            <a:off x="450645" y="2902858"/>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Text Placeholder 12"/>
          <p:cNvSpPr>
            <a:spLocks noGrp="1"/>
          </p:cNvSpPr>
          <p:nvPr>
            <p:ph type="body" sz="quarter" idx="14" hasCustomPrompt="1"/>
          </p:nvPr>
        </p:nvSpPr>
        <p:spPr>
          <a:xfrm>
            <a:off x="4746869" y="2902858"/>
            <a:ext cx="3946485" cy="1372810"/>
          </a:xfrm>
          <a:prstGeom prst="rect">
            <a:avLst/>
          </a:prstGeom>
        </p:spPr>
        <p:txBody>
          <a:bodyPr lIns="9144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75798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cxnSp>
        <p:nvCxnSpPr>
          <p:cNvPr id="5" name="Straight Connector 4"/>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5" name="Text Placeholder 5"/>
          <p:cNvSpPr>
            <a:spLocks noGrp="1"/>
          </p:cNvSpPr>
          <p:nvPr>
            <p:ph type="body" sz="quarter" idx="21" hasCustomPrompt="1"/>
          </p:nvPr>
        </p:nvSpPr>
        <p:spPr>
          <a:xfrm>
            <a:off x="451705"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5"/>
          <p:cNvSpPr>
            <a:spLocks noGrp="1"/>
          </p:cNvSpPr>
          <p:nvPr>
            <p:ph type="body" sz="quarter" idx="23" hasCustomPrompt="1"/>
          </p:nvPr>
        </p:nvSpPr>
        <p:spPr>
          <a:xfrm>
            <a:off x="4731220"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8" name="Text Placeholder 12"/>
          <p:cNvSpPr>
            <a:spLocks noGrp="1"/>
          </p:cNvSpPr>
          <p:nvPr>
            <p:ph type="body" sz="quarter" idx="24" hasCustomPrompt="1"/>
          </p:nvPr>
        </p:nvSpPr>
        <p:spPr>
          <a:xfrm>
            <a:off x="450645"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5"/>
          <p:cNvSpPr>
            <a:spLocks noGrp="1"/>
          </p:cNvSpPr>
          <p:nvPr>
            <p:ph type="body" sz="quarter" idx="25" hasCustomPrompt="1"/>
          </p:nvPr>
        </p:nvSpPr>
        <p:spPr>
          <a:xfrm>
            <a:off x="451705"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30" name="Text Placeholder 12"/>
          <p:cNvSpPr>
            <a:spLocks noGrp="1"/>
          </p:cNvSpPr>
          <p:nvPr>
            <p:ph type="body" sz="quarter" idx="26" hasCustomPrompt="1"/>
          </p:nvPr>
        </p:nvSpPr>
        <p:spPr>
          <a:xfrm>
            <a:off x="4730160"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5"/>
          <p:cNvSpPr>
            <a:spLocks noGrp="1"/>
          </p:cNvSpPr>
          <p:nvPr>
            <p:ph type="body" sz="quarter" idx="27" hasCustomPrompt="1"/>
          </p:nvPr>
        </p:nvSpPr>
        <p:spPr>
          <a:xfrm>
            <a:off x="4731220"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Tree>
    <p:extLst>
      <p:ext uri="{BB962C8B-B14F-4D97-AF65-F5344CB8AC3E}">
        <p14:creationId xmlns:p14="http://schemas.microsoft.com/office/powerpoint/2010/main" val="2088636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7" y="132835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1" name="Text Placeholder 11"/>
          <p:cNvSpPr>
            <a:spLocks noGrp="1"/>
          </p:cNvSpPr>
          <p:nvPr>
            <p:ph type="body" sz="quarter" idx="21" hasCustomPrompt="1"/>
          </p:nvPr>
        </p:nvSpPr>
        <p:spPr>
          <a:xfrm>
            <a:off x="3830320" y="124903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0" name="Text Placeholder 15"/>
          <p:cNvSpPr>
            <a:spLocks noGrp="1"/>
          </p:cNvSpPr>
          <p:nvPr>
            <p:ph type="body" sz="quarter" idx="22" hasCustomPrompt="1"/>
          </p:nvPr>
        </p:nvSpPr>
        <p:spPr>
          <a:xfrm>
            <a:off x="451277" y="238778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1" name="Text Placeholder 11"/>
          <p:cNvSpPr>
            <a:spLocks noGrp="1"/>
          </p:cNvSpPr>
          <p:nvPr>
            <p:ph type="body" sz="quarter" idx="23" hasCustomPrompt="1"/>
          </p:nvPr>
        </p:nvSpPr>
        <p:spPr>
          <a:xfrm>
            <a:off x="3830320" y="230846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2" name="Text Placeholder 15"/>
          <p:cNvSpPr>
            <a:spLocks noGrp="1"/>
          </p:cNvSpPr>
          <p:nvPr>
            <p:ph type="body" sz="quarter" idx="24" hasCustomPrompt="1"/>
          </p:nvPr>
        </p:nvSpPr>
        <p:spPr>
          <a:xfrm>
            <a:off x="451277"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Tree>
    <p:extLst>
      <p:ext uri="{BB962C8B-B14F-4D97-AF65-F5344CB8AC3E}">
        <p14:creationId xmlns:p14="http://schemas.microsoft.com/office/powerpoint/2010/main" val="4000445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5"/>
          <p:cNvSpPr>
            <a:spLocks noGrp="1"/>
          </p:cNvSpPr>
          <p:nvPr>
            <p:ph type="body" sz="quarter" idx="26" hasCustomPrompt="1"/>
          </p:nvPr>
        </p:nvSpPr>
        <p:spPr>
          <a:xfrm>
            <a:off x="447736" y="3426401"/>
            <a:ext cx="8246492" cy="961673"/>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82741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Blo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Title 2"/>
          <p:cNvSpPr>
            <a:spLocks noGrp="1"/>
          </p:cNvSpPr>
          <p:nvPr>
            <p:ph type="title" hasCustomPrompt="1"/>
          </p:nvPr>
        </p:nvSpPr>
        <p:spPr>
          <a:xfrm>
            <a:off x="578611" y="2147713"/>
            <a:ext cx="7983283" cy="545372"/>
          </a:xfrm>
          <a:prstGeom prst="rect">
            <a:avLst/>
          </a:prstGeom>
        </p:spPr>
        <p:txBody>
          <a:bodyPr lIns="0" tIns="0" rIns="0" bIns="0" anchor="t" anchorCtr="0"/>
          <a:lstStyle>
            <a:lvl1pPr algn="l">
              <a:lnSpc>
                <a:spcPct val="100000"/>
              </a:lnSpc>
              <a:defRPr sz="18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5" name="Text Placeholder 19"/>
          <p:cNvSpPr>
            <a:spLocks noGrp="1"/>
          </p:cNvSpPr>
          <p:nvPr>
            <p:ph type="body" sz="quarter" idx="11" hasCustomPrompt="1"/>
          </p:nvPr>
        </p:nvSpPr>
        <p:spPr>
          <a:xfrm>
            <a:off x="578619" y="2789594"/>
            <a:ext cx="798327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GB" noProof="0"/>
              <a:t>Click to Add Subtitle</a:t>
            </a:r>
          </a:p>
        </p:txBody>
      </p:sp>
      <p:cxnSp>
        <p:nvCxnSpPr>
          <p:cNvPr id="20" name="Straight Connector 19"/>
          <p:cNvCxnSpPr/>
          <p:nvPr userDrawn="1"/>
        </p:nvCxnSpPr>
        <p:spPr>
          <a:xfrm>
            <a:off x="575017" y="3301487"/>
            <a:ext cx="7977462" cy="38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0"/>
            <a:ext cx="7969650"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22" name="Text Placeholder 19"/>
          <p:cNvSpPr>
            <a:spLocks noGrp="1"/>
          </p:cNvSpPr>
          <p:nvPr>
            <p:ph type="body" sz="quarter" idx="14" hasCustomPrompt="1"/>
          </p:nvPr>
        </p:nvSpPr>
        <p:spPr>
          <a:xfrm>
            <a:off x="589648" y="3833759"/>
            <a:ext cx="7969674"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spTree>
    <p:extLst>
      <p:ext uri="{BB962C8B-B14F-4D97-AF65-F5344CB8AC3E}">
        <p14:creationId xmlns:p14="http://schemas.microsoft.com/office/powerpoint/2010/main" val="4217860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lnSpc>
                <a:spcPct val="100000"/>
              </a:lnSpc>
              <a:buClr>
                <a:schemeClr val="accent4"/>
              </a:buClr>
              <a:defRPr sz="900"/>
            </a:lvl1pPr>
            <a:lvl2pPr marL="270000" indent="-136800">
              <a:lnSpc>
                <a:spcPct val="100000"/>
              </a:lnSpc>
              <a:buClr>
                <a:schemeClr val="accent4"/>
              </a:buClr>
              <a:defRPr sz="900"/>
            </a:lvl2pPr>
            <a:lvl3pPr marL="360000" indent="-136800" algn="l">
              <a:lnSpc>
                <a:spcPct val="100000"/>
              </a:lnSpc>
              <a:buClr>
                <a:schemeClr val="accent4"/>
              </a:buClr>
              <a:defRPr sz="900"/>
            </a:lvl3pPr>
            <a:lvl4pPr marL="511200" indent="-136800">
              <a:lnSpc>
                <a:spcPct val="100000"/>
              </a:lnSpc>
              <a:buClr>
                <a:schemeClr val="accent4"/>
              </a:buClr>
              <a:defRPr sz="900"/>
            </a:lvl4pPr>
            <a:lvl5pPr marL="655200" indent="-136800">
              <a:lnSpc>
                <a:spcPct val="100000"/>
              </a:lnSpc>
              <a:buClr>
                <a:schemeClr val="accent4"/>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Text Placeholder 15"/>
          <p:cNvSpPr>
            <a:spLocks noGrp="1"/>
          </p:cNvSpPr>
          <p:nvPr>
            <p:ph type="body" sz="quarter" idx="23" hasCustomPrompt="1"/>
          </p:nvPr>
        </p:nvSpPr>
        <p:spPr>
          <a:xfrm>
            <a:off x="449780"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lnSpc>
                <a:spcPct val="100000"/>
              </a:lnSpc>
              <a:buClr>
                <a:schemeClr val="accent2"/>
              </a:buClr>
              <a:defRPr sz="900"/>
            </a:lvl1pPr>
            <a:lvl2pPr marL="270000" indent="-136800">
              <a:lnSpc>
                <a:spcPct val="100000"/>
              </a:lnSpc>
              <a:buClr>
                <a:schemeClr val="accent2"/>
              </a:buClr>
              <a:defRPr sz="900"/>
            </a:lvl2pPr>
            <a:lvl3pPr marL="360000" indent="-136800" algn="l">
              <a:lnSpc>
                <a:spcPct val="100000"/>
              </a:lnSpc>
              <a:buClr>
                <a:schemeClr val="accent2"/>
              </a:buClr>
              <a:defRPr sz="900"/>
            </a:lvl3pPr>
            <a:lvl4pPr marL="511200" indent="-136800">
              <a:lnSpc>
                <a:spcPct val="100000"/>
              </a:lnSpc>
              <a:buClr>
                <a:schemeClr val="accent2"/>
              </a:buClr>
              <a:defRPr sz="900"/>
            </a:lvl4pPr>
            <a:lvl5pPr marL="655200" indent="-136800">
              <a:lnSpc>
                <a:spcPct val="100000"/>
              </a:lnSpc>
              <a:buClr>
                <a:schemeClr val="accent2"/>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lnSpc>
                <a:spcPct val="100000"/>
              </a:lnSpc>
              <a:buClr>
                <a:schemeClr val="accent5"/>
              </a:buClr>
              <a:defRPr sz="900"/>
            </a:lvl1pPr>
            <a:lvl2pPr marL="270000" indent="-136800">
              <a:lnSpc>
                <a:spcPct val="100000"/>
              </a:lnSpc>
              <a:buClr>
                <a:schemeClr val="accent5"/>
              </a:buClr>
              <a:defRPr sz="900"/>
            </a:lvl2pPr>
            <a:lvl3pPr marL="360000" indent="-136800" algn="l">
              <a:lnSpc>
                <a:spcPct val="100000"/>
              </a:lnSpc>
              <a:buClr>
                <a:schemeClr val="accent5"/>
              </a:buClr>
              <a:defRPr sz="900"/>
            </a:lvl3pPr>
            <a:lvl4pPr marL="511200" indent="-136800">
              <a:lnSpc>
                <a:spcPct val="100000"/>
              </a:lnSpc>
              <a:buClr>
                <a:schemeClr val="accent5"/>
              </a:buClr>
              <a:defRPr sz="900"/>
            </a:lvl4pPr>
            <a:lvl5pPr marL="655200" indent="-136800">
              <a:lnSpc>
                <a:spcPct val="100000"/>
              </a:lnSpc>
              <a:buClr>
                <a:schemeClr val="accent5"/>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lnSpc>
                <a:spcPct val="100000"/>
              </a:lnSpc>
              <a:buClr>
                <a:schemeClr val="accent3"/>
              </a:buClr>
              <a:defRPr sz="900"/>
            </a:lvl1pPr>
            <a:lvl2pPr marL="270000" indent="-136800">
              <a:lnSpc>
                <a:spcPct val="100000"/>
              </a:lnSpc>
              <a:buClr>
                <a:schemeClr val="accent3"/>
              </a:buClr>
              <a:defRPr sz="900"/>
            </a:lvl2pPr>
            <a:lvl3pPr marL="360000" indent="-136800" algn="l">
              <a:lnSpc>
                <a:spcPct val="100000"/>
              </a:lnSpc>
              <a:buClr>
                <a:schemeClr val="accent3"/>
              </a:buClr>
              <a:defRPr sz="900"/>
            </a:lvl3pPr>
            <a:lvl4pPr marL="511200" indent="-136800">
              <a:lnSpc>
                <a:spcPct val="100000"/>
              </a:lnSpc>
              <a:buClr>
                <a:schemeClr val="accent3"/>
              </a:buClr>
              <a:defRPr sz="900"/>
            </a:lvl4pPr>
            <a:lvl5pPr marL="655200" indent="-136800">
              <a:lnSpc>
                <a:spcPct val="100000"/>
              </a:lnSpc>
              <a:buClr>
                <a:schemeClr val="accent3"/>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6" name="Text Placeholder 15"/>
          <p:cNvSpPr>
            <a:spLocks noGrp="1"/>
          </p:cNvSpPr>
          <p:nvPr>
            <p:ph type="body" sz="quarter" idx="31" hasCustomPrompt="1"/>
          </p:nvPr>
        </p:nvSpPr>
        <p:spPr>
          <a:xfrm>
            <a:off x="2523300"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7" name="Text Placeholder 15"/>
          <p:cNvSpPr>
            <a:spLocks noGrp="1"/>
          </p:cNvSpPr>
          <p:nvPr>
            <p:ph type="body" sz="quarter" idx="32" hasCustomPrompt="1"/>
          </p:nvPr>
        </p:nvSpPr>
        <p:spPr>
          <a:xfrm>
            <a:off x="4588178"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8" name="Text Placeholder 15"/>
          <p:cNvSpPr>
            <a:spLocks noGrp="1"/>
          </p:cNvSpPr>
          <p:nvPr>
            <p:ph type="body" sz="quarter" idx="33" hasCustomPrompt="1"/>
          </p:nvPr>
        </p:nvSpPr>
        <p:spPr>
          <a:xfrm>
            <a:off x="6798761"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Tree>
    <p:extLst>
      <p:ext uri="{BB962C8B-B14F-4D97-AF65-F5344CB8AC3E}">
        <p14:creationId xmlns:p14="http://schemas.microsoft.com/office/powerpoint/2010/main" val="2225387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0" name="Text Placeholder 5"/>
          <p:cNvSpPr>
            <a:spLocks noGrp="1"/>
          </p:cNvSpPr>
          <p:nvPr>
            <p:ph type="body" sz="quarter" idx="11" hasCustomPrompt="1"/>
          </p:nvPr>
        </p:nvSpPr>
        <p:spPr>
          <a:xfrm>
            <a:off x="441727" y="1136673"/>
            <a:ext cx="8246851" cy="311874"/>
          </a:xfrm>
          <a:prstGeom prst="rect">
            <a:avLst/>
          </a:prstGeom>
        </p:spPr>
        <p:txBody>
          <a:bodyPr lIns="144000" rIns="144000">
            <a:normAutofit/>
          </a:bodyPr>
          <a:lstStyle>
            <a:lvl1pPr marL="0" indent="0">
              <a:buFontTx/>
              <a:buNone/>
              <a:defRPr sz="1400" b="1" i="0"/>
            </a:lvl1pPr>
          </a:lstStyle>
          <a:p>
            <a:pPr lvl="0"/>
            <a:r>
              <a:rPr lang="en-GB" noProof="0"/>
              <a:t>Name</a:t>
            </a:r>
          </a:p>
        </p:txBody>
      </p:sp>
      <p:sp>
        <p:nvSpPr>
          <p:cNvPr id="21" name="Text Placeholder 2"/>
          <p:cNvSpPr>
            <a:spLocks noGrp="1"/>
          </p:cNvSpPr>
          <p:nvPr>
            <p:ph idx="13" hasCustomPrompt="1"/>
          </p:nvPr>
        </p:nvSpPr>
        <p:spPr bwMode="auto">
          <a:xfrm>
            <a:off x="441727" y="1433950"/>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r>
              <a:rPr lang="en-GB" noProof="0"/>
              <a:t>Title</a:t>
            </a:r>
          </a:p>
        </p:txBody>
      </p:sp>
      <p:sp>
        <p:nvSpPr>
          <p:cNvPr id="22" name="Text Placeholder 2"/>
          <p:cNvSpPr>
            <a:spLocks noGrp="1"/>
          </p:cNvSpPr>
          <p:nvPr>
            <p:ph idx="16" hasCustomPrompt="1"/>
          </p:nvPr>
        </p:nvSpPr>
        <p:spPr bwMode="auto">
          <a:xfrm>
            <a:off x="808397" y="2915286"/>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23" name="Text Placeholder 2"/>
          <p:cNvSpPr>
            <a:spLocks noGrp="1"/>
          </p:cNvSpPr>
          <p:nvPr>
            <p:ph idx="17" hasCustomPrompt="1"/>
          </p:nvPr>
        </p:nvSpPr>
        <p:spPr bwMode="auto">
          <a:xfrm>
            <a:off x="441727" y="4060063"/>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a:t>www.gs1.org</a:t>
            </a:r>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name@gs1.org</a:t>
            </a:r>
          </a:p>
        </p:txBody>
      </p:sp>
      <p:sp>
        <p:nvSpPr>
          <p:cNvPr id="27" name="Text Placeholder 2"/>
          <p:cNvSpPr>
            <a:spLocks noGrp="1"/>
          </p:cNvSpPr>
          <p:nvPr>
            <p:ph idx="22" hasCustomPrompt="1"/>
          </p:nvPr>
        </p:nvSpPr>
        <p:spPr bwMode="auto">
          <a:xfrm>
            <a:off x="441727" y="1781209"/>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0" baseline="0"/>
            </a:lvl1pPr>
            <a:lvl2pPr marL="272250" indent="0">
              <a:buNone/>
              <a:defRPr/>
            </a:lvl2pPr>
            <a:lvl3pPr marL="538650" indent="0">
              <a:buNone/>
              <a:defRPr/>
            </a:lvl3pPr>
            <a:lvl4pPr marL="822622" indent="0">
              <a:buNone/>
              <a:defRPr/>
            </a:lvl4pPr>
            <a:lvl5pPr marL="1038622" indent="0">
              <a:buNone/>
              <a:defRPr/>
            </a:lvl5pPr>
          </a:lstStyle>
          <a:p>
            <a:pPr lvl="0"/>
            <a:r>
              <a:rPr lang="en-GB" noProof="0"/>
              <a:t>GS1 Address</a:t>
            </a:r>
          </a:p>
        </p:txBody>
      </p:sp>
      <p:sp>
        <p:nvSpPr>
          <p:cNvPr id="32" name="Text Placeholder 2"/>
          <p:cNvSpPr>
            <a:spLocks noGrp="1"/>
          </p:cNvSpPr>
          <p:nvPr>
            <p:ph idx="27" hasCustomPrompt="1"/>
          </p:nvPr>
        </p:nvSpPr>
        <p:spPr bwMode="auto">
          <a:xfrm>
            <a:off x="808397" y="31670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33" name="Text Placeholder 2"/>
          <p:cNvSpPr>
            <a:spLocks noGrp="1"/>
          </p:cNvSpPr>
          <p:nvPr>
            <p:ph idx="28" hasCustomPrompt="1"/>
          </p:nvPr>
        </p:nvSpPr>
        <p:spPr bwMode="auto">
          <a:xfrm>
            <a:off x="808397" y="34188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41" name="Text Placeholder 40"/>
          <p:cNvSpPr>
            <a:spLocks noGrp="1"/>
          </p:cNvSpPr>
          <p:nvPr>
            <p:ph type="body" sz="quarter" idx="33" hasCustomPrompt="1"/>
          </p:nvPr>
        </p:nvSpPr>
        <p:spPr>
          <a:xfrm>
            <a:off x="444146" y="2916792"/>
            <a:ext cx="291470" cy="265922"/>
          </a:xfrm>
          <a:prstGeom prst="rect">
            <a:avLst/>
          </a:prstGeom>
        </p:spPr>
        <p:txBody>
          <a:bodyPr vert="horz" lIns="72000" rIns="0"/>
          <a:lstStyle>
            <a:lvl1pPr marL="74250" indent="0" algn="l">
              <a:buNone/>
              <a:defRPr sz="1200" b="1" i="0"/>
            </a:lvl1pPr>
          </a:lstStyle>
          <a:p>
            <a:pPr lvl="0"/>
            <a:r>
              <a:rPr lang="en-GB" noProof="0"/>
              <a:t>T</a:t>
            </a:r>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50" indent="0" algn="l">
              <a:buNone/>
              <a:defRPr sz="1200" b="1" i="0"/>
            </a:lvl1pPr>
          </a:lstStyle>
          <a:p>
            <a:pPr lvl="0"/>
            <a:r>
              <a:rPr lang="en-GB" noProof="0"/>
              <a:t>D</a:t>
            </a:r>
          </a:p>
        </p:txBody>
      </p:sp>
      <p:sp>
        <p:nvSpPr>
          <p:cNvPr id="43" name="Text Placeholder 40"/>
          <p:cNvSpPr>
            <a:spLocks noGrp="1"/>
          </p:cNvSpPr>
          <p:nvPr>
            <p:ph type="body" sz="quarter" idx="35" hasCustomPrompt="1"/>
          </p:nvPr>
        </p:nvSpPr>
        <p:spPr>
          <a:xfrm>
            <a:off x="444146" y="3418449"/>
            <a:ext cx="291470" cy="265922"/>
          </a:xfrm>
          <a:prstGeom prst="rect">
            <a:avLst/>
          </a:prstGeom>
        </p:spPr>
        <p:txBody>
          <a:bodyPr vert="horz" lIns="72000" rIns="0"/>
          <a:lstStyle>
            <a:lvl1pPr marL="74250" indent="0" algn="l">
              <a:buNone/>
              <a:defRPr sz="1200" b="1" i="0"/>
            </a:lvl1pPr>
          </a:lstStyle>
          <a:p>
            <a:pPr lvl="0"/>
            <a:r>
              <a:rPr lang="en-GB" noProof="0"/>
              <a:t>M</a:t>
            </a:r>
          </a:p>
        </p:txBody>
      </p:sp>
      <p:sp>
        <p:nvSpPr>
          <p:cNvPr id="44" name="Text Placeholder 40"/>
          <p:cNvSpPr>
            <a:spLocks noGrp="1"/>
          </p:cNvSpPr>
          <p:nvPr>
            <p:ph type="body" sz="quarter" idx="36" hasCustomPrompt="1"/>
          </p:nvPr>
        </p:nvSpPr>
        <p:spPr>
          <a:xfrm>
            <a:off x="444146" y="3671129"/>
            <a:ext cx="291470" cy="265922"/>
          </a:xfrm>
          <a:prstGeom prst="rect">
            <a:avLst/>
          </a:prstGeom>
        </p:spPr>
        <p:txBody>
          <a:bodyPr vert="horz" lIns="72000" rIns="0"/>
          <a:lstStyle>
            <a:lvl1pPr marL="74250" indent="0" algn="l">
              <a:buNone/>
              <a:defRPr sz="1200" b="1" i="0"/>
            </a:lvl1pPr>
          </a:lstStyle>
          <a:p>
            <a:pPr lvl="0"/>
            <a:r>
              <a:rPr lang="en-GB" noProof="0"/>
              <a:t>E</a:t>
            </a:r>
          </a:p>
        </p:txBody>
      </p:sp>
    </p:spTree>
    <p:extLst>
      <p:ext uri="{BB962C8B-B14F-4D97-AF65-F5344CB8AC3E}">
        <p14:creationId xmlns:p14="http://schemas.microsoft.com/office/powerpoint/2010/main" val="282296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Full Im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6" name="Picture Placeholder 2"/>
          <p:cNvSpPr>
            <a:spLocks noGrp="1"/>
          </p:cNvSpPr>
          <p:nvPr>
            <p:ph type="pic" sz="quarter" idx="13" hasCustomPrompt="1"/>
          </p:nvPr>
        </p:nvSpPr>
        <p:spPr>
          <a:xfrm>
            <a:off x="0" y="0"/>
            <a:ext cx="9144000" cy="4541838"/>
          </a:xfrm>
          <a:prstGeom prst="rect">
            <a:avLst/>
          </a:prstGeom>
        </p:spPr>
        <p:txBody>
          <a:bodyPr anchor="ctr" anchorCtr="0"/>
          <a:lstStyle>
            <a:lvl1pPr marL="74250" indent="0" algn="ctr">
              <a:buNone/>
              <a:defRPr/>
            </a:lvl1pPr>
          </a:lstStyle>
          <a:p>
            <a:r>
              <a:rPr lang="en-GB" noProof="0" dirty="0"/>
              <a:t>Click to insert image</a:t>
            </a:r>
          </a:p>
        </p:txBody>
      </p:sp>
      <p:sp>
        <p:nvSpPr>
          <p:cNvPr id="7"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dirty="0"/>
              <a:t>Click to edit header</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Oran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5" name="Rectangle 4"/>
          <p:cNvSpPr/>
          <p:nvPr userDrawn="1"/>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dirty="0"/>
              <a:t>Click to edit header</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Sk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5" name="Rectangle 4"/>
          <p:cNvSpPr/>
          <p:nvPr userDrawn="1"/>
        </p:nvSpPr>
        <p:spPr>
          <a:xfrm>
            <a:off x="0" y="0"/>
            <a:ext cx="9144000" cy="4541292"/>
          </a:xfrm>
          <a:prstGeom prst="rect">
            <a:avLst/>
          </a:prstGeom>
          <a:solidFill>
            <a:schemeClr val="accent2"/>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dirty="0"/>
              <a:t>Click to edit header</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Raspberr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5" name="Rectangle 4"/>
          <p:cNvSpPr/>
          <p:nvPr userDrawn="1"/>
        </p:nvSpPr>
        <p:spPr>
          <a:xfrm>
            <a:off x="0" y="0"/>
            <a:ext cx="9144000" cy="4541292"/>
          </a:xfrm>
          <a:prstGeom prst="rect">
            <a:avLst/>
          </a:prstGeom>
          <a:solidFill>
            <a:schemeClr val="accent4"/>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dirty="0"/>
              <a:t>Click to edit header</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Gras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5" name="Rectangle 4"/>
          <p:cNvSpPr/>
          <p:nvPr userDrawn="1"/>
        </p:nvSpPr>
        <p:spPr>
          <a:xfrm>
            <a:off x="0" y="0"/>
            <a:ext cx="9144000" cy="4541292"/>
          </a:xfrm>
          <a:prstGeom prst="rect">
            <a:avLst/>
          </a:prstGeom>
          <a:solidFill>
            <a:schemeClr val="accent3"/>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dirty="0"/>
              <a:t>Click to edit header</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Teal">
    <p:spTree>
      <p:nvGrpSpPr>
        <p:cNvPr id="1" name=""/>
        <p:cNvGrpSpPr/>
        <p:nvPr/>
      </p:nvGrpSpPr>
      <p:grpSpPr>
        <a:xfrm>
          <a:off x="0" y="0"/>
          <a:ext cx="0" cy="0"/>
          <a:chOff x="0" y="0"/>
          <a:chExt cx="0" cy="0"/>
        </a:xfrm>
      </p:grpSpPr>
      <p:sp>
        <p:nvSpPr>
          <p:cNvPr id="7" name="Rectangle 6"/>
          <p:cNvSpPr/>
          <p:nvPr userDrawn="1"/>
        </p:nvSpPr>
        <p:spPr>
          <a:xfrm>
            <a:off x="0" y="0"/>
            <a:ext cx="9144000" cy="4541292"/>
          </a:xfrm>
          <a:prstGeom prst="rect">
            <a:avLst/>
          </a:prstGeom>
          <a:solidFill>
            <a:srgbClr val="22BCB9"/>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dirty="0"/>
              <a:t>Click to edit header</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 Editable Colour">
    <p:spTree>
      <p:nvGrpSpPr>
        <p:cNvPr id="1" name=""/>
        <p:cNvGrpSpPr/>
        <p:nvPr/>
      </p:nvGrpSpPr>
      <p:grpSpPr>
        <a:xfrm>
          <a:off x="0" y="0"/>
          <a:ext cx="0" cy="0"/>
          <a:chOff x="0" y="0"/>
          <a:chExt cx="0" cy="0"/>
        </a:xfrm>
      </p:grpSpPr>
      <p:sp>
        <p:nvSpPr>
          <p:cNvPr id="7" name="Rectangle 6"/>
          <p:cNvSpPr/>
          <p:nvPr userDrawn="1"/>
        </p:nvSpPr>
        <p:spPr>
          <a:xfrm>
            <a:off x="0" y="0"/>
            <a:ext cx="9144000" cy="4541292"/>
          </a:xfrm>
          <a:prstGeom prst="rect">
            <a:avLst/>
          </a:prstGeom>
          <a:solidFill>
            <a:srgbClr val="888B8D"/>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dirty="0"/>
              <a:t>Editable colour in master</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8" name="Text Placeholder 2"/>
          <p:cNvSpPr>
            <a:spLocks noGrp="1"/>
          </p:cNvSpPr>
          <p:nvPr>
            <p:ph idx="11" hasCustomPrompt="1"/>
          </p:nvPr>
        </p:nvSpPr>
        <p:spPr bwMode="auto">
          <a:xfrm>
            <a:off x="447720" y="1091409"/>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dirty="0"/>
              <a:t>Add text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267780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dirty="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97265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ang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dirty="0"/>
              <a:t>Click to Add Subtitle</a:t>
            </a:r>
          </a:p>
        </p:txBody>
      </p:sp>
      <p:sp>
        <p:nvSpPr>
          <p:cNvPr id="8"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dirty="0"/>
              <a:t>Divider Slide</a:t>
            </a:r>
            <a:br>
              <a:rPr lang="en-GB" noProof="0" dirty="0"/>
            </a:br>
            <a:r>
              <a:rPr lang="en-GB" noProof="0" dirty="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1252954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range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448227" y="491338"/>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a:t>Photo Only Divider Slide </a:t>
            </a:r>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90288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dirty="0"/>
              <a:t>Divider Slide</a:t>
            </a:r>
            <a:br>
              <a:rPr lang="en-GB" noProof="0" dirty="0"/>
            </a:br>
            <a:r>
              <a:rPr lang="en-GB" noProof="0" dirty="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966027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448227" y="500220"/>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a:t>Photo Only Divider Slide </a:t>
            </a:r>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278454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y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dirty="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dirty="0"/>
              <a:t>Divider Slide</a:t>
            </a:r>
            <a:br>
              <a:rPr lang="en-GB" noProof="0" dirty="0"/>
            </a:br>
            <a:r>
              <a:rPr lang="en-GB" noProof="0" dirty="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2966027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y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448227" y="500220"/>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dirty="0"/>
              <a:t>Photo Only Divider Slide </a:t>
            </a:r>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1278454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ditable Colour Divider">
    <p:spTree>
      <p:nvGrpSpPr>
        <p:cNvPr id="1" name=""/>
        <p:cNvGrpSpPr/>
        <p:nvPr/>
      </p:nvGrpSpPr>
      <p:grpSpPr>
        <a:xfrm>
          <a:off x="0" y="0"/>
          <a:ext cx="0" cy="0"/>
          <a:chOff x="0" y="0"/>
          <a:chExt cx="0" cy="0"/>
        </a:xfrm>
      </p:grpSpPr>
      <p:sp>
        <p:nvSpPr>
          <p:cNvPr id="7" name="Rectangle 6"/>
          <p:cNvSpPr/>
          <p:nvPr userDrawn="1"/>
        </p:nvSpPr>
        <p:spPr>
          <a:xfrm>
            <a:off x="447854" y="413473"/>
            <a:ext cx="8247911" cy="3774272"/>
          </a:xfrm>
          <a:prstGeom prst="rect">
            <a:avLst/>
          </a:prstGeom>
          <a:solidFill>
            <a:srgbClr val="B1B3B3"/>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dirty="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dirty="0"/>
              <a:t>Editable Colour in Master Divider Slide</a:t>
            </a:r>
            <a:br>
              <a:rPr lang="en-GB" noProof="0" dirty="0"/>
            </a:br>
            <a:r>
              <a:rPr lang="en-GB" noProof="0" dirty="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28130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8" name="Text Placeholder 2"/>
          <p:cNvSpPr>
            <a:spLocks noGrp="1"/>
          </p:cNvSpPr>
          <p:nvPr>
            <p:ph idx="11" hasCustomPrompt="1"/>
          </p:nvPr>
        </p:nvSpPr>
        <p:spPr bwMode="auto">
          <a:xfrm>
            <a:off x="447720" y="1091409"/>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dirty="0"/>
              <a:t>Add text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89122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39"/>
            <a:ext cx="8246492" cy="373561"/>
          </a:xfrm>
          <a:prstGeom prst="rect">
            <a:avLst/>
          </a:prstGeom>
        </p:spPr>
        <p:txBody>
          <a:bodyPr>
            <a:noAutofit/>
          </a:bodyPr>
          <a:lstStyle>
            <a:lvl1pPr marL="0" indent="0">
              <a:lnSpc>
                <a:spcPct val="100000"/>
              </a:lnSpc>
              <a:buFontTx/>
              <a:buNone/>
              <a:defRPr sz="1800" b="1" i="0"/>
            </a:lvl1pPr>
          </a:lstStyle>
          <a:p>
            <a:pPr lvl="0"/>
            <a:r>
              <a:rPr lang="en-GB" noProof="0"/>
              <a:t>Click to edit heading</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1555059"/>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dirty="0"/>
              <a:t>Add text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73071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650378"/>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GB" noProof="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3557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870872"/>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GB"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2057401"/>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71616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54995"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8" name="Text Placeholder 12"/>
          <p:cNvSpPr>
            <a:spLocks noGrp="1"/>
          </p:cNvSpPr>
          <p:nvPr>
            <p:ph type="body" sz="quarter" idx="17" hasCustomPrompt="1"/>
          </p:nvPr>
        </p:nvSpPr>
        <p:spPr>
          <a:xfrm>
            <a:off x="455719"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2" name="Text Placeholder 12"/>
          <p:cNvSpPr>
            <a:spLocks noGrp="1"/>
          </p:cNvSpPr>
          <p:nvPr>
            <p:ph type="body" sz="quarter" idx="20" hasCustomPrompt="1"/>
          </p:nvPr>
        </p:nvSpPr>
        <p:spPr>
          <a:xfrm>
            <a:off x="4773384"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Slide Number Placeholder 4"/>
          <p:cNvSpPr>
            <a:spLocks noGrp="1"/>
          </p:cNvSpPr>
          <p:nvPr>
            <p:ph type="sldNum" sz="quarter" idx="14"/>
          </p:nvPr>
        </p:nvSpPr>
        <p:spPr>
          <a:xfrm>
            <a:off x="8447485" y="4759630"/>
            <a:ext cx="247535" cy="150195"/>
          </a:xfrm>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4093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8" name="Text Placeholder 12"/>
          <p:cNvSpPr>
            <a:spLocks noGrp="1"/>
          </p:cNvSpPr>
          <p:nvPr>
            <p:ph type="body" sz="quarter" idx="17" hasCustomPrompt="1"/>
          </p:nvPr>
        </p:nvSpPr>
        <p:spPr>
          <a:xfrm>
            <a:off x="447736"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4" name="Text Placeholder 12"/>
          <p:cNvSpPr>
            <a:spLocks noGrp="1"/>
          </p:cNvSpPr>
          <p:nvPr>
            <p:ph type="body" sz="quarter" idx="24" hasCustomPrompt="1"/>
          </p:nvPr>
        </p:nvSpPr>
        <p:spPr>
          <a:xfrm>
            <a:off x="3272878"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20" name="Text Placeholder 12"/>
          <p:cNvSpPr>
            <a:spLocks noGrp="1"/>
          </p:cNvSpPr>
          <p:nvPr>
            <p:ph type="body" sz="quarter" idx="26" hasCustomPrompt="1"/>
          </p:nvPr>
        </p:nvSpPr>
        <p:spPr>
          <a:xfrm>
            <a:off x="6178050"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690638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image" Target="../media/image5.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png"/><Relationship Id="rId5" Type="http://schemas.openxmlformats.org/officeDocument/2006/relationships/slideLayout" Target="../slideLayouts/slideLayout26.xml"/><Relationship Id="rId10" Type="http://schemas.openxmlformats.org/officeDocument/2006/relationships/image" Target="../media/image5.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443" y="655719"/>
            <a:ext cx="2129612" cy="626216"/>
          </a:xfrm>
          <a:prstGeom prst="rect">
            <a:avLst/>
          </a:prstGeom>
        </p:spPr>
      </p:pic>
      <p:pic>
        <p:nvPicPr>
          <p:cNvPr id="9" name="Picture 8" descr="14GSGL0011_D08_PPT_Cover_Global-Language-of-Busines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0750" y="965933"/>
            <a:ext cx="1429409" cy="77511"/>
          </a:xfrm>
          <a:prstGeom prst="rect">
            <a:avLst/>
          </a:prstGeom>
        </p:spPr>
      </p:pic>
    </p:spTree>
    <p:extLst>
      <p:ext uri="{BB962C8B-B14F-4D97-AF65-F5344CB8AC3E}">
        <p14:creationId xmlns:p14="http://schemas.microsoft.com/office/powerpoint/2010/main" val="3524010020"/>
      </p:ext>
    </p:extLst>
  </p:cSld>
  <p:clrMap bg1="lt1" tx1="dk1" bg2="lt2" tx2="dk2" accent1="accent1" accent2="accent2" accent3="accent3" accent4="accent4" accent5="accent5" accent6="accent6" hlink="hlink" folHlink="folHlink"/>
  <p:sldLayoutIdLst>
    <p:sldLayoutId id="2147483674" r:id="rId1"/>
    <p:sldLayoutId id="2147483751"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GB" noProof="0" dirty="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a:solidFill>
                  <a:srgbClr val="454545"/>
                </a:solidFill>
              </a:rPr>
              <a:t>© GS1</a:t>
            </a:r>
            <a:r>
              <a:rPr lang="en-GB" baseline="0" noProof="0" dirty="0">
                <a:solidFill>
                  <a:srgbClr val="454545"/>
                </a:solidFill>
              </a:rPr>
              <a:t> </a:t>
            </a:r>
            <a:r>
              <a:rPr lang="en-GB" noProof="0" dirty="0">
                <a:solidFill>
                  <a:srgbClr val="454545"/>
                </a:solidFill>
              </a:rPr>
              <a:t>2021</a:t>
            </a:r>
          </a:p>
        </p:txBody>
      </p:sp>
      <p:pic>
        <p:nvPicPr>
          <p:cNvPr id="6" name="Picture 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454644457"/>
      </p:ext>
    </p:extLst>
  </p:cSld>
  <p:clrMap bg1="lt1" tx1="dk1" bg2="lt2" tx2="dk2" accent1="accent1" accent2="accent2" accent3="accent3" accent4="accent4" accent5="accent5" accent6="accent6" hlink="hlink" folHlink="folHlink"/>
  <p:sldLayoutIdLst>
    <p:sldLayoutId id="2147483855" r:id="rId1"/>
    <p:sldLayoutId id="2147483812" r:id="rId2"/>
    <p:sldLayoutId id="2147483813" r:id="rId3"/>
    <p:sldLayoutId id="2147483856" r:id="rId4"/>
    <p:sldLayoutId id="2147483857"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9" r:id="rId14"/>
    <p:sldLayoutId id="2147483824" r:id="rId15"/>
    <p:sldLayoutId id="2147483826" r:id="rId16"/>
    <p:sldLayoutId id="2147483827" r:id="rId17"/>
    <p:sldLayoutId id="2147483828" r:id="rId18"/>
    <p:sldLayoutId id="2147483858" r:id="rId19"/>
  </p:sldLayoutIdLst>
  <p:hf hdr="0" ftr="0" dt="0"/>
  <p:txStyles>
    <p:titleStyle>
      <a:lvl1pPr algn="l" defTabSz="457155"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a:solidFill>
                  <a:srgbClr val="454545"/>
                </a:solidFill>
              </a:rPr>
              <a:t>© GS1</a:t>
            </a:r>
            <a:r>
              <a:rPr lang="en-GB" baseline="0" noProof="0" dirty="0">
                <a:solidFill>
                  <a:srgbClr val="454545"/>
                </a:solidFill>
              </a:rPr>
              <a:t> </a:t>
            </a:r>
            <a:r>
              <a:rPr lang="en-GB" noProof="0" dirty="0">
                <a:solidFill>
                  <a:srgbClr val="454545"/>
                </a:solidFill>
              </a:rPr>
              <a:t>2021</a:t>
            </a:r>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8" name="Rectangle 7"/>
          <p:cNvSpPr/>
          <p:nvPr userDrawn="1"/>
        </p:nvSpPr>
        <p:spPr>
          <a:xfrm>
            <a:off x="228600" y="765253"/>
            <a:ext cx="8610600" cy="38100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92067409"/>
      </p:ext>
    </p:extLst>
  </p:cSld>
  <p:clrMap bg1="lt1" tx1="dk1" bg2="lt2" tx2="dk2" accent1="accent1" accent2="accent2" accent3="accent3" accent4="accent4" accent5="accent5" accent6="accent6" hlink="hlink" folHlink="folHlink"/>
  <p:sldLayoutIdLst>
    <p:sldLayoutId id="2147483865" r:id="rId1"/>
    <p:sldLayoutId id="2147483868" r:id="rId2"/>
    <p:sldLayoutId id="2147483872" r:id="rId3"/>
    <p:sldLayoutId id="2147483870" r:id="rId4"/>
    <p:sldLayoutId id="2147483874" r:id="rId5"/>
    <p:sldLayoutId id="2147483876" r:id="rId6"/>
    <p:sldLayoutId id="2147483878" r:id="rId7"/>
    <p:sldLayoutId id="2147483879" r:id="rId8"/>
  </p:sldLayoutIdLst>
  <p:hf hdr="0" ftr="0" dt="0"/>
  <p:txStyles>
    <p:titleStyle>
      <a:lvl1pPr algn="l" defTabSz="45715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6"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a:solidFill>
                  <a:srgbClr val="454545"/>
                </a:solidFill>
              </a:rPr>
              <a:t>© GS1</a:t>
            </a:r>
            <a:r>
              <a:rPr lang="en-GB" baseline="0" noProof="0" dirty="0">
                <a:solidFill>
                  <a:srgbClr val="454545"/>
                </a:solidFill>
              </a:rPr>
              <a:t> </a:t>
            </a:r>
            <a:r>
              <a:rPr lang="en-GB" noProof="0" dirty="0">
                <a:solidFill>
                  <a:srgbClr val="454545"/>
                </a:solidFill>
              </a:rPr>
              <a:t>2021</a:t>
            </a:r>
          </a:p>
        </p:txBody>
      </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
        <p:nvSpPr>
          <p:cNvPr id="9"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4211020604"/>
      </p:ext>
    </p:extLst>
  </p:cSld>
  <p:clrMap bg1="lt1" tx1="dk1" bg2="lt2" tx2="dk2" accent1="accent1" accent2="accent2" accent3="accent3" accent4="accent4" accent5="accent5" accent6="accent6" hlink="hlink" folHlink="folHlink"/>
  <p:sldLayoutIdLst>
    <p:sldLayoutId id="2147483722" r:id="rId1"/>
    <p:sldLayoutId id="2147483727" r:id="rId2"/>
    <p:sldLayoutId id="2147483793" r:id="rId3"/>
    <p:sldLayoutId id="2147483796" r:id="rId4"/>
    <p:sldLayoutId id="2147483794" r:id="rId5"/>
    <p:sldLayoutId id="2147483797" r:id="rId6"/>
    <p:sldLayoutId id="214748385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www.gs1.org/sites/default/files/docs/gsmp/how_to_fill_out_attributes_templates.docx" TargetMode="External"/><Relationship Id="rId2" Type="http://schemas.openxmlformats.org/officeDocument/2006/relationships/hyperlink" Target="https://www.gs1.org/sites/default/files/docs/gsmp/attribute_gmd_template.xlsx" TargetMode="External"/><Relationship Id="rId1" Type="http://schemas.openxmlformats.org/officeDocument/2006/relationships/slideLayout" Target="../slideLayouts/slideLayout4.xml"/><Relationship Id="rId4" Type="http://schemas.openxmlformats.org/officeDocument/2006/relationships/hyperlink" Target="https://www.gs1.org/sites/default/files/docs/gsmp/work_request_blank_question_template.doc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gs1.org/sites/default/files/docs/gsmp/ADB_template.xlsx" TargetMode="Externa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hyperlink" Target="https://www.gs1.org/docs/GS1_Style_Guide.pdf" TargetMode="Externa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hyperlink" Target="http://www.gs1.org/glossary" TargetMode="Externa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r.gs1.org/" TargetMode="Externa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578611" y="2147713"/>
            <a:ext cx="6473961" cy="545372"/>
          </a:xfrm>
        </p:spPr>
        <p:txBody>
          <a:bodyPr/>
          <a:lstStyle/>
          <a:p>
            <a:r>
              <a:rPr lang="en-GB" dirty="0"/>
              <a:t>Preparing a attribute work request template –</a:t>
            </a:r>
            <a:br>
              <a:rPr lang="en-GB" dirty="0"/>
            </a:br>
            <a:r>
              <a:rPr lang="en-GB" dirty="0"/>
              <a:t>Attribute Definition for Business template - </a:t>
            </a:r>
            <a:br>
              <a:rPr lang="en-GB" dirty="0"/>
            </a:br>
            <a:r>
              <a:rPr lang="en-GB" dirty="0"/>
              <a:t> Quick Guide</a:t>
            </a:r>
          </a:p>
        </p:txBody>
      </p:sp>
      <p:sp>
        <p:nvSpPr>
          <p:cNvPr id="20" name="Text Placeholder 19"/>
          <p:cNvSpPr>
            <a:spLocks noGrp="1"/>
          </p:cNvSpPr>
          <p:nvPr>
            <p:ph type="body" sz="quarter" idx="12"/>
          </p:nvPr>
        </p:nvSpPr>
        <p:spPr/>
        <p:txBody>
          <a:bodyPr/>
          <a:lstStyle/>
          <a:p>
            <a:r>
              <a:rPr lang="en-GB" dirty="0"/>
              <a:t>Steve Robba, Director of Standards Development, GS1 Global Office</a:t>
            </a:r>
          </a:p>
        </p:txBody>
      </p:sp>
      <p:sp>
        <p:nvSpPr>
          <p:cNvPr id="21" name="Text Placeholder 20"/>
          <p:cNvSpPr>
            <a:spLocks noGrp="1"/>
          </p:cNvSpPr>
          <p:nvPr>
            <p:ph type="body" sz="quarter" idx="14"/>
          </p:nvPr>
        </p:nvSpPr>
        <p:spPr/>
        <p:txBody>
          <a:bodyPr/>
          <a:lstStyle/>
          <a:p>
            <a:r>
              <a:rPr lang="en-GB"/>
              <a:t>Updated July </a:t>
            </a:r>
            <a:r>
              <a:rPr lang="en-GB" dirty="0"/>
              <a:t>2021</a:t>
            </a:r>
          </a:p>
        </p:txBody>
      </p:sp>
    </p:spTree>
    <p:extLst>
      <p:ext uri="{BB962C8B-B14F-4D97-AF65-F5344CB8AC3E}">
        <p14:creationId xmlns:p14="http://schemas.microsoft.com/office/powerpoint/2010/main" val="4011856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260CD-F552-6E45-905D-8FB37C12D8BE}"/>
              </a:ext>
            </a:extLst>
          </p:cNvPr>
          <p:cNvSpPr>
            <a:spLocks noGrp="1"/>
          </p:cNvSpPr>
          <p:nvPr>
            <p:ph type="body" sz="quarter" idx="11"/>
          </p:nvPr>
        </p:nvSpPr>
        <p:spPr>
          <a:xfrm>
            <a:off x="447736" y="978989"/>
            <a:ext cx="8246492" cy="373561"/>
          </a:xfrm>
        </p:spPr>
        <p:txBody>
          <a:bodyPr/>
          <a:lstStyle/>
          <a:p>
            <a:r>
              <a:rPr lang="en-US" dirty="0"/>
              <a:t>Attribute/Role &amp; Data Type</a:t>
            </a:r>
          </a:p>
        </p:txBody>
      </p:sp>
      <p:sp>
        <p:nvSpPr>
          <p:cNvPr id="3" name="Title 2">
            <a:extLst>
              <a:ext uri="{FF2B5EF4-FFF2-40B4-BE49-F238E27FC236}">
                <a16:creationId xmlns:a16="http://schemas.microsoft.com/office/drawing/2014/main" id="{1F023753-6CF1-8C48-B4B3-0F6FF08A4CA4}"/>
              </a:ext>
            </a:extLst>
          </p:cNvPr>
          <p:cNvSpPr>
            <a:spLocks noGrp="1"/>
          </p:cNvSpPr>
          <p:nvPr>
            <p:ph type="title"/>
          </p:nvPr>
        </p:nvSpPr>
        <p:spPr/>
        <p:txBody>
          <a:bodyPr/>
          <a:lstStyle/>
          <a:p>
            <a:r>
              <a:rPr lang="en-US" dirty="0"/>
              <a:t>Attribute Template</a:t>
            </a:r>
          </a:p>
        </p:txBody>
      </p:sp>
      <p:sp>
        <p:nvSpPr>
          <p:cNvPr id="4" name="Slide Number Placeholder 3">
            <a:extLst>
              <a:ext uri="{FF2B5EF4-FFF2-40B4-BE49-F238E27FC236}">
                <a16:creationId xmlns:a16="http://schemas.microsoft.com/office/drawing/2014/main" id="{93CA5B44-F9AA-B741-B9A6-7410D3C035F8}"/>
              </a:ext>
            </a:extLst>
          </p:cNvPr>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10</a:t>
            </a:fld>
            <a:endParaRPr lang="en-GB" noProof="0"/>
          </a:p>
        </p:txBody>
      </p:sp>
      <p:sp>
        <p:nvSpPr>
          <p:cNvPr id="5" name="Content Placeholder 4">
            <a:extLst>
              <a:ext uri="{FF2B5EF4-FFF2-40B4-BE49-F238E27FC236}">
                <a16:creationId xmlns:a16="http://schemas.microsoft.com/office/drawing/2014/main" id="{5C9A1B00-2558-F244-823D-C11636A95694}"/>
              </a:ext>
            </a:extLst>
          </p:cNvPr>
          <p:cNvSpPr>
            <a:spLocks noGrp="1"/>
          </p:cNvSpPr>
          <p:nvPr>
            <p:ph idx="15"/>
          </p:nvPr>
        </p:nvSpPr>
        <p:spPr>
          <a:xfrm>
            <a:off x="426558" y="1276350"/>
            <a:ext cx="4678841" cy="2848436"/>
          </a:xfrm>
        </p:spPr>
        <p:txBody>
          <a:bodyPr/>
          <a:lstStyle/>
          <a:p>
            <a:r>
              <a:rPr lang="en-US" sz="1400" b="1" dirty="0"/>
              <a:t>Attribute/Role</a:t>
            </a:r>
            <a:r>
              <a:rPr lang="en-US" sz="1400" dirty="0"/>
              <a:t>: </a:t>
            </a:r>
            <a:r>
              <a:rPr lang="en-US" dirty="0"/>
              <a:t>The attribute being requested, changed or deleted SHALL be provided, except if this is a request for a new class. </a:t>
            </a:r>
          </a:p>
          <a:p>
            <a:pPr lvl="1"/>
            <a:r>
              <a:rPr lang="en-US" dirty="0"/>
              <a:t>All attributes SHALL begin with a lower case first letter and each word following will be upper case proper. </a:t>
            </a:r>
          </a:p>
          <a:p>
            <a:r>
              <a:rPr lang="en-US" sz="1400" b="1" dirty="0"/>
              <a:t>Data Type</a:t>
            </a:r>
            <a:r>
              <a:rPr lang="en-US" sz="1400" dirty="0"/>
              <a:t>: </a:t>
            </a:r>
            <a:r>
              <a:rPr lang="en-US" dirty="0"/>
              <a:t>from the drop-down list a selection SHALL be provided with an add or if the data type is changing. </a:t>
            </a:r>
          </a:p>
          <a:p>
            <a:pPr lvl="1"/>
            <a:r>
              <a:rPr lang="en-US" sz="1200" dirty="0"/>
              <a:t>Do not use: Description/Free Text, Description1000, Description200, Float-UOM, </a:t>
            </a:r>
            <a:r>
              <a:rPr lang="en-US" sz="1200" dirty="0" err="1"/>
              <a:t>MeasurementUnitCode</a:t>
            </a:r>
            <a:r>
              <a:rPr lang="en-US" sz="1200" dirty="0"/>
              <a:t>, NonBinaryLogicEnumeration-ISO3166_2, Numeric</a:t>
            </a:r>
          </a:p>
          <a:p>
            <a:pPr lvl="1"/>
            <a:endParaRPr lang="en-US" dirty="0"/>
          </a:p>
          <a:p>
            <a:pPr lvl="1"/>
            <a:endParaRPr lang="en-US" dirty="0"/>
          </a:p>
          <a:p>
            <a:endParaRPr lang="en-US" dirty="0"/>
          </a:p>
        </p:txBody>
      </p:sp>
      <p:pic>
        <p:nvPicPr>
          <p:cNvPr id="8" name="Picture 7" descr="Table&#10;&#10;Description automatically generated">
            <a:extLst>
              <a:ext uri="{FF2B5EF4-FFF2-40B4-BE49-F238E27FC236}">
                <a16:creationId xmlns:a16="http://schemas.microsoft.com/office/drawing/2014/main" id="{3E3C8717-6A6B-9947-ADC2-90A97554B983}"/>
              </a:ext>
            </a:extLst>
          </p:cNvPr>
          <p:cNvPicPr>
            <a:picLocks noChangeAspect="1"/>
          </p:cNvPicPr>
          <p:nvPr/>
        </p:nvPicPr>
        <p:blipFill>
          <a:blip r:embed="rId2"/>
          <a:stretch>
            <a:fillRect/>
          </a:stretch>
        </p:blipFill>
        <p:spPr>
          <a:xfrm>
            <a:off x="6430731" y="1085307"/>
            <a:ext cx="2016754" cy="3824518"/>
          </a:xfrm>
          <a:prstGeom prst="rect">
            <a:avLst/>
          </a:prstGeom>
        </p:spPr>
      </p:pic>
    </p:spTree>
    <p:extLst>
      <p:ext uri="{BB962C8B-B14F-4D97-AF65-F5344CB8AC3E}">
        <p14:creationId xmlns:p14="http://schemas.microsoft.com/office/powerpoint/2010/main" val="246857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260CD-F552-6E45-905D-8FB37C12D8BE}"/>
              </a:ext>
            </a:extLst>
          </p:cNvPr>
          <p:cNvSpPr>
            <a:spLocks noGrp="1"/>
          </p:cNvSpPr>
          <p:nvPr>
            <p:ph type="body" sz="quarter" idx="11"/>
          </p:nvPr>
        </p:nvSpPr>
        <p:spPr>
          <a:xfrm>
            <a:off x="447736" y="978989"/>
            <a:ext cx="8246492" cy="373561"/>
          </a:xfrm>
        </p:spPr>
        <p:txBody>
          <a:bodyPr/>
          <a:lstStyle/>
          <a:p>
            <a:r>
              <a:rPr lang="en-US" dirty="0"/>
              <a:t>Data Type Length &amp; Secondary Class</a:t>
            </a:r>
          </a:p>
        </p:txBody>
      </p:sp>
      <p:sp>
        <p:nvSpPr>
          <p:cNvPr id="3" name="Title 2">
            <a:extLst>
              <a:ext uri="{FF2B5EF4-FFF2-40B4-BE49-F238E27FC236}">
                <a16:creationId xmlns:a16="http://schemas.microsoft.com/office/drawing/2014/main" id="{1F023753-6CF1-8C48-B4B3-0F6FF08A4CA4}"/>
              </a:ext>
            </a:extLst>
          </p:cNvPr>
          <p:cNvSpPr>
            <a:spLocks noGrp="1"/>
          </p:cNvSpPr>
          <p:nvPr>
            <p:ph type="title"/>
          </p:nvPr>
        </p:nvSpPr>
        <p:spPr/>
        <p:txBody>
          <a:bodyPr/>
          <a:lstStyle/>
          <a:p>
            <a:r>
              <a:rPr lang="en-US" dirty="0"/>
              <a:t>Attribute Template</a:t>
            </a:r>
          </a:p>
        </p:txBody>
      </p:sp>
      <p:sp>
        <p:nvSpPr>
          <p:cNvPr id="4" name="Slide Number Placeholder 3">
            <a:extLst>
              <a:ext uri="{FF2B5EF4-FFF2-40B4-BE49-F238E27FC236}">
                <a16:creationId xmlns:a16="http://schemas.microsoft.com/office/drawing/2014/main" id="{93CA5B44-F9AA-B741-B9A6-7410D3C035F8}"/>
              </a:ext>
            </a:extLst>
          </p:cNvPr>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11</a:t>
            </a:fld>
            <a:endParaRPr lang="en-GB" noProof="0"/>
          </a:p>
        </p:txBody>
      </p:sp>
      <p:sp>
        <p:nvSpPr>
          <p:cNvPr id="5" name="Content Placeholder 4">
            <a:extLst>
              <a:ext uri="{FF2B5EF4-FFF2-40B4-BE49-F238E27FC236}">
                <a16:creationId xmlns:a16="http://schemas.microsoft.com/office/drawing/2014/main" id="{5C9A1B00-2558-F244-823D-C11636A95694}"/>
              </a:ext>
            </a:extLst>
          </p:cNvPr>
          <p:cNvSpPr>
            <a:spLocks noGrp="1"/>
          </p:cNvSpPr>
          <p:nvPr>
            <p:ph idx="15"/>
          </p:nvPr>
        </p:nvSpPr>
        <p:spPr>
          <a:xfrm>
            <a:off x="381000" y="1352550"/>
            <a:ext cx="5715000" cy="2848436"/>
          </a:xfrm>
        </p:spPr>
        <p:txBody>
          <a:bodyPr/>
          <a:lstStyle/>
          <a:p>
            <a:r>
              <a:rPr lang="en-US" sz="1400" b="1" dirty="0"/>
              <a:t>Data Type Length </a:t>
            </a:r>
            <a:r>
              <a:rPr lang="en-US" sz="1400" dirty="0"/>
              <a:t>- </a:t>
            </a:r>
            <a:r>
              <a:rPr lang="en-US" dirty="0"/>
              <a:t>To describe the length of the field needed.</a:t>
            </a:r>
          </a:p>
          <a:p>
            <a:pPr lvl="1"/>
            <a:r>
              <a:rPr lang="en-GB" dirty="0"/>
              <a:t>Only use this for the following data types as all other are pre-defined data types.</a:t>
            </a:r>
            <a:endParaRPr lang="en-US" dirty="0"/>
          </a:p>
          <a:p>
            <a:pPr lvl="2"/>
            <a:r>
              <a:rPr lang="en-US" sz="1400" dirty="0"/>
              <a:t>Description – this is for multiple language enabled</a:t>
            </a:r>
          </a:p>
          <a:p>
            <a:pPr lvl="2"/>
            <a:r>
              <a:rPr lang="en-US" sz="1400" dirty="0"/>
              <a:t>Formatted Description – if there is a need for a language enablement for a sequence to order the descriptions.</a:t>
            </a:r>
          </a:p>
          <a:p>
            <a:pPr lvl="2"/>
            <a:r>
              <a:rPr lang="en-US" sz="1400" dirty="0"/>
              <a:t>String – free text field with no language enablement</a:t>
            </a:r>
          </a:p>
          <a:p>
            <a:r>
              <a:rPr lang="en-US" sz="1400" b="1" dirty="0"/>
              <a:t>Secondary Class </a:t>
            </a:r>
            <a:r>
              <a:rPr lang="en-US" sz="1400" dirty="0"/>
              <a:t>- </a:t>
            </a:r>
            <a:r>
              <a:rPr lang="en-US" dirty="0"/>
              <a:t>On changes and deletes of attributes, use this as a temporary field for BMS ID</a:t>
            </a:r>
          </a:p>
          <a:p>
            <a:endParaRPr lang="en-US" sz="1400" dirty="0"/>
          </a:p>
        </p:txBody>
      </p:sp>
      <p:pic>
        <p:nvPicPr>
          <p:cNvPr id="7" name="Picture 6" descr="Table&#10;&#10;Description automatically generated">
            <a:extLst>
              <a:ext uri="{FF2B5EF4-FFF2-40B4-BE49-F238E27FC236}">
                <a16:creationId xmlns:a16="http://schemas.microsoft.com/office/drawing/2014/main" id="{4F572444-A10B-E041-9575-11DE8468C55C}"/>
              </a:ext>
            </a:extLst>
          </p:cNvPr>
          <p:cNvPicPr>
            <a:picLocks noChangeAspect="1"/>
          </p:cNvPicPr>
          <p:nvPr/>
        </p:nvPicPr>
        <p:blipFill>
          <a:blip r:embed="rId2"/>
          <a:stretch>
            <a:fillRect/>
          </a:stretch>
        </p:blipFill>
        <p:spPr>
          <a:xfrm>
            <a:off x="6400800" y="1075919"/>
            <a:ext cx="2203502" cy="3689350"/>
          </a:xfrm>
          <a:prstGeom prst="rect">
            <a:avLst/>
          </a:prstGeom>
        </p:spPr>
      </p:pic>
    </p:spTree>
    <p:extLst>
      <p:ext uri="{BB962C8B-B14F-4D97-AF65-F5344CB8AC3E}">
        <p14:creationId xmlns:p14="http://schemas.microsoft.com/office/powerpoint/2010/main" val="2717033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260CD-F552-6E45-905D-8FB37C12D8BE}"/>
              </a:ext>
            </a:extLst>
          </p:cNvPr>
          <p:cNvSpPr>
            <a:spLocks noGrp="1"/>
          </p:cNvSpPr>
          <p:nvPr>
            <p:ph type="body" sz="quarter" idx="11"/>
          </p:nvPr>
        </p:nvSpPr>
        <p:spPr>
          <a:xfrm>
            <a:off x="447736" y="978989"/>
            <a:ext cx="8246492" cy="373561"/>
          </a:xfrm>
        </p:spPr>
        <p:txBody>
          <a:bodyPr/>
          <a:lstStyle/>
          <a:p>
            <a:r>
              <a:rPr lang="en-US" dirty="0"/>
              <a:t>Multiplicity</a:t>
            </a:r>
          </a:p>
        </p:txBody>
      </p:sp>
      <p:sp>
        <p:nvSpPr>
          <p:cNvPr id="3" name="Title 2">
            <a:extLst>
              <a:ext uri="{FF2B5EF4-FFF2-40B4-BE49-F238E27FC236}">
                <a16:creationId xmlns:a16="http://schemas.microsoft.com/office/drawing/2014/main" id="{1F023753-6CF1-8C48-B4B3-0F6FF08A4CA4}"/>
              </a:ext>
            </a:extLst>
          </p:cNvPr>
          <p:cNvSpPr>
            <a:spLocks noGrp="1"/>
          </p:cNvSpPr>
          <p:nvPr>
            <p:ph type="title"/>
          </p:nvPr>
        </p:nvSpPr>
        <p:spPr/>
        <p:txBody>
          <a:bodyPr/>
          <a:lstStyle/>
          <a:p>
            <a:r>
              <a:rPr lang="en-US" dirty="0"/>
              <a:t>Attribute Template</a:t>
            </a:r>
          </a:p>
        </p:txBody>
      </p:sp>
      <p:sp>
        <p:nvSpPr>
          <p:cNvPr id="4" name="Slide Number Placeholder 3">
            <a:extLst>
              <a:ext uri="{FF2B5EF4-FFF2-40B4-BE49-F238E27FC236}">
                <a16:creationId xmlns:a16="http://schemas.microsoft.com/office/drawing/2014/main" id="{93CA5B44-F9AA-B741-B9A6-7410D3C035F8}"/>
              </a:ext>
            </a:extLst>
          </p:cNvPr>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12</a:t>
            </a:fld>
            <a:endParaRPr lang="en-GB" noProof="0"/>
          </a:p>
        </p:txBody>
      </p:sp>
      <p:sp>
        <p:nvSpPr>
          <p:cNvPr id="5" name="Content Placeholder 4">
            <a:extLst>
              <a:ext uri="{FF2B5EF4-FFF2-40B4-BE49-F238E27FC236}">
                <a16:creationId xmlns:a16="http://schemas.microsoft.com/office/drawing/2014/main" id="{5C9A1B00-2558-F244-823D-C11636A95694}"/>
              </a:ext>
            </a:extLst>
          </p:cNvPr>
          <p:cNvSpPr>
            <a:spLocks noGrp="1"/>
          </p:cNvSpPr>
          <p:nvPr>
            <p:ph idx="15"/>
          </p:nvPr>
        </p:nvSpPr>
        <p:spPr>
          <a:xfrm>
            <a:off x="381000" y="1352550"/>
            <a:ext cx="5715000" cy="2848436"/>
          </a:xfrm>
        </p:spPr>
        <p:txBody>
          <a:bodyPr/>
          <a:lstStyle/>
          <a:p>
            <a:r>
              <a:rPr lang="en-US" dirty="0"/>
              <a:t>From the drop-down list a selection SHALL be provided with an add or if the data type is changing.  A data type is how the XML is structured.</a:t>
            </a:r>
          </a:p>
          <a:p>
            <a:pPr lvl="1"/>
            <a:r>
              <a:rPr lang="en-US" sz="1400" dirty="0"/>
              <a:t>0..1 Optional attribute, only 1 value allowed</a:t>
            </a:r>
          </a:p>
          <a:p>
            <a:pPr lvl="1"/>
            <a:r>
              <a:rPr lang="en-US" sz="1400" dirty="0"/>
              <a:t>1..1 Mandatory attribute, only 1 value allowed</a:t>
            </a:r>
          </a:p>
          <a:p>
            <a:pPr lvl="1"/>
            <a:r>
              <a:rPr lang="en-US" sz="1400" dirty="0"/>
              <a:t>0..* Optional attribute, repeating values</a:t>
            </a:r>
          </a:p>
          <a:p>
            <a:pPr lvl="1"/>
            <a:r>
              <a:rPr lang="en-US" sz="1400" dirty="0"/>
              <a:t>0..* Optional attribute, repeat different language, measurement, currency, ONLY 1 value per type - Validation needed to stop multiple of the same type</a:t>
            </a:r>
          </a:p>
          <a:p>
            <a:pPr lvl="1"/>
            <a:r>
              <a:rPr lang="en-US" sz="1400" dirty="0"/>
              <a:t>0..* Optional attribute, repeating language, measurement, currency, multiple value per type</a:t>
            </a:r>
          </a:p>
          <a:p>
            <a:pPr lvl="1"/>
            <a:r>
              <a:rPr lang="en-US" sz="1400" dirty="0"/>
              <a:t>1..* Mandatory attribute, same as above</a:t>
            </a:r>
          </a:p>
          <a:p>
            <a:endParaRPr lang="en-US" sz="1400" dirty="0"/>
          </a:p>
        </p:txBody>
      </p:sp>
      <p:pic>
        <p:nvPicPr>
          <p:cNvPr id="12" name="Picture 11" descr="A picture containing application&#10;&#10;Description automatically generated">
            <a:extLst>
              <a:ext uri="{FF2B5EF4-FFF2-40B4-BE49-F238E27FC236}">
                <a16:creationId xmlns:a16="http://schemas.microsoft.com/office/drawing/2014/main" id="{147D7308-A963-4746-BD38-CF85F91A4C91}"/>
              </a:ext>
            </a:extLst>
          </p:cNvPr>
          <p:cNvPicPr>
            <a:picLocks noChangeAspect="1"/>
          </p:cNvPicPr>
          <p:nvPr/>
        </p:nvPicPr>
        <p:blipFill>
          <a:blip r:embed="rId2"/>
          <a:stretch>
            <a:fillRect/>
          </a:stretch>
        </p:blipFill>
        <p:spPr>
          <a:xfrm>
            <a:off x="6870530" y="1061725"/>
            <a:ext cx="868037" cy="3491225"/>
          </a:xfrm>
          <a:prstGeom prst="rect">
            <a:avLst/>
          </a:prstGeom>
        </p:spPr>
      </p:pic>
    </p:spTree>
    <p:extLst>
      <p:ext uri="{BB962C8B-B14F-4D97-AF65-F5344CB8AC3E}">
        <p14:creationId xmlns:p14="http://schemas.microsoft.com/office/powerpoint/2010/main" val="470685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260CD-F552-6E45-905D-8FB37C12D8BE}"/>
              </a:ext>
            </a:extLst>
          </p:cNvPr>
          <p:cNvSpPr>
            <a:spLocks noGrp="1"/>
          </p:cNvSpPr>
          <p:nvPr>
            <p:ph type="body" sz="quarter" idx="11"/>
          </p:nvPr>
        </p:nvSpPr>
        <p:spPr>
          <a:xfrm>
            <a:off x="447736" y="978989"/>
            <a:ext cx="8246492" cy="373561"/>
          </a:xfrm>
        </p:spPr>
        <p:txBody>
          <a:bodyPr/>
          <a:lstStyle/>
          <a:p>
            <a:r>
              <a:rPr lang="en-US" dirty="0"/>
              <a:t>Enable Language / Measurement / Currency</a:t>
            </a:r>
          </a:p>
        </p:txBody>
      </p:sp>
      <p:sp>
        <p:nvSpPr>
          <p:cNvPr id="3" name="Title 2">
            <a:extLst>
              <a:ext uri="{FF2B5EF4-FFF2-40B4-BE49-F238E27FC236}">
                <a16:creationId xmlns:a16="http://schemas.microsoft.com/office/drawing/2014/main" id="{1F023753-6CF1-8C48-B4B3-0F6FF08A4CA4}"/>
              </a:ext>
            </a:extLst>
          </p:cNvPr>
          <p:cNvSpPr>
            <a:spLocks noGrp="1"/>
          </p:cNvSpPr>
          <p:nvPr>
            <p:ph type="title"/>
          </p:nvPr>
        </p:nvSpPr>
        <p:spPr/>
        <p:txBody>
          <a:bodyPr/>
          <a:lstStyle/>
          <a:p>
            <a:r>
              <a:rPr lang="en-US" dirty="0"/>
              <a:t>Attribute Template</a:t>
            </a:r>
          </a:p>
        </p:txBody>
      </p:sp>
      <p:sp>
        <p:nvSpPr>
          <p:cNvPr id="4" name="Slide Number Placeholder 3">
            <a:extLst>
              <a:ext uri="{FF2B5EF4-FFF2-40B4-BE49-F238E27FC236}">
                <a16:creationId xmlns:a16="http://schemas.microsoft.com/office/drawing/2014/main" id="{93CA5B44-F9AA-B741-B9A6-7410D3C035F8}"/>
              </a:ext>
            </a:extLst>
          </p:cNvPr>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13</a:t>
            </a:fld>
            <a:endParaRPr lang="en-GB" noProof="0"/>
          </a:p>
        </p:txBody>
      </p:sp>
      <p:sp>
        <p:nvSpPr>
          <p:cNvPr id="5" name="Content Placeholder 4">
            <a:extLst>
              <a:ext uri="{FF2B5EF4-FFF2-40B4-BE49-F238E27FC236}">
                <a16:creationId xmlns:a16="http://schemas.microsoft.com/office/drawing/2014/main" id="{5C9A1B00-2558-F244-823D-C11636A95694}"/>
              </a:ext>
            </a:extLst>
          </p:cNvPr>
          <p:cNvSpPr>
            <a:spLocks noGrp="1"/>
          </p:cNvSpPr>
          <p:nvPr>
            <p:ph idx="15"/>
          </p:nvPr>
        </p:nvSpPr>
        <p:spPr>
          <a:xfrm>
            <a:off x="381000" y="1352550"/>
            <a:ext cx="5715000" cy="2848436"/>
          </a:xfrm>
        </p:spPr>
        <p:txBody>
          <a:bodyPr/>
          <a:lstStyle/>
          <a:p>
            <a:r>
              <a:rPr lang="en-US" dirty="0"/>
              <a:t>From the drop-down list a selection SHALL be provided with an add or if the data type is changing.</a:t>
            </a:r>
          </a:p>
          <a:p>
            <a:r>
              <a:rPr lang="en-US" dirty="0"/>
              <a:t>Select Yes for the data type below:  </a:t>
            </a:r>
          </a:p>
          <a:p>
            <a:pPr lvl="1"/>
            <a:r>
              <a:rPr lang="en-US" sz="1400" dirty="0"/>
              <a:t>Amount – this is currency enabled</a:t>
            </a:r>
          </a:p>
          <a:p>
            <a:pPr lvl="1"/>
            <a:r>
              <a:rPr lang="en-US" sz="1400" dirty="0"/>
              <a:t>Description – this is for multiple language enabled</a:t>
            </a:r>
          </a:p>
          <a:p>
            <a:pPr lvl="1"/>
            <a:r>
              <a:rPr lang="en-US" sz="1400" dirty="0"/>
              <a:t>Formatted Description – if there is a need for a language enablement for a sequence to order the descriptions.</a:t>
            </a:r>
          </a:p>
          <a:p>
            <a:pPr lvl="1"/>
            <a:r>
              <a:rPr lang="en-US" sz="1400" dirty="0"/>
              <a:t>Measurement – a decimal with a unit of measure</a:t>
            </a:r>
          </a:p>
          <a:p>
            <a:pPr lvl="1"/>
            <a:r>
              <a:rPr lang="en-US" sz="1400" dirty="0"/>
              <a:t>Time Measurement – seconds, minutes, hours, days….</a:t>
            </a:r>
            <a:endParaRPr lang="en-US" dirty="0"/>
          </a:p>
          <a:p>
            <a:r>
              <a:rPr lang="en-US" dirty="0"/>
              <a:t>Else select No for all other data types.</a:t>
            </a:r>
          </a:p>
        </p:txBody>
      </p:sp>
      <p:pic>
        <p:nvPicPr>
          <p:cNvPr id="7" name="Picture 6" descr="Shape&#10;&#10;Description automatically generated">
            <a:extLst>
              <a:ext uri="{FF2B5EF4-FFF2-40B4-BE49-F238E27FC236}">
                <a16:creationId xmlns:a16="http://schemas.microsoft.com/office/drawing/2014/main" id="{5D0C6A8C-FF07-F444-A012-6F83B8033592}"/>
              </a:ext>
            </a:extLst>
          </p:cNvPr>
          <p:cNvPicPr>
            <a:picLocks noChangeAspect="1"/>
          </p:cNvPicPr>
          <p:nvPr/>
        </p:nvPicPr>
        <p:blipFill>
          <a:blip r:embed="rId2"/>
          <a:stretch>
            <a:fillRect/>
          </a:stretch>
        </p:blipFill>
        <p:spPr>
          <a:xfrm>
            <a:off x="6696712" y="1011299"/>
            <a:ext cx="1035401" cy="3541651"/>
          </a:xfrm>
          <a:prstGeom prst="rect">
            <a:avLst/>
          </a:prstGeom>
        </p:spPr>
      </p:pic>
    </p:spTree>
    <p:extLst>
      <p:ext uri="{BB962C8B-B14F-4D97-AF65-F5344CB8AC3E}">
        <p14:creationId xmlns:p14="http://schemas.microsoft.com/office/powerpoint/2010/main" val="1932506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260CD-F552-6E45-905D-8FB37C12D8BE}"/>
              </a:ext>
            </a:extLst>
          </p:cNvPr>
          <p:cNvSpPr>
            <a:spLocks noGrp="1"/>
          </p:cNvSpPr>
          <p:nvPr>
            <p:ph type="body" sz="quarter" idx="11"/>
          </p:nvPr>
        </p:nvSpPr>
        <p:spPr>
          <a:xfrm>
            <a:off x="447736" y="978989"/>
            <a:ext cx="8246492" cy="373561"/>
          </a:xfrm>
        </p:spPr>
        <p:txBody>
          <a:bodyPr/>
          <a:lstStyle/>
          <a:p>
            <a:r>
              <a:rPr lang="en-US" sz="1600" dirty="0"/>
              <a:t>Associated Code List &amp; Attribute Definition </a:t>
            </a:r>
          </a:p>
        </p:txBody>
      </p:sp>
      <p:sp>
        <p:nvSpPr>
          <p:cNvPr id="3" name="Title 2">
            <a:extLst>
              <a:ext uri="{FF2B5EF4-FFF2-40B4-BE49-F238E27FC236}">
                <a16:creationId xmlns:a16="http://schemas.microsoft.com/office/drawing/2014/main" id="{1F023753-6CF1-8C48-B4B3-0F6FF08A4CA4}"/>
              </a:ext>
            </a:extLst>
          </p:cNvPr>
          <p:cNvSpPr>
            <a:spLocks noGrp="1"/>
          </p:cNvSpPr>
          <p:nvPr>
            <p:ph type="title"/>
          </p:nvPr>
        </p:nvSpPr>
        <p:spPr/>
        <p:txBody>
          <a:bodyPr/>
          <a:lstStyle/>
          <a:p>
            <a:r>
              <a:rPr lang="en-US" dirty="0"/>
              <a:t>Attribute Template</a:t>
            </a:r>
          </a:p>
        </p:txBody>
      </p:sp>
      <p:sp>
        <p:nvSpPr>
          <p:cNvPr id="4" name="Slide Number Placeholder 3">
            <a:extLst>
              <a:ext uri="{FF2B5EF4-FFF2-40B4-BE49-F238E27FC236}">
                <a16:creationId xmlns:a16="http://schemas.microsoft.com/office/drawing/2014/main" id="{93CA5B44-F9AA-B741-B9A6-7410D3C035F8}"/>
              </a:ext>
            </a:extLst>
          </p:cNvPr>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14</a:t>
            </a:fld>
            <a:endParaRPr lang="en-GB" noProof="0"/>
          </a:p>
        </p:txBody>
      </p:sp>
      <p:sp>
        <p:nvSpPr>
          <p:cNvPr id="5" name="Content Placeholder 4">
            <a:extLst>
              <a:ext uri="{FF2B5EF4-FFF2-40B4-BE49-F238E27FC236}">
                <a16:creationId xmlns:a16="http://schemas.microsoft.com/office/drawing/2014/main" id="{5C9A1B00-2558-F244-823D-C11636A95694}"/>
              </a:ext>
            </a:extLst>
          </p:cNvPr>
          <p:cNvSpPr>
            <a:spLocks noGrp="1"/>
          </p:cNvSpPr>
          <p:nvPr>
            <p:ph idx="15"/>
          </p:nvPr>
        </p:nvSpPr>
        <p:spPr>
          <a:xfrm>
            <a:off x="381000" y="1247314"/>
            <a:ext cx="6324600" cy="2848436"/>
          </a:xfrm>
        </p:spPr>
        <p:txBody>
          <a:bodyPr/>
          <a:lstStyle/>
          <a:p>
            <a:r>
              <a:rPr lang="en-US" sz="1100" b="1" dirty="0"/>
              <a:t>Associated Code List </a:t>
            </a:r>
            <a:r>
              <a:rPr lang="en-US" sz="1100" dirty="0"/>
              <a:t>- </a:t>
            </a:r>
            <a:r>
              <a:rPr lang="en-US" sz="1200" dirty="0"/>
              <a:t>If the attribute is a </a:t>
            </a:r>
            <a:r>
              <a:rPr lang="en-US" sz="1200" dirty="0" err="1"/>
              <a:t>codelist</a:t>
            </a:r>
            <a:r>
              <a:rPr lang="en-US" sz="1200" dirty="0"/>
              <a:t> populate the </a:t>
            </a:r>
            <a:r>
              <a:rPr lang="en-US" sz="1200" dirty="0" err="1"/>
              <a:t>codelist</a:t>
            </a:r>
            <a:r>
              <a:rPr lang="en-US" sz="1200" dirty="0"/>
              <a:t> that the attribute is using for valid value. This used for new </a:t>
            </a:r>
            <a:r>
              <a:rPr lang="en-US" sz="1200" dirty="0" err="1"/>
              <a:t>codelist</a:t>
            </a:r>
            <a:r>
              <a:rPr lang="en-US" sz="1200" dirty="0"/>
              <a:t> attributes. There should be a code work request submitted with this.</a:t>
            </a:r>
          </a:p>
          <a:p>
            <a:r>
              <a:rPr lang="en-US" sz="1200" b="1" dirty="0"/>
              <a:t>Attribute Definition </a:t>
            </a:r>
            <a:r>
              <a:rPr lang="en-US" sz="1100" b="1" dirty="0"/>
              <a:t>- </a:t>
            </a:r>
            <a:r>
              <a:rPr lang="en-US" sz="1200" dirty="0"/>
              <a:t>All new attribute requests SHALL have a business friendly and succinct definition. </a:t>
            </a:r>
            <a:r>
              <a:rPr lang="en-GB" sz="1200" dirty="0"/>
              <a:t>A change to a definition SHALL NOT use font colours nor strikethroughs to represent changes.</a:t>
            </a:r>
            <a:endParaRPr lang="en-US" sz="1200" dirty="0"/>
          </a:p>
          <a:p>
            <a:pPr lvl="1"/>
            <a:r>
              <a:rPr lang="en-GB" sz="1200" dirty="0"/>
              <a:t>All definitions SHALL have proper punctuation. </a:t>
            </a:r>
          </a:p>
          <a:p>
            <a:pPr lvl="1"/>
            <a:r>
              <a:rPr lang="en-GB" sz="1200" dirty="0"/>
              <a:t>All acronyms SHALL be in parenthesis after the full text of the acronym has been stated. </a:t>
            </a:r>
            <a:endParaRPr lang="en-US" sz="1200" dirty="0"/>
          </a:p>
          <a:p>
            <a:pPr lvl="1"/>
            <a:r>
              <a:rPr lang="en-GB" sz="1200" dirty="0"/>
              <a:t>A definition SHOULD be able to give a visual representation of the attribute being requested.</a:t>
            </a:r>
            <a:endParaRPr lang="en-US" sz="1200" dirty="0"/>
          </a:p>
          <a:p>
            <a:pPr lvl="1"/>
            <a:r>
              <a:rPr lang="en-GB" sz="1200" dirty="0"/>
              <a:t>Definitions SHALL NOT just repeat the attribute name. Be descriptive and explain what you are requesting the user to populate.</a:t>
            </a:r>
            <a:endParaRPr lang="en-US" sz="1200" dirty="0"/>
          </a:p>
          <a:p>
            <a:pPr lvl="1"/>
            <a:r>
              <a:rPr lang="en-GB" sz="1200" dirty="0"/>
              <a:t>A definition SHALL be able to be understood globally. Avoid using colloquial or local sayings.</a:t>
            </a:r>
            <a:endParaRPr lang="en-US" sz="1200" dirty="0"/>
          </a:p>
          <a:p>
            <a:endParaRPr lang="en-US" sz="1200" dirty="0"/>
          </a:p>
        </p:txBody>
      </p:sp>
      <p:pic>
        <p:nvPicPr>
          <p:cNvPr id="10" name="Picture 9" descr="Table&#10;&#10;Description automatically generated">
            <a:extLst>
              <a:ext uri="{FF2B5EF4-FFF2-40B4-BE49-F238E27FC236}">
                <a16:creationId xmlns:a16="http://schemas.microsoft.com/office/drawing/2014/main" id="{1686714A-7666-314F-A044-E1A8F1196535}"/>
              </a:ext>
            </a:extLst>
          </p:cNvPr>
          <p:cNvPicPr>
            <a:picLocks noChangeAspect="1"/>
          </p:cNvPicPr>
          <p:nvPr/>
        </p:nvPicPr>
        <p:blipFill>
          <a:blip r:embed="rId2"/>
          <a:stretch>
            <a:fillRect/>
          </a:stretch>
        </p:blipFill>
        <p:spPr>
          <a:xfrm>
            <a:off x="6716185" y="1015968"/>
            <a:ext cx="2351615" cy="3536982"/>
          </a:xfrm>
          <a:prstGeom prst="rect">
            <a:avLst/>
          </a:prstGeom>
        </p:spPr>
      </p:pic>
    </p:spTree>
    <p:extLst>
      <p:ext uri="{BB962C8B-B14F-4D97-AF65-F5344CB8AC3E}">
        <p14:creationId xmlns:p14="http://schemas.microsoft.com/office/powerpoint/2010/main" val="1495420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260CD-F552-6E45-905D-8FB37C12D8BE}"/>
              </a:ext>
            </a:extLst>
          </p:cNvPr>
          <p:cNvSpPr>
            <a:spLocks noGrp="1"/>
          </p:cNvSpPr>
          <p:nvPr>
            <p:ph type="body" sz="quarter" idx="11"/>
          </p:nvPr>
        </p:nvSpPr>
        <p:spPr>
          <a:xfrm>
            <a:off x="447736" y="978989"/>
            <a:ext cx="8246492" cy="373561"/>
          </a:xfrm>
        </p:spPr>
        <p:txBody>
          <a:bodyPr/>
          <a:lstStyle/>
          <a:p>
            <a:r>
              <a:rPr lang="en-US" sz="1600" dirty="0"/>
              <a:t>Rationale </a:t>
            </a:r>
            <a:r>
              <a:rPr lang="en-US" sz="1400" dirty="0"/>
              <a:t>&amp; </a:t>
            </a:r>
            <a:r>
              <a:rPr lang="en-US" sz="1600" dirty="0"/>
              <a:t>Applicable Validation Rule &amp; Guidance</a:t>
            </a:r>
            <a:endParaRPr lang="en-US" sz="1400" dirty="0"/>
          </a:p>
        </p:txBody>
      </p:sp>
      <p:sp>
        <p:nvSpPr>
          <p:cNvPr id="3" name="Title 2">
            <a:extLst>
              <a:ext uri="{FF2B5EF4-FFF2-40B4-BE49-F238E27FC236}">
                <a16:creationId xmlns:a16="http://schemas.microsoft.com/office/drawing/2014/main" id="{1F023753-6CF1-8C48-B4B3-0F6FF08A4CA4}"/>
              </a:ext>
            </a:extLst>
          </p:cNvPr>
          <p:cNvSpPr>
            <a:spLocks noGrp="1"/>
          </p:cNvSpPr>
          <p:nvPr>
            <p:ph type="title"/>
          </p:nvPr>
        </p:nvSpPr>
        <p:spPr/>
        <p:txBody>
          <a:bodyPr/>
          <a:lstStyle/>
          <a:p>
            <a:r>
              <a:rPr lang="en-US" dirty="0"/>
              <a:t>Attribute Template</a:t>
            </a:r>
          </a:p>
        </p:txBody>
      </p:sp>
      <p:sp>
        <p:nvSpPr>
          <p:cNvPr id="4" name="Slide Number Placeholder 3">
            <a:extLst>
              <a:ext uri="{FF2B5EF4-FFF2-40B4-BE49-F238E27FC236}">
                <a16:creationId xmlns:a16="http://schemas.microsoft.com/office/drawing/2014/main" id="{93CA5B44-F9AA-B741-B9A6-7410D3C035F8}"/>
              </a:ext>
            </a:extLst>
          </p:cNvPr>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15</a:t>
            </a:fld>
            <a:endParaRPr lang="en-GB" noProof="0"/>
          </a:p>
        </p:txBody>
      </p:sp>
      <p:sp>
        <p:nvSpPr>
          <p:cNvPr id="5" name="Content Placeholder 4">
            <a:extLst>
              <a:ext uri="{FF2B5EF4-FFF2-40B4-BE49-F238E27FC236}">
                <a16:creationId xmlns:a16="http://schemas.microsoft.com/office/drawing/2014/main" id="{5C9A1B00-2558-F244-823D-C11636A95694}"/>
              </a:ext>
            </a:extLst>
          </p:cNvPr>
          <p:cNvSpPr>
            <a:spLocks noGrp="1"/>
          </p:cNvSpPr>
          <p:nvPr>
            <p:ph idx="15"/>
          </p:nvPr>
        </p:nvSpPr>
        <p:spPr>
          <a:xfrm>
            <a:off x="381000" y="1247314"/>
            <a:ext cx="3962400" cy="2848436"/>
          </a:xfrm>
        </p:spPr>
        <p:txBody>
          <a:bodyPr/>
          <a:lstStyle/>
          <a:p>
            <a:r>
              <a:rPr lang="en-US" sz="1100" b="1" dirty="0"/>
              <a:t>Rationale</a:t>
            </a:r>
            <a:r>
              <a:rPr lang="en-US" sz="1100" dirty="0"/>
              <a:t> </a:t>
            </a:r>
            <a:r>
              <a:rPr lang="en-GB" sz="1100" dirty="0"/>
              <a:t>– </a:t>
            </a:r>
            <a:r>
              <a:rPr lang="en-US" sz="1100" dirty="0"/>
              <a:t>Please provide the business rationale for the attribute. </a:t>
            </a:r>
            <a:r>
              <a:rPr lang="en-GB" sz="1100" dirty="0"/>
              <a:t>This is SHALL NOT be that the community wants this. </a:t>
            </a:r>
            <a:endParaRPr lang="en-US" sz="1100" dirty="0"/>
          </a:p>
          <a:p>
            <a:pPr lvl="1"/>
            <a:r>
              <a:rPr lang="en-GB" sz="1100" dirty="0"/>
              <a:t>Answer the questions:</a:t>
            </a:r>
            <a:endParaRPr lang="en-US" sz="1100" dirty="0"/>
          </a:p>
          <a:p>
            <a:pPr lvl="1"/>
            <a:r>
              <a:rPr lang="en-GB" sz="1100" dirty="0"/>
              <a:t>“Why does the community want this?” </a:t>
            </a:r>
            <a:endParaRPr lang="en-US" sz="1100" dirty="0"/>
          </a:p>
          <a:p>
            <a:pPr lvl="1"/>
            <a:r>
              <a:rPr lang="en-GB" sz="1100" dirty="0"/>
              <a:t>“What business benefits can be achieved?” </a:t>
            </a:r>
            <a:endParaRPr lang="en-US" sz="1100" dirty="0"/>
          </a:p>
          <a:p>
            <a:pPr lvl="1"/>
            <a:r>
              <a:rPr lang="en-GB" sz="1100" dirty="0"/>
              <a:t>“What purpose or how does the recipient use this information?”</a:t>
            </a:r>
            <a:endParaRPr lang="en-US" sz="1100" dirty="0"/>
          </a:p>
          <a:p>
            <a:r>
              <a:rPr lang="en-US" sz="1100" b="1" dirty="0"/>
              <a:t>Applicable Validation Rule </a:t>
            </a:r>
            <a:r>
              <a:rPr lang="en-US" sz="1100" dirty="0"/>
              <a:t>- </a:t>
            </a:r>
            <a:r>
              <a:rPr lang="en-GB" sz="1100" dirty="0"/>
              <a:t>If you are submitting an additional business validation work request, please state the validation rule here. </a:t>
            </a:r>
          </a:p>
          <a:p>
            <a:r>
              <a:rPr lang="en-GB" sz="1100" b="1" dirty="0"/>
              <a:t>Guidance</a:t>
            </a:r>
            <a:r>
              <a:rPr lang="en-GB" sz="1100" dirty="0"/>
              <a:t> - </a:t>
            </a:r>
            <a:r>
              <a:rPr lang="en-US" sz="1100" dirty="0"/>
              <a:t>Provide any business process notes that would help the users to supply/make use of this information provided in this attribute.</a:t>
            </a:r>
          </a:p>
          <a:p>
            <a:endParaRPr lang="en-US" sz="1100" dirty="0"/>
          </a:p>
          <a:p>
            <a:endParaRPr lang="en-US" sz="1200" dirty="0"/>
          </a:p>
        </p:txBody>
      </p:sp>
      <p:pic>
        <p:nvPicPr>
          <p:cNvPr id="7" name="Picture 6" descr="Table&#10;&#10;Description automatically generated">
            <a:extLst>
              <a:ext uri="{FF2B5EF4-FFF2-40B4-BE49-F238E27FC236}">
                <a16:creationId xmlns:a16="http://schemas.microsoft.com/office/drawing/2014/main" id="{AA4F128C-7904-274F-885C-E1F1CA0E9BF1}"/>
              </a:ext>
            </a:extLst>
          </p:cNvPr>
          <p:cNvPicPr>
            <a:picLocks noChangeAspect="1"/>
          </p:cNvPicPr>
          <p:nvPr/>
        </p:nvPicPr>
        <p:blipFill>
          <a:blip r:embed="rId2"/>
          <a:stretch>
            <a:fillRect/>
          </a:stretch>
        </p:blipFill>
        <p:spPr>
          <a:xfrm>
            <a:off x="4800319" y="1479249"/>
            <a:ext cx="4267481" cy="2777250"/>
          </a:xfrm>
          <a:prstGeom prst="rect">
            <a:avLst/>
          </a:prstGeom>
        </p:spPr>
      </p:pic>
    </p:spTree>
    <p:extLst>
      <p:ext uri="{BB962C8B-B14F-4D97-AF65-F5344CB8AC3E}">
        <p14:creationId xmlns:p14="http://schemas.microsoft.com/office/powerpoint/2010/main" val="3329404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260CD-F552-6E45-905D-8FB37C12D8BE}"/>
              </a:ext>
            </a:extLst>
          </p:cNvPr>
          <p:cNvSpPr>
            <a:spLocks noGrp="1"/>
          </p:cNvSpPr>
          <p:nvPr>
            <p:ph type="body" sz="quarter" idx="11"/>
          </p:nvPr>
        </p:nvSpPr>
        <p:spPr>
          <a:xfrm>
            <a:off x="447736" y="978989"/>
            <a:ext cx="8246492" cy="373561"/>
          </a:xfrm>
        </p:spPr>
        <p:txBody>
          <a:bodyPr/>
          <a:lstStyle/>
          <a:p>
            <a:r>
              <a:rPr lang="en-US" sz="1600" dirty="0"/>
              <a:t>Trading Partner Neutral Status </a:t>
            </a:r>
            <a:r>
              <a:rPr lang="en-US" sz="1400" dirty="0"/>
              <a:t>&amp; </a:t>
            </a:r>
            <a:r>
              <a:rPr lang="en-US" sz="1600" dirty="0"/>
              <a:t>Hierarchy Levels Affected </a:t>
            </a:r>
            <a:endParaRPr lang="en-US" sz="1200" dirty="0"/>
          </a:p>
        </p:txBody>
      </p:sp>
      <p:sp>
        <p:nvSpPr>
          <p:cNvPr id="3" name="Title 2">
            <a:extLst>
              <a:ext uri="{FF2B5EF4-FFF2-40B4-BE49-F238E27FC236}">
                <a16:creationId xmlns:a16="http://schemas.microsoft.com/office/drawing/2014/main" id="{1F023753-6CF1-8C48-B4B3-0F6FF08A4CA4}"/>
              </a:ext>
            </a:extLst>
          </p:cNvPr>
          <p:cNvSpPr>
            <a:spLocks noGrp="1"/>
          </p:cNvSpPr>
          <p:nvPr>
            <p:ph type="title"/>
          </p:nvPr>
        </p:nvSpPr>
        <p:spPr/>
        <p:txBody>
          <a:bodyPr/>
          <a:lstStyle/>
          <a:p>
            <a:r>
              <a:rPr lang="en-US" dirty="0"/>
              <a:t>Attribute Template</a:t>
            </a:r>
          </a:p>
        </p:txBody>
      </p:sp>
      <p:sp>
        <p:nvSpPr>
          <p:cNvPr id="4" name="Slide Number Placeholder 3">
            <a:extLst>
              <a:ext uri="{FF2B5EF4-FFF2-40B4-BE49-F238E27FC236}">
                <a16:creationId xmlns:a16="http://schemas.microsoft.com/office/drawing/2014/main" id="{93CA5B44-F9AA-B741-B9A6-7410D3C035F8}"/>
              </a:ext>
            </a:extLst>
          </p:cNvPr>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16</a:t>
            </a:fld>
            <a:endParaRPr lang="en-GB" noProof="0"/>
          </a:p>
        </p:txBody>
      </p:sp>
      <p:sp>
        <p:nvSpPr>
          <p:cNvPr id="5" name="Content Placeholder 4">
            <a:extLst>
              <a:ext uri="{FF2B5EF4-FFF2-40B4-BE49-F238E27FC236}">
                <a16:creationId xmlns:a16="http://schemas.microsoft.com/office/drawing/2014/main" id="{5C9A1B00-2558-F244-823D-C11636A95694}"/>
              </a:ext>
            </a:extLst>
          </p:cNvPr>
          <p:cNvSpPr>
            <a:spLocks noGrp="1"/>
          </p:cNvSpPr>
          <p:nvPr>
            <p:ph idx="15"/>
          </p:nvPr>
        </p:nvSpPr>
        <p:spPr>
          <a:xfrm>
            <a:off x="381000" y="1247314"/>
            <a:ext cx="3962400" cy="2848436"/>
          </a:xfrm>
        </p:spPr>
        <p:txBody>
          <a:bodyPr/>
          <a:lstStyle/>
          <a:p>
            <a:r>
              <a:rPr lang="en-US" sz="1200" b="1" dirty="0"/>
              <a:t>Trading Partner Neutral Status </a:t>
            </a:r>
            <a:r>
              <a:rPr lang="en-GB" sz="1100" dirty="0"/>
              <a:t>– From the drop-down, select if the data for the recipients can vary by values for trading partners within a market or they must remain the same.</a:t>
            </a:r>
            <a:endParaRPr lang="en-US" sz="1100" dirty="0"/>
          </a:p>
          <a:p>
            <a:pPr lvl="1"/>
            <a:r>
              <a:rPr lang="en-GB" sz="1100" dirty="0"/>
              <a:t>TPN – Values remain neutral/the same for all trading partners.</a:t>
            </a:r>
          </a:p>
          <a:p>
            <a:pPr lvl="1"/>
            <a:r>
              <a:rPr lang="en-GB" sz="1100" dirty="0"/>
              <a:t>TPD – Values can change for trading partners (ex. Price attributes)</a:t>
            </a:r>
          </a:p>
          <a:p>
            <a:pPr lvl="1"/>
            <a:r>
              <a:rPr lang="en-GB" sz="1100" dirty="0"/>
              <a:t>TPN/TPD – Values can be neutral but there are instances when they need to vary by partner.</a:t>
            </a:r>
          </a:p>
          <a:p>
            <a:r>
              <a:rPr lang="en-US" sz="1200" b="1" dirty="0"/>
              <a:t>Hierarchy Levels Affected </a:t>
            </a:r>
            <a:r>
              <a:rPr lang="en-US" sz="1100" dirty="0"/>
              <a:t>- </a:t>
            </a:r>
            <a:r>
              <a:rPr lang="en-GB" sz="1100" dirty="0"/>
              <a:t>State which level of the trade item hierarchy a value should be populated on as data is not always applicable to all levels. Examples: Pallet, Case, Base Unit, Consumer Unit, and All.</a:t>
            </a:r>
          </a:p>
          <a:p>
            <a:endParaRPr lang="en-US" sz="1200" dirty="0"/>
          </a:p>
        </p:txBody>
      </p:sp>
      <p:pic>
        <p:nvPicPr>
          <p:cNvPr id="10" name="Picture 9" descr="Table&#10;&#10;Description automatically generated">
            <a:extLst>
              <a:ext uri="{FF2B5EF4-FFF2-40B4-BE49-F238E27FC236}">
                <a16:creationId xmlns:a16="http://schemas.microsoft.com/office/drawing/2014/main" id="{6939F93E-C98B-D345-9E73-11C223E1CF5F}"/>
              </a:ext>
            </a:extLst>
          </p:cNvPr>
          <p:cNvPicPr>
            <a:picLocks noChangeAspect="1"/>
          </p:cNvPicPr>
          <p:nvPr/>
        </p:nvPicPr>
        <p:blipFill>
          <a:blip r:embed="rId2"/>
          <a:stretch>
            <a:fillRect/>
          </a:stretch>
        </p:blipFill>
        <p:spPr>
          <a:xfrm>
            <a:off x="5540298" y="1304464"/>
            <a:ext cx="3477855" cy="3324686"/>
          </a:xfrm>
          <a:prstGeom prst="rect">
            <a:avLst/>
          </a:prstGeom>
        </p:spPr>
      </p:pic>
    </p:spTree>
    <p:extLst>
      <p:ext uri="{BB962C8B-B14F-4D97-AF65-F5344CB8AC3E}">
        <p14:creationId xmlns:p14="http://schemas.microsoft.com/office/powerpoint/2010/main" val="4078939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260CD-F552-6E45-905D-8FB37C12D8BE}"/>
              </a:ext>
            </a:extLst>
          </p:cNvPr>
          <p:cNvSpPr>
            <a:spLocks noGrp="1"/>
          </p:cNvSpPr>
          <p:nvPr>
            <p:ph type="body" sz="quarter" idx="11"/>
          </p:nvPr>
        </p:nvSpPr>
        <p:spPr>
          <a:xfrm>
            <a:off x="447736" y="978989"/>
            <a:ext cx="8246492" cy="373561"/>
          </a:xfrm>
        </p:spPr>
        <p:txBody>
          <a:bodyPr/>
          <a:lstStyle/>
          <a:p>
            <a:r>
              <a:rPr lang="en-US" sz="1600" dirty="0"/>
              <a:t>Comments </a:t>
            </a:r>
            <a:r>
              <a:rPr lang="en-US" sz="1400" dirty="0"/>
              <a:t>&amp; </a:t>
            </a:r>
            <a:r>
              <a:rPr lang="en-US" sz="1600" dirty="0"/>
              <a:t>Global/Local</a:t>
            </a:r>
            <a:endParaRPr lang="en-US" sz="1200" dirty="0"/>
          </a:p>
        </p:txBody>
      </p:sp>
      <p:sp>
        <p:nvSpPr>
          <p:cNvPr id="3" name="Title 2">
            <a:extLst>
              <a:ext uri="{FF2B5EF4-FFF2-40B4-BE49-F238E27FC236}">
                <a16:creationId xmlns:a16="http://schemas.microsoft.com/office/drawing/2014/main" id="{1F023753-6CF1-8C48-B4B3-0F6FF08A4CA4}"/>
              </a:ext>
            </a:extLst>
          </p:cNvPr>
          <p:cNvSpPr>
            <a:spLocks noGrp="1"/>
          </p:cNvSpPr>
          <p:nvPr>
            <p:ph type="title"/>
          </p:nvPr>
        </p:nvSpPr>
        <p:spPr/>
        <p:txBody>
          <a:bodyPr/>
          <a:lstStyle/>
          <a:p>
            <a:r>
              <a:rPr lang="en-US" dirty="0"/>
              <a:t>Attribute Template</a:t>
            </a:r>
          </a:p>
        </p:txBody>
      </p:sp>
      <p:sp>
        <p:nvSpPr>
          <p:cNvPr id="4" name="Slide Number Placeholder 3">
            <a:extLst>
              <a:ext uri="{FF2B5EF4-FFF2-40B4-BE49-F238E27FC236}">
                <a16:creationId xmlns:a16="http://schemas.microsoft.com/office/drawing/2014/main" id="{93CA5B44-F9AA-B741-B9A6-7410D3C035F8}"/>
              </a:ext>
            </a:extLst>
          </p:cNvPr>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17</a:t>
            </a:fld>
            <a:endParaRPr lang="en-GB" noProof="0"/>
          </a:p>
        </p:txBody>
      </p:sp>
      <p:sp>
        <p:nvSpPr>
          <p:cNvPr id="5" name="Content Placeholder 4">
            <a:extLst>
              <a:ext uri="{FF2B5EF4-FFF2-40B4-BE49-F238E27FC236}">
                <a16:creationId xmlns:a16="http://schemas.microsoft.com/office/drawing/2014/main" id="{5C9A1B00-2558-F244-823D-C11636A95694}"/>
              </a:ext>
            </a:extLst>
          </p:cNvPr>
          <p:cNvSpPr>
            <a:spLocks noGrp="1"/>
          </p:cNvSpPr>
          <p:nvPr>
            <p:ph idx="15"/>
          </p:nvPr>
        </p:nvSpPr>
        <p:spPr>
          <a:xfrm>
            <a:off x="381000" y="1247314"/>
            <a:ext cx="3962400" cy="2848436"/>
          </a:xfrm>
        </p:spPr>
        <p:txBody>
          <a:bodyPr/>
          <a:lstStyle/>
          <a:p>
            <a:r>
              <a:rPr lang="en-US" sz="1200" b="1" dirty="0"/>
              <a:t>Comments</a:t>
            </a:r>
            <a:r>
              <a:rPr lang="en-GB" sz="1100" dirty="0"/>
              <a:t>– For CHANGE include the text being remove or changed.</a:t>
            </a:r>
          </a:p>
          <a:p>
            <a:r>
              <a:rPr lang="en-US" sz="1200" b="1" dirty="0"/>
              <a:t>Global/Local </a:t>
            </a:r>
            <a:r>
              <a:rPr lang="en-US" sz="1100" dirty="0"/>
              <a:t>– select from the drop-down.</a:t>
            </a:r>
          </a:p>
          <a:p>
            <a:pPr lvl="1"/>
            <a:r>
              <a:rPr lang="en-US" sz="1200" dirty="0"/>
              <a:t>Global means for this GTIN across all markets the attribute must have the same value. Example Computer memory cannot vary by market.</a:t>
            </a:r>
          </a:p>
          <a:p>
            <a:pPr lvl="1"/>
            <a:r>
              <a:rPr lang="en-US" sz="1200" dirty="0"/>
              <a:t>Global/Local means the values can vary by market but can be the same too. Example descriptions. (Majority of items)</a:t>
            </a:r>
          </a:p>
          <a:p>
            <a:pPr lvl="1"/>
            <a:r>
              <a:rPr lang="en-US" sz="1200" dirty="0"/>
              <a:t>Local means that the value varies by every market (Very rare)</a:t>
            </a:r>
          </a:p>
          <a:p>
            <a:pPr lvl="1"/>
            <a:endParaRPr lang="en-US" sz="1200" dirty="0"/>
          </a:p>
          <a:p>
            <a:pPr lvl="1"/>
            <a:endParaRPr lang="en-US" sz="1200" dirty="0"/>
          </a:p>
          <a:p>
            <a:pPr lvl="1"/>
            <a:endParaRPr lang="en-US" sz="1200" dirty="0"/>
          </a:p>
          <a:p>
            <a:pPr lvl="1"/>
            <a:endParaRPr lang="en-US" sz="1200" dirty="0"/>
          </a:p>
        </p:txBody>
      </p:sp>
      <p:pic>
        <p:nvPicPr>
          <p:cNvPr id="7" name="Picture 6" descr="Table&#10;&#10;Description automatically generated">
            <a:extLst>
              <a:ext uri="{FF2B5EF4-FFF2-40B4-BE49-F238E27FC236}">
                <a16:creationId xmlns:a16="http://schemas.microsoft.com/office/drawing/2014/main" id="{FDE0B327-89F9-344B-8BEB-BE067DA0FAF4}"/>
              </a:ext>
            </a:extLst>
          </p:cNvPr>
          <p:cNvPicPr>
            <a:picLocks noChangeAspect="1"/>
          </p:cNvPicPr>
          <p:nvPr/>
        </p:nvPicPr>
        <p:blipFill>
          <a:blip r:embed="rId2"/>
          <a:stretch>
            <a:fillRect/>
          </a:stretch>
        </p:blipFill>
        <p:spPr>
          <a:xfrm>
            <a:off x="5334000" y="1310905"/>
            <a:ext cx="3723022" cy="3568700"/>
          </a:xfrm>
          <a:prstGeom prst="rect">
            <a:avLst/>
          </a:prstGeom>
        </p:spPr>
      </p:pic>
    </p:spTree>
    <p:extLst>
      <p:ext uri="{BB962C8B-B14F-4D97-AF65-F5344CB8AC3E}">
        <p14:creationId xmlns:p14="http://schemas.microsoft.com/office/powerpoint/2010/main" val="1638351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260CD-F552-6E45-905D-8FB37C12D8BE}"/>
              </a:ext>
            </a:extLst>
          </p:cNvPr>
          <p:cNvSpPr>
            <a:spLocks noGrp="1"/>
          </p:cNvSpPr>
          <p:nvPr>
            <p:ph type="body" sz="quarter" idx="11"/>
          </p:nvPr>
        </p:nvSpPr>
        <p:spPr>
          <a:xfrm>
            <a:off x="447736" y="978989"/>
            <a:ext cx="8246492" cy="373561"/>
          </a:xfrm>
        </p:spPr>
        <p:txBody>
          <a:bodyPr/>
          <a:lstStyle/>
          <a:p>
            <a:r>
              <a:rPr lang="en-US" sz="1600" dirty="0"/>
              <a:t>Example </a:t>
            </a:r>
            <a:r>
              <a:rPr lang="en-US" sz="1400" dirty="0"/>
              <a:t>&amp; </a:t>
            </a:r>
            <a:r>
              <a:rPr lang="en-US" sz="1600" dirty="0"/>
              <a:t>AVP Requested</a:t>
            </a:r>
            <a:endParaRPr lang="en-US" sz="1200" dirty="0"/>
          </a:p>
        </p:txBody>
      </p:sp>
      <p:sp>
        <p:nvSpPr>
          <p:cNvPr id="3" name="Title 2">
            <a:extLst>
              <a:ext uri="{FF2B5EF4-FFF2-40B4-BE49-F238E27FC236}">
                <a16:creationId xmlns:a16="http://schemas.microsoft.com/office/drawing/2014/main" id="{1F023753-6CF1-8C48-B4B3-0F6FF08A4CA4}"/>
              </a:ext>
            </a:extLst>
          </p:cNvPr>
          <p:cNvSpPr>
            <a:spLocks noGrp="1"/>
          </p:cNvSpPr>
          <p:nvPr>
            <p:ph type="title"/>
          </p:nvPr>
        </p:nvSpPr>
        <p:spPr/>
        <p:txBody>
          <a:bodyPr/>
          <a:lstStyle/>
          <a:p>
            <a:r>
              <a:rPr lang="en-US" dirty="0"/>
              <a:t>Attribute Template</a:t>
            </a:r>
          </a:p>
        </p:txBody>
      </p:sp>
      <p:sp>
        <p:nvSpPr>
          <p:cNvPr id="4" name="Slide Number Placeholder 3">
            <a:extLst>
              <a:ext uri="{FF2B5EF4-FFF2-40B4-BE49-F238E27FC236}">
                <a16:creationId xmlns:a16="http://schemas.microsoft.com/office/drawing/2014/main" id="{93CA5B44-F9AA-B741-B9A6-7410D3C035F8}"/>
              </a:ext>
            </a:extLst>
          </p:cNvPr>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18</a:t>
            </a:fld>
            <a:endParaRPr lang="en-GB" noProof="0"/>
          </a:p>
        </p:txBody>
      </p:sp>
      <p:sp>
        <p:nvSpPr>
          <p:cNvPr id="5" name="Content Placeholder 4">
            <a:extLst>
              <a:ext uri="{FF2B5EF4-FFF2-40B4-BE49-F238E27FC236}">
                <a16:creationId xmlns:a16="http://schemas.microsoft.com/office/drawing/2014/main" id="{5C9A1B00-2558-F244-823D-C11636A95694}"/>
              </a:ext>
            </a:extLst>
          </p:cNvPr>
          <p:cNvSpPr>
            <a:spLocks noGrp="1"/>
          </p:cNvSpPr>
          <p:nvPr>
            <p:ph idx="15"/>
          </p:nvPr>
        </p:nvSpPr>
        <p:spPr>
          <a:xfrm>
            <a:off x="381000" y="1247314"/>
            <a:ext cx="3962400" cy="2848436"/>
          </a:xfrm>
        </p:spPr>
        <p:txBody>
          <a:bodyPr/>
          <a:lstStyle/>
          <a:p>
            <a:r>
              <a:rPr lang="en-US" sz="1200" b="1" dirty="0"/>
              <a:t>Example </a:t>
            </a:r>
            <a:r>
              <a:rPr lang="en-GB" sz="1100" dirty="0"/>
              <a:t>– This SHALL contain an example of data to be populated. </a:t>
            </a:r>
          </a:p>
          <a:p>
            <a:r>
              <a:rPr lang="en-US" sz="1200" b="1" dirty="0"/>
              <a:t>AVP Requested </a:t>
            </a:r>
            <a:r>
              <a:rPr lang="en-US" sz="1100" dirty="0"/>
              <a:t>– temporary attribute requested (Check with GS1)</a:t>
            </a:r>
          </a:p>
          <a:p>
            <a:pPr lvl="1"/>
            <a:r>
              <a:rPr lang="en-US" sz="1200" dirty="0"/>
              <a:t>Note:  The community who implements this temporary attribute will need to migrate to the standard attribute once adopted in the standard release.</a:t>
            </a:r>
          </a:p>
          <a:p>
            <a:pPr lvl="1"/>
            <a:endParaRPr lang="en-US" sz="1200" dirty="0"/>
          </a:p>
          <a:p>
            <a:pPr lvl="1"/>
            <a:endParaRPr lang="en-US" sz="1200" dirty="0"/>
          </a:p>
          <a:p>
            <a:pPr lvl="1"/>
            <a:endParaRPr lang="en-US" sz="1200" dirty="0"/>
          </a:p>
        </p:txBody>
      </p:sp>
      <p:pic>
        <p:nvPicPr>
          <p:cNvPr id="8" name="Picture 7" descr="Table&#10;&#10;Description automatically generated with medium confidence">
            <a:extLst>
              <a:ext uri="{FF2B5EF4-FFF2-40B4-BE49-F238E27FC236}">
                <a16:creationId xmlns:a16="http://schemas.microsoft.com/office/drawing/2014/main" id="{A0ACA66A-13FA-9047-A25B-0D7637981CFA}"/>
              </a:ext>
            </a:extLst>
          </p:cNvPr>
          <p:cNvPicPr>
            <a:picLocks noChangeAspect="1"/>
          </p:cNvPicPr>
          <p:nvPr/>
        </p:nvPicPr>
        <p:blipFill>
          <a:blip r:embed="rId2"/>
          <a:stretch>
            <a:fillRect/>
          </a:stretch>
        </p:blipFill>
        <p:spPr>
          <a:xfrm>
            <a:off x="6553200" y="1075169"/>
            <a:ext cx="1581851" cy="3533116"/>
          </a:xfrm>
          <a:prstGeom prst="rect">
            <a:avLst/>
          </a:prstGeom>
        </p:spPr>
      </p:pic>
    </p:spTree>
    <p:extLst>
      <p:ext uri="{BB962C8B-B14F-4D97-AF65-F5344CB8AC3E}">
        <p14:creationId xmlns:p14="http://schemas.microsoft.com/office/powerpoint/2010/main" val="335513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19</a:t>
            </a:fld>
            <a:endParaRPr lang="en-GB" noProof="0"/>
          </a:p>
        </p:txBody>
      </p:sp>
      <p:sp>
        <p:nvSpPr>
          <p:cNvPr id="4" name="Text Placeholder 3"/>
          <p:cNvSpPr>
            <a:spLocks noGrp="1"/>
          </p:cNvSpPr>
          <p:nvPr>
            <p:ph type="body" sz="quarter" idx="14"/>
          </p:nvPr>
        </p:nvSpPr>
        <p:spPr>
          <a:xfrm>
            <a:off x="311130" y="666750"/>
            <a:ext cx="8237820" cy="1588542"/>
          </a:xfrm>
        </p:spPr>
        <p:txBody>
          <a:bodyPr/>
          <a:lstStyle/>
          <a:p>
            <a:r>
              <a:rPr lang="en-GB" sz="3200" dirty="0"/>
              <a:t>Attribute Definition for Business template</a:t>
            </a:r>
          </a:p>
        </p:txBody>
      </p:sp>
    </p:spTree>
    <p:extLst>
      <p:ext uri="{BB962C8B-B14F-4D97-AF65-F5344CB8AC3E}">
        <p14:creationId xmlns:p14="http://schemas.microsoft.com/office/powerpoint/2010/main" val="2106598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Preliminary</a:t>
            </a:r>
          </a:p>
        </p:txBody>
      </p:sp>
      <p:sp>
        <p:nvSpPr>
          <p:cNvPr id="7" name="Content Placeholder 6"/>
          <p:cNvSpPr>
            <a:spLocks noGrp="1"/>
          </p:cNvSpPr>
          <p:nvPr>
            <p:ph idx="11"/>
          </p:nvPr>
        </p:nvSpPr>
        <p:spPr/>
        <p:txBody>
          <a:bodyPr/>
          <a:lstStyle/>
          <a:p>
            <a:r>
              <a:rPr lang="en-GB" dirty="0"/>
              <a:t>This guide is only to help prepare the Attribute template.</a:t>
            </a:r>
          </a:p>
          <a:p>
            <a:pPr lvl="1"/>
            <a:r>
              <a:rPr lang="en-GB" dirty="0"/>
              <a:t>Quick download of template can be found: </a:t>
            </a:r>
          </a:p>
          <a:p>
            <a:pPr lvl="1"/>
            <a:r>
              <a:rPr lang="en-GB" dirty="0">
                <a:hlinkClick r:id="rId2"/>
              </a:rPr>
              <a:t>https://www.gs1.org/sites/default/files/docs/gsmp/attribute_gmd_template.xlsx</a:t>
            </a:r>
            <a:endParaRPr lang="en-GB" dirty="0"/>
          </a:p>
          <a:p>
            <a:pPr lvl="1"/>
            <a:r>
              <a:rPr lang="en-US" dirty="0"/>
              <a:t>The full guide with more examples and details can be found:</a:t>
            </a:r>
          </a:p>
          <a:p>
            <a:pPr lvl="1"/>
            <a:r>
              <a:rPr lang="en-US" dirty="0">
                <a:hlinkClick r:id="rId3"/>
              </a:rPr>
              <a:t>https://www.gs1.org/sites/default/files/docs/gsmp/how_to_fill_out_attributes</a:t>
            </a:r>
            <a:r>
              <a:rPr lang="en-US">
                <a:hlinkClick r:id="rId3"/>
              </a:rPr>
              <a:t>_templates.</a:t>
            </a:r>
            <a:r>
              <a:rPr lang="en-US" dirty="0">
                <a:hlinkClick r:id="rId3"/>
              </a:rPr>
              <a:t>docx</a:t>
            </a:r>
            <a:endParaRPr lang="en-US" dirty="0"/>
          </a:p>
          <a:p>
            <a:r>
              <a:rPr lang="en-US" dirty="0"/>
              <a:t>To learn how to fill out a GS1 work request, please refer to “Work Request Form Guidance” </a:t>
            </a:r>
            <a:r>
              <a:rPr lang="en-US" dirty="0">
                <a:hlinkClick r:id="rId4"/>
              </a:rPr>
              <a:t>https://www.gs1.org/sites/default/files/docs/gsmp/work_request_blank_question_template.docx</a:t>
            </a:r>
            <a:endParaRPr lang="en-US" dirty="0"/>
          </a:p>
          <a:p>
            <a:r>
              <a:rPr lang="en-US" dirty="0">
                <a:highlight>
                  <a:srgbClr val="00FF00"/>
                </a:highlight>
              </a:rPr>
              <a:t>All entries in the document shall be made in English UK.</a:t>
            </a:r>
            <a:r>
              <a:rPr lang="en-US" dirty="0"/>
              <a:t> There are instances for formal names (Company names, Brands, etc.), when the original language may be used.</a:t>
            </a:r>
            <a:endParaRPr lang="en-GB" dirty="0"/>
          </a:p>
          <a:p>
            <a:endParaRPr lang="en-GB" dirty="0">
              <a:highlight>
                <a:srgbClr val="FFFF00"/>
              </a:highlight>
            </a:endParaRP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2</a:t>
            </a:fld>
            <a:endParaRPr lang="en-GB"/>
          </a:p>
        </p:txBody>
      </p:sp>
    </p:spTree>
    <p:extLst>
      <p:ext uri="{BB962C8B-B14F-4D97-AF65-F5344CB8AC3E}">
        <p14:creationId xmlns:p14="http://schemas.microsoft.com/office/powerpoint/2010/main" val="1718487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E358FA-A957-4D70-81BB-E815BBC45284}"/>
              </a:ext>
            </a:extLst>
          </p:cNvPr>
          <p:cNvSpPr>
            <a:spLocks noGrp="1"/>
          </p:cNvSpPr>
          <p:nvPr>
            <p:ph type="title"/>
          </p:nvPr>
        </p:nvSpPr>
        <p:spPr/>
        <p:txBody>
          <a:bodyPr/>
          <a:lstStyle/>
          <a:p>
            <a:r>
              <a:rPr lang="en-US" dirty="0"/>
              <a:t>Change to a new attribute in Global Master Data</a:t>
            </a:r>
            <a:endParaRPr lang="en-GB" dirty="0"/>
          </a:p>
        </p:txBody>
      </p:sp>
      <p:sp>
        <p:nvSpPr>
          <p:cNvPr id="9" name="Content Placeholder 8">
            <a:extLst>
              <a:ext uri="{FF2B5EF4-FFF2-40B4-BE49-F238E27FC236}">
                <a16:creationId xmlns:a16="http://schemas.microsoft.com/office/drawing/2014/main" id="{EED098AF-965D-4EB0-902D-0406EFC6F9C9}"/>
              </a:ext>
            </a:extLst>
          </p:cNvPr>
          <p:cNvSpPr>
            <a:spLocks noGrp="1"/>
          </p:cNvSpPr>
          <p:nvPr>
            <p:ph idx="11"/>
          </p:nvPr>
        </p:nvSpPr>
        <p:spPr>
          <a:xfrm>
            <a:off x="307846" y="1047750"/>
            <a:ext cx="8241707" cy="3312086"/>
          </a:xfrm>
        </p:spPr>
        <p:txBody>
          <a:bodyPr/>
          <a:lstStyle/>
          <a:p>
            <a:pPr marL="74250" indent="0">
              <a:buNone/>
            </a:pPr>
            <a:r>
              <a:rPr lang="en-US" sz="1100" b="1" i="1" dirty="0"/>
              <a:t>New! </a:t>
            </a:r>
            <a:r>
              <a:rPr lang="en-US" sz="1100" b="1" dirty="0"/>
              <a:t>GMD attributes will be created with an Attribute Definitions for Business </a:t>
            </a:r>
          </a:p>
          <a:p>
            <a:pPr marL="272250" lvl="1" indent="0">
              <a:buNone/>
            </a:pPr>
            <a:r>
              <a:rPr lang="en-US" sz="1050" dirty="0">
                <a:solidFill>
                  <a:srgbClr val="F26334"/>
                </a:solidFill>
              </a:rPr>
              <a:t>GS1 Attribute Definitions for Business (ADB) provide business-friendly names, definitions, examples and usage statements that simplify meaning and usage of standard attributes for business users and communities.</a:t>
            </a:r>
          </a:p>
          <a:p>
            <a:pPr marL="74250" indent="0">
              <a:buNone/>
            </a:pPr>
            <a:endParaRPr lang="en-US" sz="1100" dirty="0"/>
          </a:p>
          <a:p>
            <a:pPr marL="74250" indent="0">
              <a:buNone/>
            </a:pPr>
            <a:r>
              <a:rPr lang="en-US" sz="1100" b="1" dirty="0"/>
              <a:t>How? Add a WR as you do today with the attribute Excel Template and attach the ADB Excel</a:t>
            </a:r>
            <a:endParaRPr lang="en-US" sz="1100" b="1" dirty="0">
              <a:solidFill>
                <a:srgbClr val="00B74F"/>
              </a:solidFill>
            </a:endParaRPr>
          </a:p>
          <a:p>
            <a:pPr marL="511175" lvl="1" indent="-228600">
              <a:buFont typeface="+mj-lt"/>
              <a:buAutoNum type="arabicPeriod"/>
            </a:pPr>
            <a:r>
              <a:rPr lang="en-US" sz="1050" dirty="0">
                <a:solidFill>
                  <a:srgbClr val="F26334"/>
                </a:solidFill>
              </a:rPr>
              <a:t>Attribute Excel upload document  - The GMD GS1 Attribute Template already includes a “Definition” column, which will now be used to enter the Business Definition (i.e., going forward, all attribute definitions will be Business Definitions)</a:t>
            </a:r>
          </a:p>
          <a:p>
            <a:pPr marL="511175" lvl="1" indent="-228600">
              <a:buFont typeface="+mj-lt"/>
              <a:buAutoNum type="arabicPeriod"/>
            </a:pPr>
            <a:r>
              <a:rPr lang="en-US" sz="1050" dirty="0">
                <a:solidFill>
                  <a:srgbClr val="F26334"/>
                </a:solidFill>
              </a:rPr>
              <a:t>ADB Excel attachment document for the following fields - </a:t>
            </a:r>
            <a:endParaRPr lang="en-US" sz="1050" dirty="0">
              <a:solidFill>
                <a:srgbClr val="002C6C"/>
              </a:solidFill>
            </a:endParaRPr>
          </a:p>
          <a:p>
            <a:pPr lvl="2"/>
            <a:r>
              <a:rPr lang="en-US" sz="1050" dirty="0">
                <a:solidFill>
                  <a:srgbClr val="F26334"/>
                </a:solidFill>
              </a:rPr>
              <a:t>Business Attribute Name (which differs from the “Attribute/Role”, i.e., technical attribute name, specified in the GS1 Attribute Template)</a:t>
            </a:r>
          </a:p>
          <a:p>
            <a:pPr lvl="2"/>
            <a:r>
              <a:rPr lang="en-US" sz="1050" dirty="0">
                <a:solidFill>
                  <a:srgbClr val="F26334"/>
                </a:solidFill>
              </a:rPr>
              <a:t>Technical XML Tag</a:t>
            </a:r>
          </a:p>
          <a:p>
            <a:pPr lvl="2"/>
            <a:r>
              <a:rPr lang="en-US" sz="1050" dirty="0">
                <a:solidFill>
                  <a:srgbClr val="F26334"/>
                </a:solidFill>
              </a:rPr>
              <a:t>Business Example</a:t>
            </a:r>
          </a:p>
          <a:p>
            <a:pPr lvl="2"/>
            <a:r>
              <a:rPr lang="en-US" sz="1050" dirty="0">
                <a:solidFill>
                  <a:srgbClr val="F26334"/>
                </a:solidFill>
              </a:rPr>
              <a:t>Business Usage Statement</a:t>
            </a:r>
          </a:p>
        </p:txBody>
      </p:sp>
      <p:sp>
        <p:nvSpPr>
          <p:cNvPr id="4" name="Slide Number Placeholder 3">
            <a:extLst>
              <a:ext uri="{FF2B5EF4-FFF2-40B4-BE49-F238E27FC236}">
                <a16:creationId xmlns:a16="http://schemas.microsoft.com/office/drawing/2014/main" id="{E17E878D-4F50-44F0-A93E-99FF668DA2E0}"/>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20</a:t>
            </a:fld>
            <a:endParaRPr lang="en-GB" noProof="0" dirty="0"/>
          </a:p>
        </p:txBody>
      </p:sp>
    </p:spTree>
    <p:extLst>
      <p:ext uri="{BB962C8B-B14F-4D97-AF65-F5344CB8AC3E}">
        <p14:creationId xmlns:p14="http://schemas.microsoft.com/office/powerpoint/2010/main" val="4004468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A943-0A0E-48C1-B78D-BF9900281FE7}"/>
              </a:ext>
            </a:extLst>
          </p:cNvPr>
          <p:cNvSpPr>
            <a:spLocks noGrp="1"/>
          </p:cNvSpPr>
          <p:nvPr>
            <p:ph type="title"/>
          </p:nvPr>
        </p:nvSpPr>
        <p:spPr/>
        <p:txBody>
          <a:bodyPr/>
          <a:lstStyle/>
          <a:p>
            <a:r>
              <a:rPr lang="en-US" dirty="0"/>
              <a:t>	ADB Template Location</a:t>
            </a:r>
            <a:endParaRPr lang="en-GB" dirty="0"/>
          </a:p>
        </p:txBody>
      </p:sp>
      <p:sp>
        <p:nvSpPr>
          <p:cNvPr id="3" name="Content Placeholder 2">
            <a:extLst>
              <a:ext uri="{FF2B5EF4-FFF2-40B4-BE49-F238E27FC236}">
                <a16:creationId xmlns:a16="http://schemas.microsoft.com/office/drawing/2014/main" id="{FA9DF841-2977-4ECF-A38C-A686968C72E6}"/>
              </a:ext>
            </a:extLst>
          </p:cNvPr>
          <p:cNvSpPr>
            <a:spLocks noGrp="1"/>
          </p:cNvSpPr>
          <p:nvPr>
            <p:ph idx="11"/>
          </p:nvPr>
        </p:nvSpPr>
        <p:spPr/>
        <p:txBody>
          <a:bodyPr/>
          <a:lstStyle/>
          <a:p>
            <a:r>
              <a:rPr lang="en-US" dirty="0"/>
              <a:t>The Attribute Definitions for Business template is located</a:t>
            </a:r>
          </a:p>
          <a:p>
            <a:pPr lvl="1"/>
            <a:r>
              <a:rPr lang="en-US" dirty="0"/>
              <a:t>Click here: </a:t>
            </a:r>
            <a:r>
              <a:rPr lang="en-US" dirty="0">
                <a:hlinkClick r:id="rId2"/>
              </a:rPr>
              <a:t>https://www.gs1.org/sites/default/files/docs/gsmp/ADB_template.xlsx</a:t>
            </a:r>
            <a:endParaRPr lang="en-US" dirty="0"/>
          </a:p>
          <a:p>
            <a:pPr marL="74250" indent="0">
              <a:buNone/>
            </a:pPr>
            <a:endParaRPr lang="en-US" dirty="0">
              <a:highlight>
                <a:srgbClr val="FFFF00"/>
              </a:highlight>
            </a:endParaRPr>
          </a:p>
          <a:p>
            <a:r>
              <a:rPr lang="en-GB" dirty="0"/>
              <a:t>This gets uploaded during the work request entry on Page 7 at wr.gs1.org</a:t>
            </a:r>
          </a:p>
          <a:p>
            <a:endParaRPr lang="en-GB" dirty="0">
              <a:highlight>
                <a:srgbClr val="FFFF00"/>
              </a:highlight>
            </a:endParaRPr>
          </a:p>
        </p:txBody>
      </p:sp>
      <p:sp>
        <p:nvSpPr>
          <p:cNvPr id="4" name="Slide Number Placeholder 3">
            <a:extLst>
              <a:ext uri="{FF2B5EF4-FFF2-40B4-BE49-F238E27FC236}">
                <a16:creationId xmlns:a16="http://schemas.microsoft.com/office/drawing/2014/main" id="{F95D16E0-5866-4811-B9F3-D2024E1734B3}"/>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21</a:t>
            </a:fld>
            <a:endParaRPr lang="en-GB" noProof="0" dirty="0"/>
          </a:p>
        </p:txBody>
      </p:sp>
      <p:pic>
        <p:nvPicPr>
          <p:cNvPr id="6" name="Picture 5">
            <a:extLst>
              <a:ext uri="{FF2B5EF4-FFF2-40B4-BE49-F238E27FC236}">
                <a16:creationId xmlns:a16="http://schemas.microsoft.com/office/drawing/2014/main" id="{320B9423-91B9-4D1C-9724-C545E451DC02}"/>
              </a:ext>
            </a:extLst>
          </p:cNvPr>
          <p:cNvPicPr>
            <a:picLocks noChangeAspect="1"/>
          </p:cNvPicPr>
          <p:nvPr/>
        </p:nvPicPr>
        <p:blipFill>
          <a:blip r:embed="rId3"/>
          <a:stretch>
            <a:fillRect/>
          </a:stretch>
        </p:blipFill>
        <p:spPr>
          <a:xfrm>
            <a:off x="1828800" y="2630111"/>
            <a:ext cx="3733800" cy="2279714"/>
          </a:xfrm>
          <a:prstGeom prst="rect">
            <a:avLst/>
          </a:prstGeom>
        </p:spPr>
      </p:pic>
    </p:spTree>
    <p:extLst>
      <p:ext uri="{BB962C8B-B14F-4D97-AF65-F5344CB8AC3E}">
        <p14:creationId xmlns:p14="http://schemas.microsoft.com/office/powerpoint/2010/main" val="342032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1C2CA2-E444-49EE-8C31-3D59622FB220}"/>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22</a:t>
            </a:fld>
            <a:endParaRPr lang="en-GB" noProof="0" dirty="0"/>
          </a:p>
        </p:txBody>
      </p:sp>
      <p:sp>
        <p:nvSpPr>
          <p:cNvPr id="5" name="Text Placeholder 4">
            <a:extLst>
              <a:ext uri="{FF2B5EF4-FFF2-40B4-BE49-F238E27FC236}">
                <a16:creationId xmlns:a16="http://schemas.microsoft.com/office/drawing/2014/main" id="{3BF235AB-E477-4428-AF45-20C26FDF0790}"/>
              </a:ext>
            </a:extLst>
          </p:cNvPr>
          <p:cNvSpPr>
            <a:spLocks noGrp="1"/>
          </p:cNvSpPr>
          <p:nvPr>
            <p:ph type="body" sz="quarter" idx="14"/>
          </p:nvPr>
        </p:nvSpPr>
        <p:spPr>
          <a:xfrm>
            <a:off x="209665" y="1352550"/>
            <a:ext cx="8237820" cy="1588542"/>
          </a:xfrm>
        </p:spPr>
        <p:txBody>
          <a:bodyPr/>
          <a:lstStyle/>
          <a:p>
            <a:pPr algn="ctr"/>
            <a:r>
              <a:rPr lang="en-US" dirty="0"/>
              <a:t>Guidance for Creating Attribute Definitions for Business</a:t>
            </a:r>
            <a:endParaRPr lang="en-GB" dirty="0"/>
          </a:p>
        </p:txBody>
      </p:sp>
    </p:spTree>
    <p:extLst>
      <p:ext uri="{BB962C8B-B14F-4D97-AF65-F5344CB8AC3E}">
        <p14:creationId xmlns:p14="http://schemas.microsoft.com/office/powerpoint/2010/main" val="1985599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521E-41E4-4173-95EB-0899131953FC}"/>
              </a:ext>
            </a:extLst>
          </p:cNvPr>
          <p:cNvSpPr>
            <a:spLocks noGrp="1"/>
          </p:cNvSpPr>
          <p:nvPr>
            <p:ph type="title"/>
          </p:nvPr>
        </p:nvSpPr>
        <p:spPr/>
        <p:txBody>
          <a:bodyPr/>
          <a:lstStyle/>
          <a:p>
            <a:r>
              <a:rPr lang="en-US" dirty="0"/>
              <a:t>Attribute Definitions for Business</a:t>
            </a:r>
            <a:br>
              <a:rPr lang="en-US" dirty="0"/>
            </a:br>
            <a:r>
              <a:rPr lang="en-US" sz="2000" dirty="0"/>
              <a:t>Basics</a:t>
            </a:r>
            <a:endParaRPr lang="en-GB" sz="2000" i="1" dirty="0"/>
          </a:p>
        </p:txBody>
      </p:sp>
      <p:sp>
        <p:nvSpPr>
          <p:cNvPr id="3" name="Content Placeholder 2">
            <a:extLst>
              <a:ext uri="{FF2B5EF4-FFF2-40B4-BE49-F238E27FC236}">
                <a16:creationId xmlns:a16="http://schemas.microsoft.com/office/drawing/2014/main" id="{92BA6A99-3D93-4A78-84C9-51BEB3E508C8}"/>
              </a:ext>
            </a:extLst>
          </p:cNvPr>
          <p:cNvSpPr>
            <a:spLocks noGrp="1"/>
          </p:cNvSpPr>
          <p:nvPr>
            <p:ph idx="11"/>
          </p:nvPr>
        </p:nvSpPr>
        <p:spPr>
          <a:xfrm>
            <a:off x="484548" y="1047750"/>
            <a:ext cx="8241707" cy="3312086"/>
          </a:xfrm>
        </p:spPr>
        <p:txBody>
          <a:bodyPr/>
          <a:lstStyle/>
          <a:p>
            <a:r>
              <a:rPr lang="en-US" sz="1400" b="1" dirty="0">
                <a:solidFill>
                  <a:schemeClr val="accent1"/>
                </a:solidFill>
              </a:rPr>
              <a:t>What are Attribute Definitions for Business?</a:t>
            </a:r>
          </a:p>
          <a:p>
            <a:pPr lvl="1">
              <a:buFont typeface="Verdana" panose="020B0604030504040204" pitchFamily="34" charset="0"/>
              <a:buChar char="-"/>
            </a:pPr>
            <a:r>
              <a:rPr lang="en-US" sz="1200" dirty="0"/>
              <a:t>Names, definitions, examples and usage statements associated with GDD standard attributes that describe the information that must be supplied and how they might be used by every-day business personnel.</a:t>
            </a:r>
          </a:p>
          <a:p>
            <a:pPr lvl="2">
              <a:buFont typeface="Wingdings" panose="05000000000000000000" pitchFamily="2" charset="2"/>
              <a:buChar char="v"/>
            </a:pPr>
            <a:r>
              <a:rPr lang="en-US" sz="1200" dirty="0">
                <a:solidFill>
                  <a:srgbClr val="002C6C"/>
                </a:solidFill>
              </a:rPr>
              <a:t>Definition is technology agnostic.</a:t>
            </a:r>
          </a:p>
          <a:p>
            <a:pPr lvl="2">
              <a:buFont typeface="Wingdings" panose="05000000000000000000" pitchFamily="2" charset="2"/>
              <a:buChar char="v"/>
            </a:pPr>
            <a:r>
              <a:rPr lang="en-US" sz="1200" dirty="0">
                <a:solidFill>
                  <a:srgbClr val="002C6C"/>
                </a:solidFill>
              </a:rPr>
              <a:t>Attribute names and definitions using words and phrases recognized in a business context.</a:t>
            </a:r>
          </a:p>
          <a:p>
            <a:pPr lvl="2">
              <a:buFont typeface="Wingdings" panose="05000000000000000000" pitchFamily="2" charset="2"/>
              <a:buChar char="v"/>
            </a:pPr>
            <a:r>
              <a:rPr lang="en-US" sz="1200" dirty="0">
                <a:solidFill>
                  <a:srgbClr val="002C6C"/>
                </a:solidFill>
              </a:rPr>
              <a:t>Real world examples of how an attribute would be populated in business terms.</a:t>
            </a:r>
          </a:p>
          <a:p>
            <a:pPr lvl="2">
              <a:buFont typeface="Wingdings" panose="05000000000000000000" pitchFamily="2" charset="2"/>
              <a:buChar char="v"/>
            </a:pPr>
            <a:r>
              <a:rPr lang="en-US" sz="1200" dirty="0">
                <a:solidFill>
                  <a:srgbClr val="002C6C"/>
                </a:solidFill>
              </a:rPr>
              <a:t>Business Usage statements that convey how the attribute information is used by business throughout the product life cycle.</a:t>
            </a:r>
          </a:p>
          <a:p>
            <a:pPr lvl="3">
              <a:buFont typeface="Wingdings" panose="05000000000000000000" pitchFamily="2" charset="2"/>
              <a:buChar char="v"/>
            </a:pPr>
            <a:r>
              <a:rPr lang="en-US" sz="1200" dirty="0">
                <a:solidFill>
                  <a:srgbClr val="002C6C"/>
                </a:solidFill>
              </a:rPr>
              <a:t> From manufacturers through to consumers.</a:t>
            </a:r>
          </a:p>
          <a:p>
            <a:pPr lvl="1"/>
            <a:r>
              <a:rPr lang="en-US" sz="1200" dirty="0"/>
              <a:t>ADBs are used in conjunction with GDSN and the Global Data Model</a:t>
            </a:r>
          </a:p>
          <a:p>
            <a:pPr lvl="2"/>
            <a:endParaRPr lang="en-US" sz="1200" b="1" dirty="0">
              <a:solidFill>
                <a:srgbClr val="002C6C"/>
              </a:solidFill>
            </a:endParaRPr>
          </a:p>
          <a:p>
            <a:pPr lvl="2"/>
            <a:endParaRPr lang="en-GB" sz="1200" dirty="0"/>
          </a:p>
          <a:p>
            <a:endParaRPr lang="en-GB" sz="900" dirty="0"/>
          </a:p>
        </p:txBody>
      </p:sp>
      <p:sp>
        <p:nvSpPr>
          <p:cNvPr id="4" name="Slide Number Placeholder 3">
            <a:extLst>
              <a:ext uri="{FF2B5EF4-FFF2-40B4-BE49-F238E27FC236}">
                <a16:creationId xmlns:a16="http://schemas.microsoft.com/office/drawing/2014/main" id="{4CDF4873-8B8B-4E30-94D6-800C6B5B60EB}"/>
              </a:ext>
            </a:extLst>
          </p:cNvPr>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23</a:t>
            </a:fld>
            <a:endParaRPr kumimoji="0" lang="en-GB" sz="700" b="0" i="0" u="none" strike="noStrike" kern="1200" cap="none" spc="0" normalizeH="0" baseline="0" noProof="0" dirty="0">
              <a:ln>
                <a:noFill/>
              </a:ln>
              <a:solidFill>
                <a:srgbClr val="454545"/>
              </a:solidFill>
              <a:effectLst/>
              <a:uLnTx/>
              <a:uFillTx/>
              <a:latin typeface="Verdana"/>
              <a:ea typeface="+mn-ea"/>
            </a:endParaRPr>
          </a:p>
        </p:txBody>
      </p:sp>
    </p:spTree>
    <p:extLst>
      <p:ext uri="{BB962C8B-B14F-4D97-AF65-F5344CB8AC3E}">
        <p14:creationId xmlns:p14="http://schemas.microsoft.com/office/powerpoint/2010/main" val="838473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521E-41E4-4173-95EB-0899131953FC}"/>
              </a:ext>
            </a:extLst>
          </p:cNvPr>
          <p:cNvSpPr>
            <a:spLocks noGrp="1"/>
          </p:cNvSpPr>
          <p:nvPr>
            <p:ph type="title"/>
          </p:nvPr>
        </p:nvSpPr>
        <p:spPr/>
        <p:txBody>
          <a:bodyPr/>
          <a:lstStyle/>
          <a:p>
            <a:r>
              <a:rPr lang="en-US" dirty="0"/>
              <a:t>Attribute Definitions for Business</a:t>
            </a:r>
            <a:br>
              <a:rPr lang="en-US" dirty="0"/>
            </a:br>
            <a:r>
              <a:rPr lang="en-US" sz="2000" dirty="0"/>
              <a:t>Practical Approach</a:t>
            </a:r>
            <a:endParaRPr lang="en-GB" sz="2000" i="1" dirty="0"/>
          </a:p>
        </p:txBody>
      </p:sp>
      <p:sp>
        <p:nvSpPr>
          <p:cNvPr id="3" name="Content Placeholder 2">
            <a:extLst>
              <a:ext uri="{FF2B5EF4-FFF2-40B4-BE49-F238E27FC236}">
                <a16:creationId xmlns:a16="http://schemas.microsoft.com/office/drawing/2014/main" id="{92BA6A99-3D93-4A78-84C9-51BEB3E508C8}"/>
              </a:ext>
            </a:extLst>
          </p:cNvPr>
          <p:cNvSpPr>
            <a:spLocks noGrp="1"/>
          </p:cNvSpPr>
          <p:nvPr>
            <p:ph idx="11"/>
          </p:nvPr>
        </p:nvSpPr>
        <p:spPr>
          <a:xfrm>
            <a:off x="484548" y="971550"/>
            <a:ext cx="8241707" cy="3581400"/>
          </a:xfrm>
        </p:spPr>
        <p:txBody>
          <a:bodyPr/>
          <a:lstStyle/>
          <a:p>
            <a:r>
              <a:rPr lang="en-US" sz="1400" b="1" dirty="0">
                <a:solidFill>
                  <a:schemeClr val="accent1"/>
                </a:solidFill>
              </a:rPr>
              <a:t>Put yourself in the place of a business person:</a:t>
            </a:r>
          </a:p>
          <a:p>
            <a:pPr lvl="1"/>
            <a:r>
              <a:rPr lang="en-US" sz="1200" dirty="0">
                <a:solidFill>
                  <a:srgbClr val="002C6C"/>
                </a:solidFill>
              </a:rPr>
              <a:t>Does the name convey an obvious meaning to users across the world?</a:t>
            </a:r>
          </a:p>
          <a:p>
            <a:pPr lvl="1"/>
            <a:r>
              <a:rPr lang="en-US" sz="1200" dirty="0">
                <a:solidFill>
                  <a:srgbClr val="002C6C"/>
                </a:solidFill>
              </a:rPr>
              <a:t>Does the ADB information contain useful keywords?</a:t>
            </a:r>
          </a:p>
          <a:p>
            <a:pPr lvl="2"/>
            <a:r>
              <a:rPr lang="en-US" sz="1200" dirty="0">
                <a:solidFill>
                  <a:srgbClr val="002C6C"/>
                </a:solidFill>
              </a:rPr>
              <a:t>Example: users searching for attributes relating to a specific business function or product category</a:t>
            </a:r>
          </a:p>
          <a:p>
            <a:pPr lvl="1"/>
            <a:r>
              <a:rPr lang="en-US" sz="1200" dirty="0">
                <a:solidFill>
                  <a:srgbClr val="002C6C"/>
                </a:solidFill>
              </a:rPr>
              <a:t>Is the definition specific enough to clarify meaning and avoid confusion with other similar attributes?</a:t>
            </a:r>
          </a:p>
          <a:p>
            <a:pPr lvl="1"/>
            <a:r>
              <a:rPr lang="en-US" sz="1200" dirty="0">
                <a:solidFill>
                  <a:srgbClr val="002C6C"/>
                </a:solidFill>
              </a:rPr>
              <a:t>Do the examples provide common use cases that apply to the attribute?</a:t>
            </a:r>
          </a:p>
          <a:p>
            <a:pPr lvl="2"/>
            <a:r>
              <a:rPr lang="en-US" sz="1200" dirty="0">
                <a:solidFill>
                  <a:srgbClr val="002C6C"/>
                </a:solidFill>
              </a:rPr>
              <a:t>Example: across different geographic regions, product categories and business processes</a:t>
            </a:r>
          </a:p>
          <a:p>
            <a:pPr lvl="1"/>
            <a:r>
              <a:rPr lang="en-US" sz="1200" dirty="0">
                <a:solidFill>
                  <a:srgbClr val="002C6C"/>
                </a:solidFill>
              </a:rPr>
              <a:t>Does the usage statement describe who would use this information, and why they should use it?</a:t>
            </a:r>
          </a:p>
          <a:p>
            <a:pPr lvl="1"/>
            <a:r>
              <a:rPr lang="en-US" sz="1200" dirty="0">
                <a:solidFill>
                  <a:srgbClr val="002C6C"/>
                </a:solidFill>
              </a:rPr>
              <a:t>Does the usage statement reference other related attributes that are commonly used in conjunction?</a:t>
            </a:r>
          </a:p>
          <a:p>
            <a:pPr lvl="1"/>
            <a:r>
              <a:rPr lang="en-US" sz="1200" dirty="0">
                <a:solidFill>
                  <a:srgbClr val="002C6C"/>
                </a:solidFill>
              </a:rPr>
              <a:t>Is all ADB information created using words and sentence structures that are easy to understand by users for whom English may not be their primary language? </a:t>
            </a:r>
          </a:p>
          <a:p>
            <a:pPr marL="538650" lvl="2" indent="0">
              <a:buNone/>
            </a:pPr>
            <a:endParaRPr lang="en-GB" sz="1200" dirty="0"/>
          </a:p>
          <a:p>
            <a:endParaRPr lang="en-GB" sz="900" dirty="0"/>
          </a:p>
        </p:txBody>
      </p:sp>
      <p:sp>
        <p:nvSpPr>
          <p:cNvPr id="4" name="Slide Number Placeholder 3">
            <a:extLst>
              <a:ext uri="{FF2B5EF4-FFF2-40B4-BE49-F238E27FC236}">
                <a16:creationId xmlns:a16="http://schemas.microsoft.com/office/drawing/2014/main" id="{4CDF4873-8B8B-4E30-94D6-800C6B5B60EB}"/>
              </a:ext>
            </a:extLst>
          </p:cNvPr>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24</a:t>
            </a:fld>
            <a:endParaRPr kumimoji="0" lang="en-GB" sz="700" b="0" i="0" u="none" strike="noStrike" kern="1200" cap="none" spc="0" normalizeH="0" baseline="0" noProof="0" dirty="0">
              <a:ln>
                <a:noFill/>
              </a:ln>
              <a:solidFill>
                <a:srgbClr val="454545"/>
              </a:solidFill>
              <a:effectLst/>
              <a:uLnTx/>
              <a:uFillTx/>
              <a:latin typeface="Verdana"/>
              <a:ea typeface="+mn-ea"/>
            </a:endParaRPr>
          </a:p>
        </p:txBody>
      </p:sp>
    </p:spTree>
    <p:extLst>
      <p:ext uri="{BB962C8B-B14F-4D97-AF65-F5344CB8AC3E}">
        <p14:creationId xmlns:p14="http://schemas.microsoft.com/office/powerpoint/2010/main" val="2510390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A6A99-3D93-4A78-84C9-51BEB3E508C8}"/>
              </a:ext>
            </a:extLst>
          </p:cNvPr>
          <p:cNvSpPr>
            <a:spLocks noGrp="1"/>
          </p:cNvSpPr>
          <p:nvPr>
            <p:ph idx="11"/>
          </p:nvPr>
        </p:nvSpPr>
        <p:spPr>
          <a:xfrm>
            <a:off x="484548" y="993470"/>
            <a:ext cx="8507052" cy="3711880"/>
          </a:xfrm>
        </p:spPr>
        <p:txBody>
          <a:bodyPr/>
          <a:lstStyle/>
          <a:p>
            <a:pPr>
              <a:buFont typeface="Arial" panose="020B0604020202020204" pitchFamily="34" charset="0"/>
              <a:buChar char="•"/>
            </a:pPr>
            <a:r>
              <a:rPr lang="en-US" sz="1200" b="1" dirty="0">
                <a:solidFill>
                  <a:schemeClr val="accent1"/>
                </a:solidFill>
              </a:rPr>
              <a:t>Business Attribute Name: </a:t>
            </a:r>
            <a:r>
              <a:rPr lang="en-US" sz="1200" b="1" dirty="0"/>
              <a:t>clearly and concisely conveys the attribute content using business (not technical) terms</a:t>
            </a:r>
          </a:p>
          <a:p>
            <a:pPr lvl="1">
              <a:buFont typeface="Verdana" panose="020B0604030504040204" pitchFamily="34" charset="0"/>
              <a:buChar char="−"/>
            </a:pPr>
            <a:r>
              <a:rPr lang="en-US" sz="1000" dirty="0">
                <a:solidFill>
                  <a:srgbClr val="002C6C"/>
                </a:solidFill>
              </a:rPr>
              <a:t>Significant words are capitalized and separated by blank spaces, for example: “</a:t>
            </a:r>
            <a:r>
              <a:rPr lang="en-US" sz="1000" i="1" dirty="0">
                <a:solidFill>
                  <a:srgbClr val="002C6C"/>
                </a:solidFill>
              </a:rPr>
              <a:t>Count of Each Specific Product</a:t>
            </a:r>
            <a:r>
              <a:rPr lang="en-US" sz="1000" dirty="0">
                <a:solidFill>
                  <a:srgbClr val="002C6C"/>
                </a:solidFill>
              </a:rPr>
              <a:t>”</a:t>
            </a:r>
          </a:p>
          <a:p>
            <a:pPr lvl="1">
              <a:buFont typeface="Verdana" panose="020B0604030504040204" pitchFamily="34" charset="0"/>
              <a:buChar char="−"/>
            </a:pPr>
            <a:r>
              <a:rPr lang="en-US" sz="1000" dirty="0">
                <a:solidFill>
                  <a:srgbClr val="002C6C"/>
                </a:solidFill>
              </a:rPr>
              <a:t>Acronyms (when needed) SHALL be fully expanded, for example: “</a:t>
            </a:r>
            <a:r>
              <a:rPr lang="en-US" sz="1000" i="1" dirty="0">
                <a:solidFill>
                  <a:srgbClr val="002C6C"/>
                </a:solidFill>
              </a:rPr>
              <a:t>Contact Information GLN (Global Location Number)</a:t>
            </a:r>
            <a:r>
              <a:rPr lang="en-US" sz="1000" dirty="0">
                <a:solidFill>
                  <a:srgbClr val="002C6C"/>
                </a:solidFill>
              </a:rPr>
              <a:t>”</a:t>
            </a:r>
          </a:p>
          <a:p>
            <a:pPr lvl="1">
              <a:buFont typeface="Verdana" panose="020B0604030504040204" pitchFamily="34" charset="0"/>
              <a:buChar char="−"/>
            </a:pPr>
            <a:r>
              <a:rPr lang="en-US" sz="1000" dirty="0">
                <a:solidFill>
                  <a:srgbClr val="002C6C"/>
                </a:solidFill>
              </a:rPr>
              <a:t>Business Name SHALL include “Code”, “Type Code” or “Indicator” for those types of attributes</a:t>
            </a:r>
          </a:p>
          <a:p>
            <a:pPr lvl="1">
              <a:buFont typeface="Verdana" panose="020B0604030504040204" pitchFamily="34" charset="0"/>
              <a:buChar char="−"/>
            </a:pPr>
            <a:r>
              <a:rPr lang="en-US" sz="1000" dirty="0">
                <a:solidFill>
                  <a:srgbClr val="002C6C"/>
                </a:solidFill>
              </a:rPr>
              <a:t>Refrain from using the word “Product” as the lead word of the Business Name </a:t>
            </a:r>
          </a:p>
          <a:p>
            <a:pPr lvl="2">
              <a:buFont typeface="Wingdings" panose="05000000000000000000" pitchFamily="2" charset="2"/>
              <a:buChar char="v"/>
            </a:pPr>
            <a:r>
              <a:rPr lang="en-US" sz="1000" dirty="0">
                <a:solidFill>
                  <a:srgbClr val="002C6C"/>
                </a:solidFill>
              </a:rPr>
              <a:t>Exception: where it’s required to form an integral understanding of what the attribute is by name</a:t>
            </a:r>
          </a:p>
          <a:p>
            <a:pPr lvl="2">
              <a:buFont typeface="Wingdings" panose="05000000000000000000" pitchFamily="2" charset="2"/>
              <a:buChar char="v"/>
            </a:pPr>
            <a:r>
              <a:rPr lang="en-US" sz="1000" dirty="0">
                <a:solidFill>
                  <a:srgbClr val="002C6C"/>
                </a:solidFill>
              </a:rPr>
              <a:t>Exception: where it’s required to differentiate the attribute from another attribute of a similar name</a:t>
            </a:r>
          </a:p>
          <a:p>
            <a:pPr lvl="2">
              <a:buFont typeface="Wingdings" panose="05000000000000000000" pitchFamily="2" charset="2"/>
              <a:buChar char="v"/>
            </a:pPr>
            <a:endParaRPr lang="en-US" sz="1200" dirty="0">
              <a:solidFill>
                <a:srgbClr val="002C6C"/>
              </a:solidFill>
            </a:endParaRPr>
          </a:p>
          <a:p>
            <a:r>
              <a:rPr lang="en-US" sz="1200" b="1" dirty="0">
                <a:solidFill>
                  <a:schemeClr val="accent1"/>
                </a:solidFill>
              </a:rPr>
              <a:t>Business Definition: </a:t>
            </a:r>
            <a:r>
              <a:rPr lang="en-US" sz="1200" b="1" dirty="0"/>
              <a:t>describes the meaning of the attribute’s data content in terms of the product or business process to which it applies</a:t>
            </a:r>
          </a:p>
          <a:p>
            <a:pPr lvl="1">
              <a:buFont typeface="Courier New" panose="02070309020205020404" pitchFamily="49" charset="0"/>
              <a:buChar char="­"/>
            </a:pPr>
            <a:r>
              <a:rPr lang="en-US" sz="1000" dirty="0">
                <a:solidFill>
                  <a:srgbClr val="002C6C"/>
                </a:solidFill>
              </a:rPr>
              <a:t>Start all Business Definitions with “The”, for example: “The code”, “The amount” or “The measurement”</a:t>
            </a:r>
          </a:p>
          <a:p>
            <a:pPr lvl="1">
              <a:buFont typeface="Courier New" panose="02070309020205020404" pitchFamily="49" charset="0"/>
              <a:buChar char="­"/>
            </a:pPr>
            <a:r>
              <a:rPr lang="en-US" sz="1000" dirty="0">
                <a:solidFill>
                  <a:srgbClr val="002C6C"/>
                </a:solidFill>
              </a:rPr>
              <a:t>Use common business terms that will be recognized by most users involved with trading the applicable product or implementing the related business process</a:t>
            </a:r>
          </a:p>
          <a:p>
            <a:pPr lvl="1">
              <a:buFont typeface="Courier New" panose="02070309020205020404" pitchFamily="49" charset="0"/>
              <a:buChar char="­"/>
            </a:pPr>
            <a:r>
              <a:rPr lang="en-US" sz="1000" dirty="0">
                <a:solidFill>
                  <a:srgbClr val="002C6C"/>
                </a:solidFill>
              </a:rPr>
              <a:t>Be aware of, and include where possible, alternate terms used in different geographies or trade channels</a:t>
            </a:r>
            <a:endParaRPr lang="en-GB" sz="1000" dirty="0"/>
          </a:p>
        </p:txBody>
      </p:sp>
      <p:sp>
        <p:nvSpPr>
          <p:cNvPr id="4" name="Slide Number Placeholder 3">
            <a:extLst>
              <a:ext uri="{FF2B5EF4-FFF2-40B4-BE49-F238E27FC236}">
                <a16:creationId xmlns:a16="http://schemas.microsoft.com/office/drawing/2014/main" id="{4CDF4873-8B8B-4E30-94D6-800C6B5B60EB}"/>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25</a:t>
            </a:fld>
            <a:endParaRPr lang="en-GB" noProof="0" dirty="0"/>
          </a:p>
        </p:txBody>
      </p:sp>
      <p:sp>
        <p:nvSpPr>
          <p:cNvPr id="7" name="Title 1">
            <a:extLst>
              <a:ext uri="{FF2B5EF4-FFF2-40B4-BE49-F238E27FC236}">
                <a16:creationId xmlns:a16="http://schemas.microsoft.com/office/drawing/2014/main" id="{87501E99-96A1-4E35-B17A-7824281BC23C}"/>
              </a:ext>
            </a:extLst>
          </p:cNvPr>
          <p:cNvSpPr txBox="1">
            <a:spLocks/>
          </p:cNvSpPr>
          <p:nvPr/>
        </p:nvSpPr>
        <p:spPr bwMode="auto">
          <a:xfrm>
            <a:off x="451078" y="168206"/>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55"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dirty="0"/>
              <a:t>Attribute Definitions for Business</a:t>
            </a:r>
            <a:br>
              <a:rPr lang="en-US" dirty="0"/>
            </a:br>
            <a:r>
              <a:rPr lang="en-US" sz="2000" dirty="0"/>
              <a:t>Development Guidance</a:t>
            </a:r>
            <a:endParaRPr lang="en-GB" sz="2000" i="1" dirty="0"/>
          </a:p>
        </p:txBody>
      </p:sp>
    </p:spTree>
    <p:extLst>
      <p:ext uri="{BB962C8B-B14F-4D97-AF65-F5344CB8AC3E}">
        <p14:creationId xmlns:p14="http://schemas.microsoft.com/office/powerpoint/2010/main" val="2546316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A6A99-3D93-4A78-84C9-51BEB3E508C8}"/>
              </a:ext>
            </a:extLst>
          </p:cNvPr>
          <p:cNvSpPr>
            <a:spLocks noGrp="1"/>
          </p:cNvSpPr>
          <p:nvPr>
            <p:ph idx="11"/>
          </p:nvPr>
        </p:nvSpPr>
        <p:spPr>
          <a:xfrm>
            <a:off x="484548" y="1047750"/>
            <a:ext cx="8241707" cy="3312086"/>
          </a:xfrm>
        </p:spPr>
        <p:txBody>
          <a:bodyPr/>
          <a:lstStyle/>
          <a:p>
            <a:pPr>
              <a:buFont typeface="Arial" panose="020B0604020202020204" pitchFamily="34" charset="0"/>
              <a:buChar char="•"/>
            </a:pPr>
            <a:r>
              <a:rPr lang="en-US" sz="1200" b="1" dirty="0">
                <a:solidFill>
                  <a:srgbClr val="F26334"/>
                </a:solidFill>
              </a:rPr>
              <a:t>Business Example: </a:t>
            </a:r>
            <a:r>
              <a:rPr lang="en-US" sz="1200" b="1" dirty="0">
                <a:solidFill>
                  <a:srgbClr val="002C6C"/>
                </a:solidFill>
              </a:rPr>
              <a:t>provides explicit examples of how to populate the attribute’s data for one or more common use cases</a:t>
            </a:r>
          </a:p>
          <a:p>
            <a:pPr lvl="1">
              <a:buFont typeface="Verdana" panose="020B0604030504040204" pitchFamily="34" charset="0"/>
              <a:buChar char="−"/>
            </a:pPr>
            <a:r>
              <a:rPr lang="en-US" sz="1000" dirty="0">
                <a:solidFill>
                  <a:srgbClr val="002C6C"/>
                </a:solidFill>
              </a:rPr>
              <a:t>Provide multiple examples when needed to help users understand the different ways the attribute could be populated based on product type, geography, business process, etc.</a:t>
            </a:r>
          </a:p>
          <a:p>
            <a:pPr lvl="1">
              <a:buFont typeface="Verdana" panose="020B0604030504040204" pitchFamily="34" charset="0"/>
              <a:buChar char="−"/>
            </a:pPr>
            <a:r>
              <a:rPr lang="en-US" sz="1000" dirty="0">
                <a:solidFill>
                  <a:srgbClr val="002C6C"/>
                </a:solidFill>
              </a:rPr>
              <a:t>Use the same specific examples for attributes that are related and are commonly used together</a:t>
            </a:r>
          </a:p>
          <a:p>
            <a:pPr lvl="1">
              <a:buFont typeface="Verdana" panose="020B0604030504040204" pitchFamily="34" charset="0"/>
              <a:buChar char="−"/>
            </a:pPr>
            <a:r>
              <a:rPr lang="en-US" sz="1000" dirty="0">
                <a:solidFill>
                  <a:srgbClr val="002C6C"/>
                </a:solidFill>
              </a:rPr>
              <a:t>For codes, include a representative sample of code names and explain their meanings if not obvious</a:t>
            </a:r>
          </a:p>
          <a:p>
            <a:pPr lvl="1">
              <a:buFont typeface="Verdana" panose="020B0604030504040204" pitchFamily="34" charset="0"/>
              <a:buChar char="−"/>
            </a:pPr>
            <a:r>
              <a:rPr lang="en-US" sz="1000" dirty="0">
                <a:solidFill>
                  <a:srgbClr val="002C6C"/>
                </a:solidFill>
              </a:rPr>
              <a:t>Provide (where possible) the actual attribute value that would be populated</a:t>
            </a:r>
          </a:p>
          <a:p>
            <a:pPr lvl="1">
              <a:buFont typeface="Verdana" panose="020B0604030504040204" pitchFamily="34" charset="0"/>
              <a:buChar char="−"/>
            </a:pPr>
            <a:endParaRPr lang="en-US" sz="1200" dirty="0">
              <a:solidFill>
                <a:srgbClr val="002C6C"/>
              </a:solidFill>
            </a:endParaRPr>
          </a:p>
          <a:p>
            <a:r>
              <a:rPr lang="en-US" sz="1200" b="1" dirty="0">
                <a:solidFill>
                  <a:srgbClr val="F26334"/>
                </a:solidFill>
              </a:rPr>
              <a:t>Business Usage Statement: </a:t>
            </a:r>
            <a:r>
              <a:rPr lang="en-US" sz="1200" b="1" dirty="0">
                <a:solidFill>
                  <a:srgbClr val="002C6C"/>
                </a:solidFill>
              </a:rPr>
              <a:t>conveys the way the information is used in real life by people involved in the product supply chain, from manufacture through consumer purchase</a:t>
            </a:r>
          </a:p>
          <a:p>
            <a:pPr lvl="1">
              <a:buFont typeface="Courier New" panose="02070309020205020404" pitchFamily="49" charset="0"/>
              <a:buChar char="­"/>
            </a:pPr>
            <a:r>
              <a:rPr lang="en-US" sz="1000" dirty="0">
                <a:solidFill>
                  <a:srgbClr val="002C6C"/>
                </a:solidFill>
              </a:rPr>
              <a:t>Begin usage statements with “Used to” or “Used by”</a:t>
            </a:r>
          </a:p>
          <a:p>
            <a:pPr lvl="1">
              <a:buFont typeface="Courier New" panose="02070309020205020404" pitchFamily="49" charset="0"/>
              <a:buChar char="­"/>
            </a:pPr>
            <a:r>
              <a:rPr lang="en-US" sz="1000" dirty="0">
                <a:solidFill>
                  <a:srgbClr val="002C6C"/>
                </a:solidFill>
              </a:rPr>
              <a:t>When groups of attributes are commonly used together, list these using the statement “Used in conjunction with…”</a:t>
            </a:r>
          </a:p>
          <a:p>
            <a:pPr lvl="1">
              <a:buFont typeface="Courier New" panose="02070309020205020404" pitchFamily="49" charset="0"/>
              <a:buChar char="­"/>
            </a:pPr>
            <a:r>
              <a:rPr lang="en-US" sz="1000" dirty="0">
                <a:solidFill>
                  <a:srgbClr val="002C6C"/>
                </a:solidFill>
              </a:rPr>
              <a:t>Referencing GS1 standards is permissible, but avoid specifying links that may change based on date or release number; </a:t>
            </a:r>
            <a:r>
              <a:rPr lang="en-US" sz="1000" i="1" dirty="0">
                <a:solidFill>
                  <a:srgbClr val="002C6C"/>
                </a:solidFill>
              </a:rPr>
              <a:t>do not </a:t>
            </a:r>
            <a:r>
              <a:rPr lang="en-US" sz="1000" dirty="0">
                <a:solidFill>
                  <a:srgbClr val="002C6C"/>
                </a:solidFill>
              </a:rPr>
              <a:t>reference external documents or web sites</a:t>
            </a:r>
          </a:p>
        </p:txBody>
      </p:sp>
      <p:sp>
        <p:nvSpPr>
          <p:cNvPr id="4" name="Slide Number Placeholder 3">
            <a:extLst>
              <a:ext uri="{FF2B5EF4-FFF2-40B4-BE49-F238E27FC236}">
                <a16:creationId xmlns:a16="http://schemas.microsoft.com/office/drawing/2014/main" id="{4CDF4873-8B8B-4E30-94D6-800C6B5B60EB}"/>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26</a:t>
            </a:fld>
            <a:endParaRPr lang="en-GB" noProof="0" dirty="0"/>
          </a:p>
        </p:txBody>
      </p:sp>
      <p:sp>
        <p:nvSpPr>
          <p:cNvPr id="7" name="Title 1">
            <a:extLst>
              <a:ext uri="{FF2B5EF4-FFF2-40B4-BE49-F238E27FC236}">
                <a16:creationId xmlns:a16="http://schemas.microsoft.com/office/drawing/2014/main" id="{87501E99-96A1-4E35-B17A-7824281BC23C}"/>
              </a:ext>
            </a:extLst>
          </p:cNvPr>
          <p:cNvSpPr txBox="1">
            <a:spLocks/>
          </p:cNvSpPr>
          <p:nvPr/>
        </p:nvSpPr>
        <p:spPr bwMode="auto">
          <a:xfrm>
            <a:off x="451078" y="168206"/>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55"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dirty="0"/>
              <a:t>Attribute Definitions for Business</a:t>
            </a:r>
            <a:br>
              <a:rPr lang="en-US" dirty="0"/>
            </a:br>
            <a:r>
              <a:rPr lang="en-US" sz="2000" dirty="0"/>
              <a:t>Development Guidance</a:t>
            </a:r>
            <a:endParaRPr lang="en-GB" sz="2000" i="1" dirty="0"/>
          </a:p>
        </p:txBody>
      </p:sp>
    </p:spTree>
    <p:extLst>
      <p:ext uri="{BB962C8B-B14F-4D97-AF65-F5344CB8AC3E}">
        <p14:creationId xmlns:p14="http://schemas.microsoft.com/office/powerpoint/2010/main" val="3274481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F6DF6-346C-4A55-84A2-58C20C35BDCB}"/>
              </a:ext>
            </a:extLst>
          </p:cNvPr>
          <p:cNvSpPr>
            <a:spLocks noGrp="1"/>
          </p:cNvSpPr>
          <p:nvPr>
            <p:ph type="title"/>
          </p:nvPr>
        </p:nvSpPr>
        <p:spPr/>
        <p:txBody>
          <a:bodyPr/>
          <a:lstStyle/>
          <a:p>
            <a:r>
              <a:rPr lang="en-US" dirty="0"/>
              <a:t>Guiding principles for ADB</a:t>
            </a:r>
            <a:endParaRPr lang="en-GB" dirty="0"/>
          </a:p>
        </p:txBody>
      </p:sp>
      <p:sp>
        <p:nvSpPr>
          <p:cNvPr id="3" name="Content Placeholder 2">
            <a:extLst>
              <a:ext uri="{FF2B5EF4-FFF2-40B4-BE49-F238E27FC236}">
                <a16:creationId xmlns:a16="http://schemas.microsoft.com/office/drawing/2014/main" id="{98D8AE83-E12E-4BFA-B25C-42EC99311A9C}"/>
              </a:ext>
            </a:extLst>
          </p:cNvPr>
          <p:cNvSpPr>
            <a:spLocks noGrp="1"/>
          </p:cNvSpPr>
          <p:nvPr>
            <p:ph idx="11"/>
          </p:nvPr>
        </p:nvSpPr>
        <p:spPr>
          <a:xfrm>
            <a:off x="447479" y="742950"/>
            <a:ext cx="8467680" cy="3788080"/>
          </a:xfrm>
        </p:spPr>
        <p:txBody>
          <a:bodyPr/>
          <a:lstStyle/>
          <a:p>
            <a:pPr marL="0" indent="0">
              <a:buNone/>
            </a:pPr>
            <a:endParaRPr lang="en-GB" sz="1100" dirty="0"/>
          </a:p>
          <a:p>
            <a:pPr marL="171450" indent="-171450"/>
            <a:r>
              <a:rPr lang="en-GB" sz="1100" dirty="0"/>
              <a:t>Do not use abbreviations for units of measure (e.g., “gram” – not “gr”, “grm” or “GRM”)</a:t>
            </a:r>
          </a:p>
          <a:p>
            <a:pPr marL="171450" indent="-171450"/>
            <a:r>
              <a:rPr lang="en-GB" sz="1100" dirty="0"/>
              <a:t>“Product” or “service” (not “physical” or “non-physical”)</a:t>
            </a:r>
          </a:p>
          <a:p>
            <a:pPr marL="171450" indent="-171450"/>
            <a:r>
              <a:rPr lang="en-GB" sz="1100" dirty="0"/>
              <a:t>Never “recipient” or “retailer” … always “buyer”</a:t>
            </a:r>
          </a:p>
          <a:p>
            <a:pPr marL="171450" indent="-171450"/>
            <a:r>
              <a:rPr lang="en-GB" sz="1100" dirty="0"/>
              <a:t>Never “supplier” … always “seller”</a:t>
            </a:r>
          </a:p>
          <a:p>
            <a:pPr marL="171450" indent="-171450"/>
            <a:r>
              <a:rPr lang="en-GB" sz="1100" dirty="0"/>
              <a:t>Consistent use of terms as defined in the ADB Glossary</a:t>
            </a:r>
          </a:p>
          <a:p>
            <a:pPr marL="171450" indent="-171450"/>
            <a:r>
              <a:rPr lang="en-US" sz="1100" dirty="0">
                <a:ea typeface="ＭＳ Ｐゴシック"/>
              </a:rPr>
              <a:t>The word </a:t>
            </a:r>
            <a:r>
              <a:rPr lang="en-US" sz="1100" dirty="0">
                <a:solidFill>
                  <a:srgbClr val="F26334"/>
                </a:solidFill>
                <a:ea typeface="ＭＳ Ｐゴシック"/>
              </a:rPr>
              <a:t>“Shall” </a:t>
            </a:r>
            <a:r>
              <a:rPr lang="en-US" sz="1100" dirty="0">
                <a:ea typeface="ＭＳ Ｐゴシック"/>
              </a:rPr>
              <a:t>will be used rather than “Must”</a:t>
            </a:r>
          </a:p>
          <a:p>
            <a:pPr marL="171450" indent="-171450"/>
            <a:r>
              <a:rPr lang="en-US" sz="1100" dirty="0">
                <a:solidFill>
                  <a:srgbClr val="002C6C"/>
                </a:solidFill>
              </a:rPr>
              <a:t>Always reference the ADB Business Name, </a:t>
            </a:r>
            <a:r>
              <a:rPr lang="en-US" sz="1100" i="1" dirty="0">
                <a:solidFill>
                  <a:srgbClr val="002C6C"/>
                </a:solidFill>
              </a:rPr>
              <a:t>not</a:t>
            </a:r>
            <a:r>
              <a:rPr lang="en-US" sz="1100" dirty="0">
                <a:solidFill>
                  <a:srgbClr val="002C6C"/>
                </a:solidFill>
              </a:rPr>
              <a:t> the GDD Name, unless no ADB Business Name exists. For example: change ”… </a:t>
            </a:r>
            <a:r>
              <a:rPr lang="en-US" sz="1100" i="1" dirty="0" err="1">
                <a:solidFill>
                  <a:srgbClr val="002C6C"/>
                </a:solidFill>
              </a:rPr>
              <a:t>isTradeItemAConsumerUnit</a:t>
            </a:r>
            <a:r>
              <a:rPr lang="en-US" sz="1100" dirty="0">
                <a:solidFill>
                  <a:srgbClr val="002C6C"/>
                </a:solidFill>
              </a:rPr>
              <a:t> …” to “… </a:t>
            </a:r>
            <a:r>
              <a:rPr lang="en-US" sz="1100" i="1" dirty="0">
                <a:solidFill>
                  <a:srgbClr val="002C6C"/>
                </a:solidFill>
              </a:rPr>
              <a:t>Consumer Unit Indicator </a:t>
            </a:r>
            <a:r>
              <a:rPr lang="en-US" sz="1100" dirty="0">
                <a:solidFill>
                  <a:srgbClr val="002C6C"/>
                </a:solidFill>
              </a:rPr>
              <a:t>...”</a:t>
            </a:r>
          </a:p>
          <a:p>
            <a:pPr marL="171450" indent="-171450"/>
            <a:r>
              <a:rPr lang="en-US" sz="1100" dirty="0">
                <a:ea typeface="ＭＳ Ｐゴシック"/>
              </a:rPr>
              <a:t>Present all attribute names (ADB or GDD) in </a:t>
            </a:r>
            <a:r>
              <a:rPr lang="en-US" sz="1100" i="1" dirty="0">
                <a:ea typeface="ＭＳ Ｐゴシック"/>
              </a:rPr>
              <a:t>italics</a:t>
            </a:r>
          </a:p>
          <a:p>
            <a:pPr marL="171450" indent="-171450"/>
            <a:r>
              <a:rPr lang="en-GB" sz="1100" dirty="0">
                <a:solidFill>
                  <a:srgbClr val="002060"/>
                </a:solidFill>
              </a:rPr>
              <a:t>Add the URL when it is to a GS1 website (avoid URLs to external sources)</a:t>
            </a:r>
          </a:p>
          <a:p>
            <a:pPr marL="171450" indent="-171450"/>
            <a:r>
              <a:rPr lang="en-GB" sz="1100" dirty="0">
                <a:solidFill>
                  <a:srgbClr val="002060"/>
                </a:solidFill>
              </a:rPr>
              <a:t>R</a:t>
            </a:r>
            <a:r>
              <a:rPr lang="en-GB" sz="1100" dirty="0"/>
              <a:t>emove references to local rules and regulations</a:t>
            </a:r>
          </a:p>
          <a:p>
            <a:pPr marL="171450" indent="-171450"/>
            <a:r>
              <a:rPr lang="en-GB" sz="1100" dirty="0"/>
              <a:t>Show multiple examples for the same attribute using a bulleted list (i.e., not numbers, dashes or something else)</a:t>
            </a:r>
            <a:endParaRPr lang="en-US" sz="1100" dirty="0">
              <a:ea typeface="ＭＳ Ｐゴシック"/>
            </a:endParaRPr>
          </a:p>
          <a:p>
            <a:pPr marL="171450" indent="-171450"/>
            <a:r>
              <a:rPr lang="en-US" sz="1100" dirty="0">
                <a:ea typeface="ＭＳ Ｐゴシック"/>
              </a:rPr>
              <a:t>Indications of Yes/No responses (such as those for Boolean logic) are expressed as </a:t>
            </a:r>
            <a:r>
              <a:rPr lang="en-US" sz="1100" dirty="0">
                <a:solidFill>
                  <a:srgbClr val="F26334"/>
                </a:solidFill>
                <a:ea typeface="ＭＳ Ｐゴシック"/>
              </a:rPr>
              <a:t>True/False</a:t>
            </a:r>
          </a:p>
          <a:p>
            <a:pPr marL="171450" indent="-171450"/>
            <a:r>
              <a:rPr lang="en-US" sz="1100" dirty="0">
                <a:ea typeface="ＭＳ Ｐゴシック"/>
              </a:rPr>
              <a:t>Refer to the GS1 Style Guide [</a:t>
            </a:r>
            <a:r>
              <a:rPr lang="en-US" sz="1100" dirty="0">
                <a:ea typeface="ＭＳ Ｐゴシック"/>
                <a:hlinkClick r:id="rId2"/>
              </a:rPr>
              <a:t>https://www.gs1.org/docs/GS1_Style_Guide.pdf</a:t>
            </a:r>
            <a:r>
              <a:rPr lang="en-US" sz="1100" dirty="0">
                <a:ea typeface="ＭＳ Ｐゴシック"/>
              </a:rPr>
              <a:t>]</a:t>
            </a:r>
            <a:r>
              <a:rPr lang="en-US" sz="1100" dirty="0">
                <a:solidFill>
                  <a:srgbClr val="F26334"/>
                </a:solidFill>
                <a:ea typeface="ＭＳ Ｐゴシック"/>
              </a:rPr>
              <a:t> </a:t>
            </a:r>
            <a:r>
              <a:rPr lang="en-US" sz="1100" dirty="0">
                <a:ea typeface="ＭＳ Ｐゴシック"/>
              </a:rPr>
              <a:t>for guidelines related to non-branded images, grammar, capitalization and other styling topics.</a:t>
            </a:r>
            <a:endParaRPr lang="en-GB" sz="1100" dirty="0"/>
          </a:p>
          <a:p>
            <a:pPr marL="171450" indent="-171450"/>
            <a:endParaRPr lang="en-US" sz="1100" dirty="0">
              <a:solidFill>
                <a:srgbClr val="F26334"/>
              </a:solidFill>
              <a:ea typeface="ＭＳ Ｐゴシック"/>
            </a:endParaRPr>
          </a:p>
          <a:p>
            <a:endParaRPr lang="en-GB" sz="1100" dirty="0"/>
          </a:p>
        </p:txBody>
      </p:sp>
      <p:sp>
        <p:nvSpPr>
          <p:cNvPr id="4" name="Slide Number Placeholder 3">
            <a:extLst>
              <a:ext uri="{FF2B5EF4-FFF2-40B4-BE49-F238E27FC236}">
                <a16:creationId xmlns:a16="http://schemas.microsoft.com/office/drawing/2014/main" id="{E49C1297-93C7-4D75-9BC5-AAE850C9FACE}"/>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27</a:t>
            </a:fld>
            <a:endParaRPr lang="en-GB" noProof="0" dirty="0"/>
          </a:p>
        </p:txBody>
      </p:sp>
    </p:spTree>
    <p:extLst>
      <p:ext uri="{BB962C8B-B14F-4D97-AF65-F5344CB8AC3E}">
        <p14:creationId xmlns:p14="http://schemas.microsoft.com/office/powerpoint/2010/main" val="2788326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D5D60-DF3B-439C-B8B2-F92C1BD5CF15}"/>
              </a:ext>
            </a:extLst>
          </p:cNvPr>
          <p:cNvSpPr>
            <a:spLocks noGrp="1"/>
          </p:cNvSpPr>
          <p:nvPr>
            <p:ph type="title"/>
          </p:nvPr>
        </p:nvSpPr>
        <p:spPr/>
        <p:txBody>
          <a:bodyPr/>
          <a:lstStyle/>
          <a:p>
            <a:r>
              <a:rPr lang="en-GB" dirty="0"/>
              <a:t>ADB Glossary</a:t>
            </a:r>
          </a:p>
        </p:txBody>
      </p:sp>
      <p:sp>
        <p:nvSpPr>
          <p:cNvPr id="3" name="Content Placeholder 2">
            <a:extLst>
              <a:ext uri="{FF2B5EF4-FFF2-40B4-BE49-F238E27FC236}">
                <a16:creationId xmlns:a16="http://schemas.microsoft.com/office/drawing/2014/main" id="{0CAC09EA-CF06-4C29-89BC-0E3A48EC423C}"/>
              </a:ext>
            </a:extLst>
          </p:cNvPr>
          <p:cNvSpPr>
            <a:spLocks noGrp="1"/>
          </p:cNvSpPr>
          <p:nvPr>
            <p:ph idx="11"/>
          </p:nvPr>
        </p:nvSpPr>
        <p:spPr>
          <a:xfrm>
            <a:off x="447479" y="971550"/>
            <a:ext cx="8320964" cy="3408413"/>
          </a:xfrm>
        </p:spPr>
        <p:txBody>
          <a:bodyPr/>
          <a:lstStyle/>
          <a:p>
            <a:r>
              <a:rPr lang="en-GB" sz="1200" b="1" dirty="0"/>
              <a:t>item</a:t>
            </a:r>
            <a:r>
              <a:rPr lang="en-GB" sz="1200" dirty="0"/>
              <a:t> – a generic term often used to refer to the physical object of a logistic packaging hierarchy for the product (e.g., trade item)</a:t>
            </a:r>
          </a:p>
          <a:p>
            <a:r>
              <a:rPr lang="en-GB" sz="1200" b="1" dirty="0"/>
              <a:t>product</a:t>
            </a:r>
            <a:r>
              <a:rPr lang="en-GB" sz="1200" dirty="0"/>
              <a:t> – usually referring to the consumer unit </a:t>
            </a:r>
          </a:p>
          <a:p>
            <a:r>
              <a:rPr lang="en-GB" sz="1200" b="1" dirty="0"/>
              <a:t>unit</a:t>
            </a:r>
            <a:r>
              <a:rPr lang="en-GB" sz="1200" dirty="0"/>
              <a:t> – a generic term often used to refer to the item in a business activity, sometimes prefixed with the business purpose (e.g. consumer unit, logistic unit, selling unit)</a:t>
            </a:r>
          </a:p>
          <a:p>
            <a:r>
              <a:rPr lang="en-GB" sz="1200" b="1" dirty="0"/>
              <a:t>buyer</a:t>
            </a:r>
            <a:r>
              <a:rPr lang="en-GB" sz="1200" dirty="0"/>
              <a:t> – entity that purchases an item (e.g. retailer, hospital, distributor, etc.)</a:t>
            </a:r>
          </a:p>
          <a:p>
            <a:r>
              <a:rPr lang="en-GB" sz="1200" b="1" dirty="0"/>
              <a:t>seller</a:t>
            </a:r>
            <a:r>
              <a:rPr lang="en-GB" sz="1200" dirty="0"/>
              <a:t> – entity that sells an item (e.g. manufacture, distributor, GPO, etc.)</a:t>
            </a:r>
          </a:p>
          <a:p>
            <a:r>
              <a:rPr lang="en-GB" sz="1200" b="1" dirty="0"/>
              <a:t>each</a:t>
            </a:r>
            <a:r>
              <a:rPr lang="en-GB" sz="1200" dirty="0"/>
              <a:t> – often used to refer to the consumer unit  (i.e. the item that the consumer purchases)</a:t>
            </a:r>
          </a:p>
          <a:p>
            <a:r>
              <a:rPr lang="en-GB" sz="1200" b="1" dirty="0"/>
              <a:t>pack </a:t>
            </a:r>
            <a:r>
              <a:rPr lang="en-GB" sz="1200" i="1" dirty="0"/>
              <a:t>–</a:t>
            </a:r>
            <a:r>
              <a:rPr lang="en-GB" sz="1200" b="1" dirty="0"/>
              <a:t> </a:t>
            </a:r>
            <a:r>
              <a:rPr lang="en-GB" sz="1200" dirty="0"/>
              <a:t>a unit hierarchically between the each and the case. This may be a consumer unit (e.g. carton of cigarettes) and/or a logistic unit (e.g. box of cans)</a:t>
            </a:r>
          </a:p>
          <a:p>
            <a:r>
              <a:rPr lang="en-GB" sz="1200" b="1" dirty="0"/>
              <a:t>case</a:t>
            </a:r>
            <a:r>
              <a:rPr lang="en-GB" sz="1200" dirty="0"/>
              <a:t> – a logistic unit (e.g. a box) that usually contains a product or packs</a:t>
            </a:r>
          </a:p>
          <a:p>
            <a:r>
              <a:rPr lang="en-GB" sz="1200" b="1" dirty="0"/>
              <a:t>pallet</a:t>
            </a:r>
            <a:r>
              <a:rPr lang="en-GB" sz="1200" dirty="0"/>
              <a:t> – a logistic unit that is usually a collection of cases on a wooden platform</a:t>
            </a:r>
          </a:p>
          <a:p>
            <a:pPr marL="74250" indent="0">
              <a:buNone/>
            </a:pPr>
            <a:r>
              <a:rPr lang="en-GB" sz="1100" dirty="0">
                <a:solidFill>
                  <a:schemeClr val="accent1"/>
                </a:solidFill>
              </a:rPr>
              <a:t>Additional terms can be found in the </a:t>
            </a:r>
            <a:r>
              <a:rPr lang="en-GB" sz="1100" dirty="0">
                <a:hlinkClick r:id="rId2"/>
              </a:rPr>
              <a:t>GS1 Glossary</a:t>
            </a:r>
            <a:endParaRPr lang="en-GB" sz="1100" dirty="0">
              <a:solidFill>
                <a:schemeClr val="accent1"/>
              </a:solidFill>
            </a:endParaRPr>
          </a:p>
        </p:txBody>
      </p:sp>
      <p:sp>
        <p:nvSpPr>
          <p:cNvPr id="4" name="Slide Number Placeholder 3">
            <a:extLst>
              <a:ext uri="{FF2B5EF4-FFF2-40B4-BE49-F238E27FC236}">
                <a16:creationId xmlns:a16="http://schemas.microsoft.com/office/drawing/2014/main" id="{8736E57A-F27D-4CF5-9145-349A0A38FD39}"/>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28</a:t>
            </a:fld>
            <a:endParaRPr lang="en-GB" noProof="0" dirty="0"/>
          </a:p>
        </p:txBody>
      </p:sp>
    </p:spTree>
    <p:extLst>
      <p:ext uri="{BB962C8B-B14F-4D97-AF65-F5344CB8AC3E}">
        <p14:creationId xmlns:p14="http://schemas.microsoft.com/office/powerpoint/2010/main" val="3633097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1C2CA2-E444-49EE-8C31-3D59622FB220}"/>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29</a:t>
            </a:fld>
            <a:endParaRPr lang="en-GB" noProof="0" dirty="0"/>
          </a:p>
        </p:txBody>
      </p:sp>
      <p:sp>
        <p:nvSpPr>
          <p:cNvPr id="5" name="Text Placeholder 4">
            <a:extLst>
              <a:ext uri="{FF2B5EF4-FFF2-40B4-BE49-F238E27FC236}">
                <a16:creationId xmlns:a16="http://schemas.microsoft.com/office/drawing/2014/main" id="{3BF235AB-E477-4428-AF45-20C26FDF0790}"/>
              </a:ext>
            </a:extLst>
          </p:cNvPr>
          <p:cNvSpPr>
            <a:spLocks noGrp="1"/>
          </p:cNvSpPr>
          <p:nvPr>
            <p:ph type="body" sz="quarter" idx="14"/>
          </p:nvPr>
        </p:nvSpPr>
        <p:spPr>
          <a:xfrm>
            <a:off x="209665" y="1352550"/>
            <a:ext cx="8237820" cy="1588542"/>
          </a:xfrm>
        </p:spPr>
        <p:txBody>
          <a:bodyPr/>
          <a:lstStyle/>
          <a:p>
            <a:pPr algn="ctr"/>
            <a:r>
              <a:rPr lang="en-US" dirty="0"/>
              <a:t>Examples</a:t>
            </a:r>
          </a:p>
        </p:txBody>
      </p:sp>
    </p:spTree>
    <p:extLst>
      <p:ext uri="{BB962C8B-B14F-4D97-AF65-F5344CB8AC3E}">
        <p14:creationId xmlns:p14="http://schemas.microsoft.com/office/powerpoint/2010/main" val="51642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Prerequisite</a:t>
            </a:r>
          </a:p>
        </p:txBody>
      </p:sp>
      <p:sp>
        <p:nvSpPr>
          <p:cNvPr id="7" name="Content Placeholder 6"/>
          <p:cNvSpPr>
            <a:spLocks noGrp="1"/>
          </p:cNvSpPr>
          <p:nvPr>
            <p:ph idx="11"/>
          </p:nvPr>
        </p:nvSpPr>
        <p:spPr>
          <a:xfrm>
            <a:off x="304800" y="971550"/>
            <a:ext cx="8241707" cy="3312086"/>
          </a:xfrm>
        </p:spPr>
        <p:txBody>
          <a:bodyPr/>
          <a:lstStyle/>
          <a:p>
            <a:r>
              <a:rPr lang="en-US" b="1" dirty="0"/>
              <a:t>If you are requesting a New (Add) attribute</a:t>
            </a:r>
            <a:r>
              <a:rPr lang="en-US" dirty="0"/>
              <a:t>, an Attribute Definition for Business template must be attached as part of the work request as an additional document.</a:t>
            </a:r>
          </a:p>
          <a:p>
            <a:pPr lvl="1"/>
            <a:r>
              <a:rPr lang="en-US" dirty="0"/>
              <a:t>Click here: https://www.gs1.org/sites/default/files/docs/gsmp/ADB_template.xlsx</a:t>
            </a:r>
          </a:p>
          <a:p>
            <a:r>
              <a:rPr lang="en-US" b="1" dirty="0"/>
              <a:t>If you are requesting to Delete an attribute</a:t>
            </a:r>
            <a:r>
              <a:rPr lang="en-US" dirty="0"/>
              <a:t>:</a:t>
            </a:r>
          </a:p>
          <a:p>
            <a:pPr lvl="1"/>
            <a:r>
              <a:rPr lang="en-US" dirty="0"/>
              <a:t>1) You must put in a Change also to the definition stating: </a:t>
            </a:r>
            <a:r>
              <a:rPr lang="en-GB" sz="1800" dirty="0">
                <a:effectLst/>
                <a:highlight>
                  <a:srgbClr val="FFFF00"/>
                </a:highlight>
                <a:latin typeface="Calibri" panose="020F0502020204030204" pitchFamily="34" charset="0"/>
                <a:ea typeface="Calibri" panose="020F0502020204030204" pitchFamily="34" charset="0"/>
              </a:rPr>
              <a:t>NOTE: This attribute will be deleted in a future release. Use attribute … and/or Code…. instead.</a:t>
            </a:r>
            <a:endParaRPr lang="en-GB" sz="1800" dirty="0">
              <a:effectLst/>
              <a:latin typeface="Calibri" panose="020F0502020204030204" pitchFamily="34" charset="0"/>
              <a:ea typeface="Calibri" panose="020F0502020204030204" pitchFamily="34" charset="0"/>
            </a:endParaRPr>
          </a:p>
          <a:p>
            <a:pPr lvl="1"/>
            <a:r>
              <a:rPr lang="en-US" dirty="0"/>
              <a:t>2) You must also include a migration template and must be attached as part of the work request as an additional document.</a:t>
            </a:r>
          </a:p>
          <a:p>
            <a:pPr lvl="2"/>
            <a:r>
              <a:rPr lang="en-US" dirty="0"/>
              <a:t>Click Here: https://www.gs1.org/sites/default/files/docs/gsmp/migration_gmd_template_feb_21.xlsx</a:t>
            </a:r>
            <a:endParaRPr lang="en-GB" dirty="0"/>
          </a:p>
          <a:p>
            <a:endParaRPr lang="en-GB" dirty="0">
              <a:highlight>
                <a:srgbClr val="FFFF00"/>
              </a:highlight>
            </a:endParaRP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3</a:t>
            </a:fld>
            <a:endParaRPr lang="en-GB"/>
          </a:p>
        </p:txBody>
      </p:sp>
    </p:spTree>
    <p:extLst>
      <p:ext uri="{BB962C8B-B14F-4D97-AF65-F5344CB8AC3E}">
        <p14:creationId xmlns:p14="http://schemas.microsoft.com/office/powerpoint/2010/main" val="3351510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DF4873-8B8B-4E30-94D6-800C6B5B60EB}"/>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30</a:t>
            </a:fld>
            <a:endParaRPr lang="en-GB" noProof="0" dirty="0"/>
          </a:p>
        </p:txBody>
      </p:sp>
      <p:sp>
        <p:nvSpPr>
          <p:cNvPr id="7" name="Title 1">
            <a:extLst>
              <a:ext uri="{FF2B5EF4-FFF2-40B4-BE49-F238E27FC236}">
                <a16:creationId xmlns:a16="http://schemas.microsoft.com/office/drawing/2014/main" id="{87501E99-96A1-4E35-B17A-7824281BC23C}"/>
              </a:ext>
            </a:extLst>
          </p:cNvPr>
          <p:cNvSpPr txBox="1">
            <a:spLocks/>
          </p:cNvSpPr>
          <p:nvPr/>
        </p:nvSpPr>
        <p:spPr bwMode="auto">
          <a:xfrm>
            <a:off x="451078" y="168206"/>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55"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dirty="0"/>
              <a:t>Attribute Definitions for Business</a:t>
            </a:r>
            <a:br>
              <a:rPr lang="en-US" dirty="0"/>
            </a:br>
            <a:r>
              <a:rPr lang="en-US" sz="2000" dirty="0"/>
              <a:t>ADB examples – process-oriented attribute</a:t>
            </a:r>
            <a:endParaRPr lang="en-GB" sz="2000" i="1" dirty="0"/>
          </a:p>
        </p:txBody>
      </p:sp>
      <p:graphicFrame>
        <p:nvGraphicFramePr>
          <p:cNvPr id="9" name="Table 8">
            <a:extLst>
              <a:ext uri="{FF2B5EF4-FFF2-40B4-BE49-F238E27FC236}">
                <a16:creationId xmlns:a16="http://schemas.microsoft.com/office/drawing/2014/main" id="{4D34671A-1F85-48DA-98E3-3BD67F831714}"/>
              </a:ext>
            </a:extLst>
          </p:cNvPr>
          <p:cNvGraphicFramePr>
            <a:graphicFrameLocks noGrp="1"/>
          </p:cNvGraphicFramePr>
          <p:nvPr/>
        </p:nvGraphicFramePr>
        <p:xfrm>
          <a:off x="381000" y="1352550"/>
          <a:ext cx="7886701" cy="1231276"/>
        </p:xfrm>
        <a:graphic>
          <a:graphicData uri="http://schemas.openxmlformats.org/drawingml/2006/table">
            <a:tbl>
              <a:tblPr/>
              <a:tblGrid>
                <a:gridCol w="1066800">
                  <a:extLst>
                    <a:ext uri="{9D8B030D-6E8A-4147-A177-3AD203B41FA5}">
                      <a16:colId xmlns:a16="http://schemas.microsoft.com/office/drawing/2014/main" val="1372734112"/>
                    </a:ext>
                  </a:extLst>
                </a:gridCol>
                <a:gridCol w="1082276">
                  <a:extLst>
                    <a:ext uri="{9D8B030D-6E8A-4147-A177-3AD203B41FA5}">
                      <a16:colId xmlns:a16="http://schemas.microsoft.com/office/drawing/2014/main" val="2503713422"/>
                    </a:ext>
                  </a:extLst>
                </a:gridCol>
                <a:gridCol w="1175909">
                  <a:extLst>
                    <a:ext uri="{9D8B030D-6E8A-4147-A177-3AD203B41FA5}">
                      <a16:colId xmlns:a16="http://schemas.microsoft.com/office/drawing/2014/main" val="3122176124"/>
                    </a:ext>
                  </a:extLst>
                </a:gridCol>
                <a:gridCol w="2696481">
                  <a:extLst>
                    <a:ext uri="{9D8B030D-6E8A-4147-A177-3AD203B41FA5}">
                      <a16:colId xmlns:a16="http://schemas.microsoft.com/office/drawing/2014/main" val="4281783935"/>
                    </a:ext>
                  </a:extLst>
                </a:gridCol>
                <a:gridCol w="1865235">
                  <a:extLst>
                    <a:ext uri="{9D8B030D-6E8A-4147-A177-3AD203B41FA5}">
                      <a16:colId xmlns:a16="http://schemas.microsoft.com/office/drawing/2014/main" val="1816238045"/>
                    </a:ext>
                  </a:extLst>
                </a:gridCol>
              </a:tblGrid>
              <a:tr h="316876">
                <a:tc>
                  <a:txBody>
                    <a:bodyPr/>
                    <a:lstStyle/>
                    <a:p>
                      <a:pPr algn="ctr" fontAlgn="t"/>
                      <a:r>
                        <a:rPr lang="en-US" sz="900" b="1" i="0" u="none" strike="noStrike" dirty="0">
                          <a:solidFill>
                            <a:srgbClr val="000000"/>
                          </a:solidFill>
                          <a:effectLst/>
                          <a:latin typeface="Calibri" panose="020F0502020204030204" pitchFamily="34" charset="0"/>
                        </a:rPr>
                        <a:t>Technical XML Tag</a:t>
                      </a:r>
                      <a:endParaRPr lang="en-GB" sz="900" b="1" i="0" u="none" strike="noStrike" dirty="0">
                        <a:solidFill>
                          <a:srgbClr val="000000"/>
                        </a:solidFill>
                        <a:effectLst/>
                        <a:latin typeface="Calibri" panose="020F0502020204030204" pitchFamily="34" charset="0"/>
                      </a:endParaRP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r>
                        <a:rPr lang="en-GB" sz="900" b="1" i="0" u="none" strike="noStrike" dirty="0">
                          <a:solidFill>
                            <a:srgbClr val="000000"/>
                          </a:solidFill>
                          <a:effectLst/>
                          <a:latin typeface="Calibri" panose="020F0502020204030204" pitchFamily="34" charset="0"/>
                        </a:rPr>
                        <a:t>Business name</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900" b="1" i="0" u="none" strike="noStrike" dirty="0">
                          <a:solidFill>
                            <a:srgbClr val="000000"/>
                          </a:solidFill>
                          <a:effectLst/>
                          <a:latin typeface="Calibri" panose="020F0502020204030204" pitchFamily="34" charset="0"/>
                        </a:rPr>
                        <a:t>Definition</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r>
                        <a:rPr lang="en-GB" sz="900" b="1" i="0" u="none" strike="noStrike">
                          <a:solidFill>
                            <a:srgbClr val="000000"/>
                          </a:solidFill>
                          <a:effectLst/>
                          <a:latin typeface="Calibri" panose="020F0502020204030204" pitchFamily="34" charset="0"/>
                        </a:rPr>
                        <a:t>Example</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900" b="1" i="0" u="none" strike="noStrike">
                          <a:solidFill>
                            <a:srgbClr val="000000"/>
                          </a:solidFill>
                          <a:effectLst/>
                          <a:latin typeface="Calibri" panose="020F0502020204030204" pitchFamily="34" charset="0"/>
                        </a:rPr>
                        <a:t>Usage Statement</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76361736"/>
                  </a:ext>
                </a:extLst>
              </a:tr>
              <a:tr h="748180">
                <a:tc>
                  <a:txBody>
                    <a:bodyPr/>
                    <a:lstStyle/>
                    <a:p>
                      <a:pPr algn="l" fontAlgn="t"/>
                      <a:r>
                        <a:rPr lang="en-US" sz="900" b="0" i="0" u="none" strike="noStrike" dirty="0" err="1">
                          <a:solidFill>
                            <a:srgbClr val="000000"/>
                          </a:solidFill>
                          <a:effectLst/>
                          <a:latin typeface="Arial" panose="020B0604020202020204" pitchFamily="34" charset="0"/>
                        </a:rPr>
                        <a:t>dataRecipient</a:t>
                      </a:r>
                      <a:endParaRPr lang="en-US" sz="900" b="0" i="0" u="none" strike="noStrike" dirty="0">
                        <a:solidFill>
                          <a:srgbClr val="000000"/>
                        </a:solidFill>
                        <a:effectLst/>
                        <a:latin typeface="Arial" panose="020B0604020202020204" pitchFamily="34" charset="0"/>
                      </a:endParaRP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err="1">
                          <a:solidFill>
                            <a:srgbClr val="000000"/>
                          </a:solidFill>
                          <a:effectLst/>
                          <a:latin typeface="Arial" panose="020B0604020202020204" pitchFamily="34" charset="0"/>
                        </a:rPr>
                        <a:t>Authorised</a:t>
                      </a:r>
                      <a:r>
                        <a:rPr lang="en-US" sz="900" b="0" i="0" u="none" strike="noStrike" dirty="0">
                          <a:solidFill>
                            <a:srgbClr val="000000"/>
                          </a:solidFill>
                          <a:effectLst/>
                          <a:latin typeface="Arial" panose="020B0604020202020204" pitchFamily="34" charset="0"/>
                        </a:rPr>
                        <a:t> Receiver of Product Information GLN (Global Location Number)</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The Global Location Number (GLN) that uniquely identifies the </a:t>
                      </a:r>
                      <a:r>
                        <a:rPr lang="en-US" sz="900" b="0" i="0" u="none" strike="noStrike" dirty="0" err="1">
                          <a:solidFill>
                            <a:srgbClr val="000000"/>
                          </a:solidFill>
                          <a:effectLst/>
                          <a:latin typeface="Arial" panose="020B0604020202020204" pitchFamily="34" charset="0"/>
                        </a:rPr>
                        <a:t>authorised</a:t>
                      </a:r>
                      <a:r>
                        <a:rPr lang="en-US" sz="900" b="0" i="0" u="none" strike="noStrike" dirty="0">
                          <a:solidFill>
                            <a:srgbClr val="000000"/>
                          </a:solidFill>
                          <a:effectLst/>
                          <a:latin typeface="Arial" panose="020B0604020202020204" pitchFamily="34" charset="0"/>
                        </a:rPr>
                        <a:t> receiver of the product information.</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 Private label information directed to one specific buyer.</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 Promotional information for a specific retailer.</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 Product information shared with a solution provider for dissemination to multiple recipients.</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Used by the buyer to identify themselves within the GDSN network.</a:t>
                      </a:r>
                    </a:p>
                    <a:p>
                      <a:pPr algn="l" fontAlgn="t"/>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Used by the supplier to specifically provide a buyer with product data.</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72820"/>
                  </a:ext>
                </a:extLst>
              </a:tr>
            </a:tbl>
          </a:graphicData>
        </a:graphic>
      </p:graphicFrame>
    </p:spTree>
    <p:extLst>
      <p:ext uri="{BB962C8B-B14F-4D97-AF65-F5344CB8AC3E}">
        <p14:creationId xmlns:p14="http://schemas.microsoft.com/office/powerpoint/2010/main" val="583120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DF4873-8B8B-4E30-94D6-800C6B5B60EB}"/>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31</a:t>
            </a:fld>
            <a:endParaRPr lang="en-GB" noProof="0" dirty="0"/>
          </a:p>
        </p:txBody>
      </p:sp>
      <p:sp>
        <p:nvSpPr>
          <p:cNvPr id="7" name="Title 1">
            <a:extLst>
              <a:ext uri="{FF2B5EF4-FFF2-40B4-BE49-F238E27FC236}">
                <a16:creationId xmlns:a16="http://schemas.microsoft.com/office/drawing/2014/main" id="{87501E99-96A1-4E35-B17A-7824281BC23C}"/>
              </a:ext>
            </a:extLst>
          </p:cNvPr>
          <p:cNvSpPr txBox="1">
            <a:spLocks/>
          </p:cNvSpPr>
          <p:nvPr/>
        </p:nvSpPr>
        <p:spPr bwMode="auto">
          <a:xfrm>
            <a:off x="451078" y="168206"/>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55"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dirty="0"/>
              <a:t>Attribute Definitions for Business</a:t>
            </a:r>
            <a:br>
              <a:rPr lang="en-US" dirty="0"/>
            </a:br>
            <a:r>
              <a:rPr lang="en-US" sz="2000" dirty="0"/>
              <a:t>ADB examples – logistics related attribute</a:t>
            </a:r>
            <a:endParaRPr lang="en-GB" sz="2000" i="1" dirty="0"/>
          </a:p>
        </p:txBody>
      </p:sp>
      <p:graphicFrame>
        <p:nvGraphicFramePr>
          <p:cNvPr id="2" name="Table 1">
            <a:extLst>
              <a:ext uri="{FF2B5EF4-FFF2-40B4-BE49-F238E27FC236}">
                <a16:creationId xmlns:a16="http://schemas.microsoft.com/office/drawing/2014/main" id="{8146FA27-39B8-4B96-980D-C941CEFACFB7}"/>
              </a:ext>
            </a:extLst>
          </p:cNvPr>
          <p:cNvGraphicFramePr>
            <a:graphicFrameLocks noGrp="1"/>
          </p:cNvGraphicFramePr>
          <p:nvPr/>
        </p:nvGraphicFramePr>
        <p:xfrm>
          <a:off x="451078" y="1200150"/>
          <a:ext cx="7886701" cy="1663600"/>
        </p:xfrm>
        <a:graphic>
          <a:graphicData uri="http://schemas.openxmlformats.org/drawingml/2006/table">
            <a:tbl>
              <a:tblPr/>
              <a:tblGrid>
                <a:gridCol w="1074538">
                  <a:extLst>
                    <a:ext uri="{9D8B030D-6E8A-4147-A177-3AD203B41FA5}">
                      <a16:colId xmlns:a16="http://schemas.microsoft.com/office/drawing/2014/main" val="2319112638"/>
                    </a:ext>
                  </a:extLst>
                </a:gridCol>
                <a:gridCol w="1074538">
                  <a:extLst>
                    <a:ext uri="{9D8B030D-6E8A-4147-A177-3AD203B41FA5}">
                      <a16:colId xmlns:a16="http://schemas.microsoft.com/office/drawing/2014/main" val="3617086684"/>
                    </a:ext>
                  </a:extLst>
                </a:gridCol>
                <a:gridCol w="1175909">
                  <a:extLst>
                    <a:ext uri="{9D8B030D-6E8A-4147-A177-3AD203B41FA5}">
                      <a16:colId xmlns:a16="http://schemas.microsoft.com/office/drawing/2014/main" val="1073823950"/>
                    </a:ext>
                  </a:extLst>
                </a:gridCol>
                <a:gridCol w="2696481">
                  <a:extLst>
                    <a:ext uri="{9D8B030D-6E8A-4147-A177-3AD203B41FA5}">
                      <a16:colId xmlns:a16="http://schemas.microsoft.com/office/drawing/2014/main" val="1856265360"/>
                    </a:ext>
                  </a:extLst>
                </a:gridCol>
                <a:gridCol w="1865235">
                  <a:extLst>
                    <a:ext uri="{9D8B030D-6E8A-4147-A177-3AD203B41FA5}">
                      <a16:colId xmlns:a16="http://schemas.microsoft.com/office/drawing/2014/main" val="610752472"/>
                    </a:ext>
                  </a:extLst>
                </a:gridCol>
              </a:tblGrid>
              <a:tr h="316876">
                <a:tc>
                  <a:txBody>
                    <a:bodyPr/>
                    <a:lstStyle/>
                    <a:p>
                      <a:pPr algn="ctr" fontAlgn="t"/>
                      <a:r>
                        <a:rPr lang="en-US" sz="900" b="1" i="0" u="none" strike="noStrike" dirty="0">
                          <a:solidFill>
                            <a:srgbClr val="000000"/>
                          </a:solidFill>
                          <a:effectLst/>
                          <a:latin typeface="Calibri" panose="020F0502020204030204" pitchFamily="34" charset="0"/>
                        </a:rPr>
                        <a:t>Technical XML Tag</a:t>
                      </a:r>
                      <a:endParaRPr lang="en-GB" sz="900" b="1" i="0" u="none" strike="noStrike" dirty="0">
                        <a:solidFill>
                          <a:srgbClr val="000000"/>
                        </a:solidFill>
                        <a:effectLst/>
                        <a:latin typeface="Calibri" panose="020F0502020204030204" pitchFamily="34" charset="0"/>
                      </a:endParaRP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c>
                  <a:txBody>
                    <a:bodyPr/>
                    <a:lstStyle/>
                    <a:p>
                      <a:pPr algn="ctr" fontAlgn="t"/>
                      <a:r>
                        <a:rPr lang="en-GB" sz="900" b="1" i="0" u="none" strike="noStrike">
                          <a:solidFill>
                            <a:srgbClr val="000000"/>
                          </a:solidFill>
                          <a:effectLst/>
                          <a:latin typeface="Calibri" panose="020F0502020204030204" pitchFamily="34" charset="0"/>
                        </a:rPr>
                        <a:t>Business name</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t"/>
                      <a:r>
                        <a:rPr lang="en-GB" sz="900" b="1" i="0" u="none" strike="noStrike" dirty="0">
                          <a:solidFill>
                            <a:srgbClr val="000000"/>
                          </a:solidFill>
                          <a:effectLst/>
                          <a:latin typeface="Calibri" panose="020F0502020204030204" pitchFamily="34" charset="0"/>
                        </a:rPr>
                        <a:t>Business definition</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c>
                  <a:txBody>
                    <a:bodyPr/>
                    <a:lstStyle/>
                    <a:p>
                      <a:pPr algn="ctr" fontAlgn="t"/>
                      <a:r>
                        <a:rPr lang="en-GB" sz="900" b="1" i="0" u="none" strike="noStrike">
                          <a:solidFill>
                            <a:srgbClr val="000000"/>
                          </a:solidFill>
                          <a:effectLst/>
                          <a:latin typeface="Calibri" panose="020F0502020204030204" pitchFamily="34" charset="0"/>
                        </a:rPr>
                        <a:t>Example</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t"/>
                      <a:r>
                        <a:rPr lang="en-GB" sz="900" b="1" i="0" u="none" strike="noStrike">
                          <a:solidFill>
                            <a:srgbClr val="000000"/>
                          </a:solidFill>
                          <a:effectLst/>
                          <a:latin typeface="Calibri" panose="020F0502020204030204" pitchFamily="34" charset="0"/>
                        </a:rPr>
                        <a:t>Usage Statement</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492648227"/>
                  </a:ext>
                </a:extLst>
              </a:tr>
              <a:tr h="1346724">
                <a:tc>
                  <a:txBody>
                    <a:bodyPr/>
                    <a:lstStyle/>
                    <a:p>
                      <a:pPr algn="l" fontAlgn="t"/>
                      <a:endParaRPr lang="en-GB" sz="1000" b="0" i="0" u="none" strike="noStrike" dirty="0">
                        <a:solidFill>
                          <a:srgbClr val="000000"/>
                        </a:solidFill>
                        <a:effectLst/>
                        <a:latin typeface="Arial" panose="020B0604020202020204" pitchFamily="34" charset="0"/>
                      </a:endParaRPr>
                    </a:p>
                    <a:p>
                      <a:pPr algn="l" fontAlgn="t"/>
                      <a:r>
                        <a:rPr lang="en-GB" sz="900" b="0" i="0" u="none" strike="noStrike" kern="1200" dirty="0" err="1">
                          <a:solidFill>
                            <a:srgbClr val="000000"/>
                          </a:solidFill>
                          <a:effectLst/>
                          <a:latin typeface="Arial" panose="020B0604020202020204" pitchFamily="34" charset="0"/>
                          <a:ea typeface="+mn-ea"/>
                          <a:cs typeface="+mn-cs"/>
                        </a:rPr>
                        <a:t>quantityOfTradeItemsPerPallet</a:t>
                      </a:r>
                      <a:endParaRPr lang="en-GB" sz="900" b="0" i="0" u="none" strike="noStrike" kern="1200" dirty="0">
                        <a:solidFill>
                          <a:srgbClr val="000000"/>
                        </a:solidFill>
                        <a:effectLst/>
                        <a:latin typeface="Arial" panose="020B0604020202020204" pitchFamily="34" charset="0"/>
                        <a:ea typeface="+mn-ea"/>
                        <a:cs typeface="+mn-cs"/>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Count of This Specific Item in a Non-GTIN Logistic Unit</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The count of this specific item in the non-GTIN logistic unit.</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 pallet with 50 cases with the attribute called out equal to 50</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 pallet with 20 cases of one product and 30 cases of a different product, with the attribute called out for each equal to 20 and 30, respectively</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 irregular pallet without a GTIN, indicating the total number of items</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Used by the seller to communicate to the buyer the number of items in a logistic unit, such as a pallet. The buyer uses this information for automation of the picking and stacking process in the warehouse.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371964"/>
                  </a:ext>
                </a:extLst>
              </a:tr>
            </a:tbl>
          </a:graphicData>
        </a:graphic>
      </p:graphicFrame>
    </p:spTree>
    <p:extLst>
      <p:ext uri="{BB962C8B-B14F-4D97-AF65-F5344CB8AC3E}">
        <p14:creationId xmlns:p14="http://schemas.microsoft.com/office/powerpoint/2010/main" val="764278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DF4873-8B8B-4E30-94D6-800C6B5B60EB}"/>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32</a:t>
            </a:fld>
            <a:endParaRPr lang="en-GB" noProof="0" dirty="0"/>
          </a:p>
        </p:txBody>
      </p:sp>
      <p:sp>
        <p:nvSpPr>
          <p:cNvPr id="7" name="Title 1">
            <a:extLst>
              <a:ext uri="{FF2B5EF4-FFF2-40B4-BE49-F238E27FC236}">
                <a16:creationId xmlns:a16="http://schemas.microsoft.com/office/drawing/2014/main" id="{87501E99-96A1-4E35-B17A-7824281BC23C}"/>
              </a:ext>
            </a:extLst>
          </p:cNvPr>
          <p:cNvSpPr txBox="1">
            <a:spLocks/>
          </p:cNvSpPr>
          <p:nvPr/>
        </p:nvSpPr>
        <p:spPr bwMode="auto">
          <a:xfrm>
            <a:off x="451078" y="168206"/>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55"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dirty="0"/>
              <a:t>Attribute Definitions for Business</a:t>
            </a:r>
            <a:br>
              <a:rPr lang="en-US" dirty="0"/>
            </a:br>
            <a:r>
              <a:rPr lang="en-US" sz="2000" dirty="0"/>
              <a:t>ADB examples – trade-oriented attributes</a:t>
            </a:r>
            <a:endParaRPr lang="en-GB" sz="2000" i="1" dirty="0"/>
          </a:p>
        </p:txBody>
      </p:sp>
      <p:graphicFrame>
        <p:nvGraphicFramePr>
          <p:cNvPr id="2" name="Table 1">
            <a:extLst>
              <a:ext uri="{FF2B5EF4-FFF2-40B4-BE49-F238E27FC236}">
                <a16:creationId xmlns:a16="http://schemas.microsoft.com/office/drawing/2014/main" id="{12989C74-641A-4A27-A86A-6EF17DE3DC48}"/>
              </a:ext>
            </a:extLst>
          </p:cNvPr>
          <p:cNvGraphicFramePr>
            <a:graphicFrameLocks noGrp="1"/>
          </p:cNvGraphicFramePr>
          <p:nvPr/>
        </p:nvGraphicFramePr>
        <p:xfrm>
          <a:off x="451078" y="1047750"/>
          <a:ext cx="7702322" cy="3749040"/>
        </p:xfrm>
        <a:graphic>
          <a:graphicData uri="http://schemas.openxmlformats.org/drawingml/2006/table">
            <a:tbl>
              <a:tblPr/>
              <a:tblGrid>
                <a:gridCol w="1049416">
                  <a:extLst>
                    <a:ext uri="{9D8B030D-6E8A-4147-A177-3AD203B41FA5}">
                      <a16:colId xmlns:a16="http://schemas.microsoft.com/office/drawing/2014/main" val="1329963644"/>
                    </a:ext>
                  </a:extLst>
                </a:gridCol>
                <a:gridCol w="1049416">
                  <a:extLst>
                    <a:ext uri="{9D8B030D-6E8A-4147-A177-3AD203B41FA5}">
                      <a16:colId xmlns:a16="http://schemas.microsoft.com/office/drawing/2014/main" val="794374055"/>
                    </a:ext>
                  </a:extLst>
                </a:gridCol>
                <a:gridCol w="1259502">
                  <a:extLst>
                    <a:ext uri="{9D8B030D-6E8A-4147-A177-3AD203B41FA5}">
                      <a16:colId xmlns:a16="http://schemas.microsoft.com/office/drawing/2014/main" val="1174702711"/>
                    </a:ext>
                  </a:extLst>
                </a:gridCol>
                <a:gridCol w="2522359">
                  <a:extLst>
                    <a:ext uri="{9D8B030D-6E8A-4147-A177-3AD203B41FA5}">
                      <a16:colId xmlns:a16="http://schemas.microsoft.com/office/drawing/2014/main" val="1238809000"/>
                    </a:ext>
                  </a:extLst>
                </a:gridCol>
                <a:gridCol w="1821629">
                  <a:extLst>
                    <a:ext uri="{9D8B030D-6E8A-4147-A177-3AD203B41FA5}">
                      <a16:colId xmlns:a16="http://schemas.microsoft.com/office/drawing/2014/main" val="4288449931"/>
                    </a:ext>
                  </a:extLst>
                </a:gridCol>
              </a:tblGrid>
              <a:tr h="274320">
                <a:tc>
                  <a:txBody>
                    <a:bodyPr/>
                    <a:lstStyle/>
                    <a:p>
                      <a:pPr algn="ctr" fontAlgn="t"/>
                      <a:r>
                        <a:rPr lang="en-US" sz="800" b="1" i="0" u="none" strike="noStrike" dirty="0">
                          <a:solidFill>
                            <a:srgbClr val="000000"/>
                          </a:solidFill>
                          <a:effectLst/>
                          <a:latin typeface="Calibri" panose="020F0502020204030204" pitchFamily="34" charset="0"/>
                        </a:rPr>
                        <a:t>Technical XML Tag</a:t>
                      </a:r>
                      <a:endParaRPr lang="en-GB" sz="800" b="1" i="0" u="none" strike="noStrike" dirty="0">
                        <a:solidFill>
                          <a:srgbClr val="000000"/>
                        </a:solidFill>
                        <a:effectLst/>
                        <a:latin typeface="Calibri" panose="020F0502020204030204" pitchFamily="34" charset="0"/>
                      </a:endParaRPr>
                    </a:p>
                  </a:txBody>
                  <a:tcPr marL="7957" marR="7957" marT="7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c>
                  <a:txBody>
                    <a:bodyPr/>
                    <a:lstStyle/>
                    <a:p>
                      <a:pPr algn="ctr" fontAlgn="t"/>
                      <a:r>
                        <a:rPr lang="en-GB" sz="800" b="1" i="0" u="none" strike="noStrike" dirty="0">
                          <a:solidFill>
                            <a:srgbClr val="000000"/>
                          </a:solidFill>
                          <a:effectLst/>
                          <a:latin typeface="Calibri" panose="020F0502020204030204" pitchFamily="34" charset="0"/>
                        </a:rPr>
                        <a:t>Business name</a:t>
                      </a:r>
                    </a:p>
                  </a:txBody>
                  <a:tcPr marL="7957" marR="7957" marT="7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t"/>
                      <a:r>
                        <a:rPr lang="en-GB" sz="800" b="1" i="0" u="none" strike="noStrike" dirty="0">
                          <a:solidFill>
                            <a:srgbClr val="000000"/>
                          </a:solidFill>
                          <a:effectLst/>
                          <a:latin typeface="Calibri" panose="020F0502020204030204" pitchFamily="34" charset="0"/>
                        </a:rPr>
                        <a:t>Business definition</a:t>
                      </a:r>
                    </a:p>
                  </a:txBody>
                  <a:tcPr marL="7957" marR="7957" marT="7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c>
                  <a:txBody>
                    <a:bodyPr/>
                    <a:lstStyle/>
                    <a:p>
                      <a:pPr algn="ctr" fontAlgn="t"/>
                      <a:r>
                        <a:rPr lang="en-GB" sz="800" b="1" i="0" u="none" strike="noStrike">
                          <a:solidFill>
                            <a:srgbClr val="000000"/>
                          </a:solidFill>
                          <a:effectLst/>
                          <a:latin typeface="Calibri" panose="020F0502020204030204" pitchFamily="34" charset="0"/>
                        </a:rPr>
                        <a:t>Example</a:t>
                      </a:r>
                    </a:p>
                  </a:txBody>
                  <a:tcPr marL="7957" marR="7957" marT="7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t"/>
                      <a:r>
                        <a:rPr lang="en-GB" sz="800" b="1" i="0" u="none" strike="noStrike">
                          <a:solidFill>
                            <a:srgbClr val="000000"/>
                          </a:solidFill>
                          <a:effectLst/>
                          <a:latin typeface="Calibri" panose="020F0502020204030204" pitchFamily="34" charset="0"/>
                        </a:rPr>
                        <a:t>Usage Statement</a:t>
                      </a:r>
                    </a:p>
                  </a:txBody>
                  <a:tcPr marL="7957" marR="7957" marT="7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2454014203"/>
                  </a:ext>
                </a:extLst>
              </a:tr>
              <a:tr h="1295400">
                <a:tc>
                  <a:txBody>
                    <a:bodyPr/>
                    <a:lstStyle/>
                    <a:p>
                      <a:pPr marL="0" algn="l" defTabSz="457155" rtl="0" eaLnBrk="1" fontAlgn="t" latinLnBrk="0" hangingPunct="1"/>
                      <a:r>
                        <a:rPr lang="en-GB" sz="900" b="0" i="0" u="none" strike="noStrike" kern="1200" dirty="0" err="1">
                          <a:solidFill>
                            <a:srgbClr val="000000"/>
                          </a:solidFill>
                          <a:effectLst/>
                          <a:latin typeface="Arial" panose="020B0604020202020204" pitchFamily="34" charset="0"/>
                          <a:ea typeface="+mn-ea"/>
                          <a:cs typeface="+mn-cs"/>
                        </a:rPr>
                        <a:t>countryOfOriginStatement</a:t>
                      </a:r>
                      <a:endParaRPr lang="en-GB" sz="900" b="0" i="0" u="none" strike="noStrike" kern="1200" dirty="0">
                        <a:solidFill>
                          <a:srgbClr val="000000"/>
                        </a:solidFill>
                        <a:effectLst/>
                        <a:latin typeface="Arial" panose="020B0604020202020204" pitchFamily="34" charset="0"/>
                        <a:ea typeface="+mn-ea"/>
                        <a:cs typeface="+mn-cs"/>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Arial" panose="020B0604020202020204" pitchFamily="34" charset="0"/>
                        </a:rPr>
                        <a:t>Country of Origin Declaration</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The statement about the country of origin, as declared on the product label, which can be any country where the product is indicated to have come from (it may or may not be the same as </a:t>
                      </a:r>
                      <a:r>
                        <a:rPr lang="en-US" sz="900" b="0" i="1" u="none" strike="noStrike" dirty="0">
                          <a:solidFill>
                            <a:srgbClr val="000000"/>
                          </a:solidFill>
                          <a:effectLst/>
                          <a:latin typeface="Arial" panose="020B0604020202020204" pitchFamily="34" charset="0"/>
                        </a:rPr>
                        <a:t>Country of Origin Code</a:t>
                      </a:r>
                      <a:r>
                        <a:rPr lang="en-US" sz="900" b="0" i="0" u="none" strike="noStrike" dirty="0">
                          <a:solidFill>
                            <a:srgbClr val="000000"/>
                          </a:solidFill>
                          <a:effectLst/>
                          <a:latin typeface="Arial" panose="020B0604020202020204" pitchFamily="34" charset="0"/>
                        </a:rPr>
                        <a:t>).</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 Made in Vietnam</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 Made in the EU</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Used to inform the consumer of the specific country of origin as declared on the product.</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791574"/>
                  </a:ext>
                </a:extLst>
              </a:tr>
              <a:tr h="1554480">
                <a:tc>
                  <a:txBody>
                    <a:bodyPr/>
                    <a:lstStyle/>
                    <a:p>
                      <a:pPr marL="0" algn="l" defTabSz="457155" rtl="0" eaLnBrk="1" fontAlgn="t" latinLnBrk="0" hangingPunct="1"/>
                      <a:r>
                        <a:rPr lang="en-GB" sz="900" b="0" i="0" u="none" strike="noStrike" kern="1200" dirty="0" err="1">
                          <a:solidFill>
                            <a:srgbClr val="000000"/>
                          </a:solidFill>
                          <a:effectLst/>
                          <a:latin typeface="Arial" panose="020B0604020202020204" pitchFamily="34" charset="0"/>
                          <a:ea typeface="+mn-ea"/>
                          <a:cs typeface="+mn-cs"/>
                        </a:rPr>
                        <a:t>countryCode</a:t>
                      </a:r>
                      <a:endParaRPr lang="en-GB" sz="900" b="0" i="0" u="none" strike="noStrike" kern="1200" dirty="0">
                        <a:solidFill>
                          <a:srgbClr val="000000"/>
                        </a:solidFill>
                        <a:effectLst/>
                        <a:latin typeface="Arial" panose="020B0604020202020204" pitchFamily="34" charset="0"/>
                        <a:ea typeface="+mn-ea"/>
                        <a:cs typeface="+mn-cs"/>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Arial" panose="020B0604020202020204" pitchFamily="34" charset="0"/>
                        </a:rPr>
                        <a:t>Country of Origin Code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The code used to declare where the product is produced for regulatory / custom's requirements. In the case of multiple countries, the country in which the last substantial process or operation, that is economically justified, was performed.</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 Cheese produced in France with Swiss milk from Swiss cows - code for France.</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 A pack of cereal with grains from multiple countries, processed and packed in Spain - code for Spain.</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 Tea bags produced in the Netherlands from tea grown in Ceylon - code for the Netherlands.</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 A product is produced in one country OR another.</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 Additional repacking or stickering does not constitute COO - Made in the US sent to Mexico for repackaging - code for US.</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Used to meet regulatory / custom's requirements for specifying the country of origin.</a:t>
                      </a:r>
                      <a:br>
                        <a:rPr lang="en-US" sz="900" b="0" i="0" u="none" strike="noStrike" dirty="0">
                          <a:solidFill>
                            <a:srgbClr val="000000"/>
                          </a:solidFill>
                          <a:effectLst/>
                          <a:latin typeface="Arial" panose="020B0604020202020204" pitchFamily="34" charset="0"/>
                        </a:rPr>
                      </a:br>
                      <a:endParaRPr lang="en-US" sz="900" b="0" i="0" u="none" strike="noStrike" dirty="0">
                        <a:solidFill>
                          <a:srgbClr val="000000"/>
                        </a:solidFill>
                        <a:effectLst/>
                        <a:latin typeface="Arial" panose="020B0604020202020204" pitchFamily="34" charset="0"/>
                      </a:endParaRP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673363"/>
                  </a:ext>
                </a:extLst>
              </a:tr>
            </a:tbl>
          </a:graphicData>
        </a:graphic>
      </p:graphicFrame>
    </p:spTree>
    <p:extLst>
      <p:ext uri="{BB962C8B-B14F-4D97-AF65-F5344CB8AC3E}">
        <p14:creationId xmlns:p14="http://schemas.microsoft.com/office/powerpoint/2010/main" val="3516486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DF4873-8B8B-4E30-94D6-800C6B5B60EB}"/>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33</a:t>
            </a:fld>
            <a:endParaRPr lang="en-GB" noProof="0" dirty="0"/>
          </a:p>
        </p:txBody>
      </p:sp>
      <p:sp>
        <p:nvSpPr>
          <p:cNvPr id="7" name="Title 1">
            <a:extLst>
              <a:ext uri="{FF2B5EF4-FFF2-40B4-BE49-F238E27FC236}">
                <a16:creationId xmlns:a16="http://schemas.microsoft.com/office/drawing/2014/main" id="{87501E99-96A1-4E35-B17A-7824281BC23C}"/>
              </a:ext>
            </a:extLst>
          </p:cNvPr>
          <p:cNvSpPr txBox="1">
            <a:spLocks/>
          </p:cNvSpPr>
          <p:nvPr/>
        </p:nvSpPr>
        <p:spPr bwMode="auto">
          <a:xfrm>
            <a:off x="451078" y="168206"/>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55"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dirty="0"/>
              <a:t>Attribute Definitions for Business</a:t>
            </a:r>
            <a:br>
              <a:rPr lang="en-US" dirty="0"/>
            </a:br>
            <a:r>
              <a:rPr lang="en-US" sz="2000" dirty="0"/>
              <a:t>ADB examples – related attributes that reference each other</a:t>
            </a:r>
            <a:endParaRPr lang="en-GB" sz="2000" i="1" dirty="0"/>
          </a:p>
        </p:txBody>
      </p:sp>
      <p:graphicFrame>
        <p:nvGraphicFramePr>
          <p:cNvPr id="2" name="Table 1">
            <a:extLst>
              <a:ext uri="{FF2B5EF4-FFF2-40B4-BE49-F238E27FC236}">
                <a16:creationId xmlns:a16="http://schemas.microsoft.com/office/drawing/2014/main" id="{2B6DA13F-37B7-4F17-9B78-24C01F34307E}"/>
              </a:ext>
            </a:extLst>
          </p:cNvPr>
          <p:cNvGraphicFramePr>
            <a:graphicFrameLocks noGrp="1"/>
          </p:cNvGraphicFramePr>
          <p:nvPr/>
        </p:nvGraphicFramePr>
        <p:xfrm>
          <a:off x="451078" y="1141406"/>
          <a:ext cx="7886701" cy="3105796"/>
        </p:xfrm>
        <a:graphic>
          <a:graphicData uri="http://schemas.openxmlformats.org/drawingml/2006/table">
            <a:tbl>
              <a:tblPr/>
              <a:tblGrid>
                <a:gridCol w="1074538">
                  <a:extLst>
                    <a:ext uri="{9D8B030D-6E8A-4147-A177-3AD203B41FA5}">
                      <a16:colId xmlns:a16="http://schemas.microsoft.com/office/drawing/2014/main" val="2043254522"/>
                    </a:ext>
                  </a:extLst>
                </a:gridCol>
                <a:gridCol w="1074538">
                  <a:extLst>
                    <a:ext uri="{9D8B030D-6E8A-4147-A177-3AD203B41FA5}">
                      <a16:colId xmlns:a16="http://schemas.microsoft.com/office/drawing/2014/main" val="3591989480"/>
                    </a:ext>
                  </a:extLst>
                </a:gridCol>
                <a:gridCol w="1175909">
                  <a:extLst>
                    <a:ext uri="{9D8B030D-6E8A-4147-A177-3AD203B41FA5}">
                      <a16:colId xmlns:a16="http://schemas.microsoft.com/office/drawing/2014/main" val="99313511"/>
                    </a:ext>
                  </a:extLst>
                </a:gridCol>
                <a:gridCol w="2696481">
                  <a:extLst>
                    <a:ext uri="{9D8B030D-6E8A-4147-A177-3AD203B41FA5}">
                      <a16:colId xmlns:a16="http://schemas.microsoft.com/office/drawing/2014/main" val="1710905638"/>
                    </a:ext>
                  </a:extLst>
                </a:gridCol>
                <a:gridCol w="1865235">
                  <a:extLst>
                    <a:ext uri="{9D8B030D-6E8A-4147-A177-3AD203B41FA5}">
                      <a16:colId xmlns:a16="http://schemas.microsoft.com/office/drawing/2014/main" val="1984114438"/>
                    </a:ext>
                  </a:extLst>
                </a:gridCol>
              </a:tblGrid>
              <a:tr h="316876">
                <a:tc>
                  <a:txBody>
                    <a:bodyPr/>
                    <a:lstStyle/>
                    <a:p>
                      <a:pPr algn="ctr" fontAlgn="t"/>
                      <a:r>
                        <a:rPr lang="en-US" sz="900" b="1" i="0" u="none" strike="noStrike" dirty="0">
                          <a:solidFill>
                            <a:srgbClr val="000000"/>
                          </a:solidFill>
                          <a:effectLst/>
                          <a:latin typeface="Calibri" panose="020F0502020204030204" pitchFamily="34" charset="0"/>
                        </a:rPr>
                        <a:t>Technical XML Tag</a:t>
                      </a:r>
                      <a:endParaRPr lang="en-GB" sz="900" b="1" i="0" u="none" strike="noStrike" dirty="0">
                        <a:solidFill>
                          <a:srgbClr val="000000"/>
                        </a:solidFill>
                        <a:effectLst/>
                        <a:latin typeface="Calibri" panose="020F0502020204030204" pitchFamily="34" charset="0"/>
                      </a:endParaRP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c>
                  <a:txBody>
                    <a:bodyPr/>
                    <a:lstStyle/>
                    <a:p>
                      <a:pPr algn="ctr" fontAlgn="t"/>
                      <a:r>
                        <a:rPr lang="en-GB" sz="900" b="1" i="0" u="none" strike="noStrike" dirty="0">
                          <a:solidFill>
                            <a:srgbClr val="000000"/>
                          </a:solidFill>
                          <a:effectLst/>
                          <a:latin typeface="Calibri" panose="020F0502020204030204" pitchFamily="34" charset="0"/>
                        </a:rPr>
                        <a:t>Business name</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t"/>
                      <a:r>
                        <a:rPr lang="en-GB" sz="900" b="1" i="0" u="none" strike="noStrike" dirty="0">
                          <a:solidFill>
                            <a:srgbClr val="000000"/>
                          </a:solidFill>
                          <a:effectLst/>
                          <a:latin typeface="Calibri" panose="020F0502020204030204" pitchFamily="34" charset="0"/>
                        </a:rPr>
                        <a:t>Business definition</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c>
                  <a:txBody>
                    <a:bodyPr/>
                    <a:lstStyle/>
                    <a:p>
                      <a:pPr algn="ctr" fontAlgn="t"/>
                      <a:r>
                        <a:rPr lang="en-GB" sz="900" b="1" i="0" u="none" strike="noStrike">
                          <a:solidFill>
                            <a:srgbClr val="000000"/>
                          </a:solidFill>
                          <a:effectLst/>
                          <a:latin typeface="Calibri" panose="020F0502020204030204" pitchFamily="34" charset="0"/>
                        </a:rPr>
                        <a:t>Example</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t"/>
                      <a:r>
                        <a:rPr lang="en-GB" sz="900" b="1" i="0" u="none" strike="noStrike">
                          <a:solidFill>
                            <a:srgbClr val="000000"/>
                          </a:solidFill>
                          <a:effectLst/>
                          <a:latin typeface="Calibri" panose="020F0502020204030204" pitchFamily="34" charset="0"/>
                        </a:rPr>
                        <a:t>Usage Statement</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2676883308"/>
                  </a:ext>
                </a:extLst>
              </a:tr>
              <a:tr h="1047452">
                <a:tc>
                  <a:txBody>
                    <a:bodyPr/>
                    <a:lstStyle/>
                    <a:p>
                      <a:pPr algn="l" fontAlgn="t"/>
                      <a:r>
                        <a:rPr lang="en-GB" sz="1000" b="0" i="0" u="none" strike="noStrike" dirty="0" err="1">
                          <a:solidFill>
                            <a:srgbClr val="000000"/>
                          </a:solidFill>
                          <a:effectLst/>
                          <a:latin typeface="Arial" panose="020B0604020202020204" pitchFamily="34" charset="0"/>
                        </a:rPr>
                        <a:t>additionalTradeItemClassificationSystemCode</a:t>
                      </a:r>
                      <a:endParaRPr lang="en-GB" sz="1000" b="0" i="0" u="none" strike="noStrike" dirty="0">
                        <a:solidFill>
                          <a:srgbClr val="000000"/>
                        </a:solidFill>
                        <a:effectLst/>
                        <a:latin typeface="Arial" panose="020B0604020202020204" pitchFamily="34"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Arial" panose="020B0604020202020204" pitchFamily="34" charset="0"/>
                        </a:rPr>
                        <a:t>Additional Product Classification Type Code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The code indicating the type of </a:t>
                      </a:r>
                      <a:r>
                        <a:rPr lang="en-US" sz="900" b="0" i="1" u="none" strike="noStrike">
                          <a:solidFill>
                            <a:srgbClr val="000000"/>
                          </a:solidFill>
                          <a:effectLst/>
                          <a:latin typeface="Arial" panose="020B0604020202020204" pitchFamily="34" charset="0"/>
                        </a:rPr>
                        <a:t>Additional Product Classification Value</a:t>
                      </a:r>
                      <a:r>
                        <a:rPr lang="en-US" sz="900" b="0" i="0" u="none" strike="noStrike">
                          <a:solidFill>
                            <a:srgbClr val="000000"/>
                          </a:solidFill>
                          <a:effectLst/>
                          <a:latin typeface="Arial" panose="020B0604020202020204" pitchFamily="34" charset="0"/>
                        </a:rPr>
                        <a:t> used.</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Image of:</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  box of cereal and its United Nations Standard Products and Services Code (UNSPSC) and value.</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  the same box of cereal with its eCl@ss code and value.</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  box of syringes with its Global Medical Device Nomenclature (GMDN) Code and value.</a:t>
                      </a:r>
                      <a:br>
                        <a:rPr lang="en-US" sz="900" b="0" i="0" u="none" strike="noStrike">
                          <a:solidFill>
                            <a:srgbClr val="000000"/>
                          </a:solidFill>
                          <a:effectLst/>
                          <a:latin typeface="Arial" panose="020B0604020202020204" pitchFamily="34" charset="0"/>
                        </a:rPr>
                      </a:br>
                      <a:endParaRPr lang="en-US" sz="900" b="0" i="0" u="none" strike="noStrike">
                        <a:solidFill>
                          <a:srgbClr val="000000"/>
                        </a:solidFill>
                        <a:effectLst/>
                        <a:latin typeface="Arial" panose="020B0604020202020204" pitchFamily="34" charset="0"/>
                      </a:endParaRP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Used to declare the type of the additional product classification that allows a buyer to know which classification system is used.  </a:t>
                      </a:r>
                      <a:br>
                        <a:rPr lang="en-US" sz="900" b="0" i="0" u="none" strike="noStrike">
                          <a:solidFill>
                            <a:srgbClr val="000000"/>
                          </a:solidFill>
                          <a:effectLst/>
                          <a:latin typeface="Arial" panose="020B0604020202020204" pitchFamily="34" charset="0"/>
                        </a:rPr>
                      </a:b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Used in conjunction with </a:t>
                      </a:r>
                      <a:r>
                        <a:rPr lang="en-US" sz="900" b="0" i="1" u="none" strike="noStrike">
                          <a:solidFill>
                            <a:srgbClr val="000000"/>
                          </a:solidFill>
                          <a:effectLst/>
                          <a:latin typeface="Arial" panose="020B0604020202020204" pitchFamily="34" charset="0"/>
                        </a:rPr>
                        <a:t>Additional Product Classification Value</a:t>
                      </a:r>
                      <a:r>
                        <a:rPr lang="en-US" sz="900" b="0" i="0" u="none" strike="noStrike">
                          <a:solidFill>
                            <a:srgbClr val="000000"/>
                          </a:solidFill>
                          <a:effectLst/>
                          <a:latin typeface="Arial" panose="020B0604020202020204" pitchFamily="34" charset="0"/>
                        </a:rPr>
                        <a:t>.</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080425"/>
                  </a:ext>
                </a:extLst>
              </a:tr>
              <a:tr h="1496360">
                <a:tc>
                  <a:txBody>
                    <a:bodyPr/>
                    <a:lstStyle/>
                    <a:p>
                      <a:pPr algn="l" fontAlgn="t"/>
                      <a:r>
                        <a:rPr lang="en-GB" sz="1000" b="0" i="0" u="none" strike="noStrike" dirty="0" err="1">
                          <a:solidFill>
                            <a:srgbClr val="000000"/>
                          </a:solidFill>
                          <a:effectLst/>
                          <a:latin typeface="Arial" panose="020B0604020202020204" pitchFamily="34" charset="0"/>
                        </a:rPr>
                        <a:t>additionalTradeItemClassificationCodeValue</a:t>
                      </a:r>
                      <a:endParaRPr lang="en-GB" sz="1000" b="0" i="0" u="none" strike="noStrike" dirty="0">
                        <a:solidFill>
                          <a:srgbClr val="000000"/>
                        </a:solidFill>
                        <a:effectLst/>
                        <a:latin typeface="Arial" panose="020B0604020202020204" pitchFamily="34"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Arial" panose="020B0604020202020204" pitchFamily="34" charset="0"/>
                        </a:rPr>
                        <a:t>Additional Product Classification Value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A value, other than the </a:t>
                      </a:r>
                      <a:r>
                        <a:rPr lang="en-US" sz="900" b="0" i="1" u="none" strike="noStrike">
                          <a:solidFill>
                            <a:srgbClr val="000000"/>
                          </a:solidFill>
                          <a:effectLst/>
                          <a:latin typeface="Arial" panose="020B0604020202020204" pitchFamily="34" charset="0"/>
                        </a:rPr>
                        <a:t>Global Product Category Code</a:t>
                      </a:r>
                      <a:r>
                        <a:rPr lang="en-US" sz="900" b="0" i="0" u="none" strike="noStrike">
                          <a:solidFill>
                            <a:srgbClr val="000000"/>
                          </a:solidFill>
                          <a:effectLst/>
                          <a:latin typeface="Arial" panose="020B0604020202020204" pitchFamily="34" charset="0"/>
                        </a:rPr>
                        <a:t>, which classifies the product, based on the </a:t>
                      </a:r>
                      <a:r>
                        <a:rPr lang="en-US" sz="900" b="0" i="1" u="none" strike="noStrike">
                          <a:solidFill>
                            <a:srgbClr val="000000"/>
                          </a:solidFill>
                          <a:effectLst/>
                          <a:latin typeface="Arial" panose="020B0604020202020204" pitchFamily="34" charset="0"/>
                        </a:rPr>
                        <a:t>Additional Product Classification Type Code</a:t>
                      </a:r>
                      <a:r>
                        <a:rPr lang="en-US" sz="900" b="0" i="0" u="none" strike="noStrike">
                          <a:solidFill>
                            <a:srgbClr val="000000"/>
                          </a:solidFill>
                          <a:effectLst/>
                          <a:latin typeface="Arial" panose="020B0604020202020204" pitchFamily="34" charset="0"/>
                        </a:rPr>
                        <a:t>.</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Image of:</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 box of cereal and its United Nations Standard Products and Services Code (UNSPSC) and value.</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 the same box of cereal with its eCl@ss code and value.</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 box of syringes with its Global Medical Device Nomenclature (GMDN) Code and value.</a:t>
                      </a:r>
                      <a:br>
                        <a:rPr lang="en-US" sz="900" b="0" i="0" u="none" strike="noStrike">
                          <a:solidFill>
                            <a:srgbClr val="000000"/>
                          </a:solidFill>
                          <a:effectLst/>
                          <a:latin typeface="Arial" panose="020B0604020202020204" pitchFamily="34" charset="0"/>
                        </a:rPr>
                      </a:br>
                      <a:endParaRPr lang="en-US" sz="900" b="0" i="0" u="none" strike="noStrike">
                        <a:solidFill>
                          <a:srgbClr val="000000"/>
                        </a:solidFill>
                        <a:effectLst/>
                        <a:latin typeface="Arial" panose="020B0604020202020204" pitchFamily="34" charset="0"/>
                      </a:endParaRP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Used for additional product classification that allows a buyer to classify a product by other classification systems.  Used for multiple use cases such as data quality, category management, space management, workflow routing.  </a:t>
                      </a:r>
                      <a:br>
                        <a:rPr lang="en-US" sz="900" b="0" i="0" u="none" strike="noStrike" dirty="0">
                          <a:solidFill>
                            <a:srgbClr val="000000"/>
                          </a:solidFill>
                          <a:effectLst/>
                          <a:latin typeface="Arial" panose="020B0604020202020204" pitchFamily="34" charset="0"/>
                        </a:rPr>
                      </a:b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Used in conjunction with </a:t>
                      </a:r>
                      <a:r>
                        <a:rPr lang="en-US" sz="900" b="0" i="1" u="none" strike="noStrike" dirty="0">
                          <a:solidFill>
                            <a:srgbClr val="000000"/>
                          </a:solidFill>
                          <a:effectLst/>
                          <a:latin typeface="Arial" panose="020B0604020202020204" pitchFamily="34" charset="0"/>
                        </a:rPr>
                        <a:t>Additional Product Classification Type Code.</a:t>
                      </a:r>
                      <a:r>
                        <a:rPr lang="en-US" sz="900" b="0" i="0" u="none" strike="noStrike" dirty="0">
                          <a:solidFill>
                            <a:srgbClr val="000000"/>
                          </a:solidFill>
                          <a:effectLst/>
                          <a:latin typeface="Arial" panose="020B0604020202020204" pitchFamily="34" charset="0"/>
                        </a:rPr>
                        <a:t>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151489"/>
                  </a:ext>
                </a:extLst>
              </a:tr>
            </a:tbl>
          </a:graphicData>
        </a:graphic>
      </p:graphicFrame>
    </p:spTree>
    <p:extLst>
      <p:ext uri="{BB962C8B-B14F-4D97-AF65-F5344CB8AC3E}">
        <p14:creationId xmlns:p14="http://schemas.microsoft.com/office/powerpoint/2010/main" val="3020930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DF4873-8B8B-4E30-94D6-800C6B5B60EB}"/>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34</a:t>
            </a:fld>
            <a:endParaRPr lang="en-GB" noProof="0" dirty="0"/>
          </a:p>
        </p:txBody>
      </p:sp>
      <p:sp>
        <p:nvSpPr>
          <p:cNvPr id="7" name="Title 1">
            <a:extLst>
              <a:ext uri="{FF2B5EF4-FFF2-40B4-BE49-F238E27FC236}">
                <a16:creationId xmlns:a16="http://schemas.microsoft.com/office/drawing/2014/main" id="{87501E99-96A1-4E35-B17A-7824281BC23C}"/>
              </a:ext>
            </a:extLst>
          </p:cNvPr>
          <p:cNvSpPr txBox="1">
            <a:spLocks/>
          </p:cNvSpPr>
          <p:nvPr/>
        </p:nvSpPr>
        <p:spPr bwMode="auto">
          <a:xfrm>
            <a:off x="451078" y="168206"/>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55"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dirty="0"/>
              <a:t>Attribute Definitions for Business</a:t>
            </a:r>
            <a:br>
              <a:rPr lang="en-US" dirty="0"/>
            </a:br>
            <a:r>
              <a:rPr lang="en-US" sz="2000" dirty="0"/>
              <a:t>ADB examples – related code and descriptive attributes</a:t>
            </a:r>
            <a:endParaRPr lang="en-GB" sz="2000" i="1" dirty="0"/>
          </a:p>
        </p:txBody>
      </p:sp>
      <p:graphicFrame>
        <p:nvGraphicFramePr>
          <p:cNvPr id="2" name="Table 1">
            <a:extLst>
              <a:ext uri="{FF2B5EF4-FFF2-40B4-BE49-F238E27FC236}">
                <a16:creationId xmlns:a16="http://schemas.microsoft.com/office/drawing/2014/main" id="{079B573D-BA2D-4C64-A8B4-4486D7B53FC3}"/>
              </a:ext>
            </a:extLst>
          </p:cNvPr>
          <p:cNvGraphicFramePr>
            <a:graphicFrameLocks noGrp="1"/>
          </p:cNvGraphicFramePr>
          <p:nvPr/>
        </p:nvGraphicFramePr>
        <p:xfrm>
          <a:off x="451078" y="1047750"/>
          <a:ext cx="7702322" cy="3262312"/>
        </p:xfrm>
        <a:graphic>
          <a:graphicData uri="http://schemas.openxmlformats.org/drawingml/2006/table">
            <a:tbl>
              <a:tblPr/>
              <a:tblGrid>
                <a:gridCol w="1049416">
                  <a:extLst>
                    <a:ext uri="{9D8B030D-6E8A-4147-A177-3AD203B41FA5}">
                      <a16:colId xmlns:a16="http://schemas.microsoft.com/office/drawing/2014/main" val="2887970097"/>
                    </a:ext>
                  </a:extLst>
                </a:gridCol>
                <a:gridCol w="1049416">
                  <a:extLst>
                    <a:ext uri="{9D8B030D-6E8A-4147-A177-3AD203B41FA5}">
                      <a16:colId xmlns:a16="http://schemas.microsoft.com/office/drawing/2014/main" val="2864085609"/>
                    </a:ext>
                  </a:extLst>
                </a:gridCol>
                <a:gridCol w="1148419">
                  <a:extLst>
                    <a:ext uri="{9D8B030D-6E8A-4147-A177-3AD203B41FA5}">
                      <a16:colId xmlns:a16="http://schemas.microsoft.com/office/drawing/2014/main" val="4288010505"/>
                    </a:ext>
                  </a:extLst>
                </a:gridCol>
                <a:gridCol w="2633441">
                  <a:extLst>
                    <a:ext uri="{9D8B030D-6E8A-4147-A177-3AD203B41FA5}">
                      <a16:colId xmlns:a16="http://schemas.microsoft.com/office/drawing/2014/main" val="1338979377"/>
                    </a:ext>
                  </a:extLst>
                </a:gridCol>
                <a:gridCol w="1821630">
                  <a:extLst>
                    <a:ext uri="{9D8B030D-6E8A-4147-A177-3AD203B41FA5}">
                      <a16:colId xmlns:a16="http://schemas.microsoft.com/office/drawing/2014/main" val="2855909267"/>
                    </a:ext>
                  </a:extLst>
                </a:gridCol>
              </a:tblGrid>
              <a:tr h="286447">
                <a:tc>
                  <a:txBody>
                    <a:bodyPr/>
                    <a:lstStyle/>
                    <a:p>
                      <a:pPr algn="ctr" fontAlgn="t"/>
                      <a:r>
                        <a:rPr lang="en-US" sz="800" b="1" i="0" u="none" strike="noStrike" dirty="0">
                          <a:solidFill>
                            <a:srgbClr val="000000"/>
                          </a:solidFill>
                          <a:effectLst/>
                          <a:latin typeface="Calibri" panose="020F0502020204030204" pitchFamily="34" charset="0"/>
                        </a:rPr>
                        <a:t>Technical XML Tag</a:t>
                      </a:r>
                      <a:endParaRPr lang="en-GB" sz="800" b="1" i="0" u="none" strike="noStrike" dirty="0">
                        <a:solidFill>
                          <a:srgbClr val="000000"/>
                        </a:solidFill>
                        <a:effectLst/>
                        <a:latin typeface="Calibri" panose="020F0502020204030204" pitchFamily="34" charset="0"/>
                      </a:endParaRPr>
                    </a:p>
                  </a:txBody>
                  <a:tcPr marL="7957" marR="7957" marT="7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c>
                  <a:txBody>
                    <a:bodyPr/>
                    <a:lstStyle/>
                    <a:p>
                      <a:pPr algn="ctr" fontAlgn="t"/>
                      <a:r>
                        <a:rPr lang="en-GB" sz="800" b="1" i="0" u="none" strike="noStrike" dirty="0">
                          <a:solidFill>
                            <a:srgbClr val="000000"/>
                          </a:solidFill>
                          <a:effectLst/>
                          <a:latin typeface="Calibri" panose="020F0502020204030204" pitchFamily="34" charset="0"/>
                        </a:rPr>
                        <a:t>Business name</a:t>
                      </a:r>
                    </a:p>
                  </a:txBody>
                  <a:tcPr marL="7957" marR="7957" marT="7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t"/>
                      <a:r>
                        <a:rPr lang="en-GB" sz="800" b="1" i="0" u="none" strike="noStrike" dirty="0">
                          <a:solidFill>
                            <a:srgbClr val="000000"/>
                          </a:solidFill>
                          <a:effectLst/>
                          <a:latin typeface="Calibri" panose="020F0502020204030204" pitchFamily="34" charset="0"/>
                        </a:rPr>
                        <a:t>Business definition</a:t>
                      </a:r>
                    </a:p>
                  </a:txBody>
                  <a:tcPr marL="7957" marR="7957" marT="7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c>
                  <a:txBody>
                    <a:bodyPr/>
                    <a:lstStyle/>
                    <a:p>
                      <a:pPr algn="ctr" fontAlgn="t"/>
                      <a:r>
                        <a:rPr lang="en-GB" sz="800" b="1" i="0" u="none" strike="noStrike">
                          <a:solidFill>
                            <a:srgbClr val="000000"/>
                          </a:solidFill>
                          <a:effectLst/>
                          <a:latin typeface="Calibri" panose="020F0502020204030204" pitchFamily="34" charset="0"/>
                        </a:rPr>
                        <a:t>Example</a:t>
                      </a:r>
                    </a:p>
                  </a:txBody>
                  <a:tcPr marL="7957" marR="7957" marT="7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t"/>
                      <a:r>
                        <a:rPr lang="en-GB" sz="800" b="1" i="0" u="none" strike="noStrike">
                          <a:solidFill>
                            <a:srgbClr val="000000"/>
                          </a:solidFill>
                          <a:effectLst/>
                          <a:latin typeface="Calibri" panose="020F0502020204030204" pitchFamily="34" charset="0"/>
                        </a:rPr>
                        <a:t>Usage Statement</a:t>
                      </a:r>
                    </a:p>
                  </a:txBody>
                  <a:tcPr marL="7957" marR="7957" marT="7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583111720"/>
                  </a:ext>
                </a:extLst>
              </a:tr>
              <a:tr h="1758466">
                <a:tc>
                  <a:txBody>
                    <a:bodyPr/>
                    <a:lstStyle/>
                    <a:p>
                      <a:pPr algn="l" fontAlgn="t"/>
                      <a:r>
                        <a:rPr lang="en-GB" sz="1000" b="0" i="0" u="none" strike="noStrike" dirty="0" err="1">
                          <a:solidFill>
                            <a:srgbClr val="000000"/>
                          </a:solidFill>
                          <a:effectLst/>
                          <a:latin typeface="Arial" panose="020B0604020202020204" pitchFamily="34" charset="0"/>
                        </a:rPr>
                        <a:t>precautionaryStatementsCode</a:t>
                      </a:r>
                      <a:endParaRPr lang="en-GB" sz="1000" b="0" i="0" u="none" strike="noStrike" dirty="0">
                        <a:solidFill>
                          <a:srgbClr val="000000"/>
                        </a:solidFill>
                        <a:effectLst/>
                        <a:latin typeface="Arial" panose="020B0604020202020204" pitchFamily="34"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Arial" panose="020B0604020202020204" pitchFamily="34" charset="0"/>
                        </a:rPr>
                        <a:t>Precautionary Statement Code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The code (also known as a P code) identifying the standard phrase describing precautionary actions or correct handling.</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 </a:t>
                      </a:r>
                      <a:r>
                        <a:rPr lang="en-US" sz="900" b="1" i="0" u="none" strike="noStrike" dirty="0">
                          <a:solidFill>
                            <a:srgbClr val="000000"/>
                          </a:solidFill>
                          <a:effectLst/>
                          <a:latin typeface="Arial" panose="020B0604020202020204" pitchFamily="34" charset="0"/>
                        </a:rPr>
                        <a:t>P102</a:t>
                      </a:r>
                      <a:r>
                        <a:rPr lang="en-US" sz="900" b="0" i="0" u="none" strike="noStrike" dirty="0">
                          <a:solidFill>
                            <a:srgbClr val="000000"/>
                          </a:solidFill>
                          <a:effectLst/>
                          <a:latin typeface="Arial" panose="020B0604020202020204" pitchFamily="34" charset="0"/>
                        </a:rPr>
                        <a:t>: Keep out of reach of children</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 </a:t>
                      </a:r>
                      <a:r>
                        <a:rPr lang="en-US" sz="900" b="1" i="0" u="none" strike="noStrike" dirty="0">
                          <a:solidFill>
                            <a:srgbClr val="000000"/>
                          </a:solidFill>
                          <a:effectLst/>
                          <a:latin typeface="Arial" panose="020B0604020202020204" pitchFamily="34" charset="0"/>
                        </a:rPr>
                        <a:t>P211</a:t>
                      </a:r>
                      <a:r>
                        <a:rPr lang="en-US" sz="900" b="0" i="0" u="none" strike="noStrike" dirty="0">
                          <a:solidFill>
                            <a:srgbClr val="000000"/>
                          </a:solidFill>
                          <a:effectLst/>
                          <a:latin typeface="Arial" panose="020B0604020202020204" pitchFamily="34" charset="0"/>
                        </a:rPr>
                        <a:t>: Do not spray on an open flame or other ignition source</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 </a:t>
                      </a:r>
                      <a:r>
                        <a:rPr lang="en-US" sz="900" b="1" i="0" u="none" strike="noStrike" dirty="0">
                          <a:solidFill>
                            <a:srgbClr val="000000"/>
                          </a:solidFill>
                          <a:effectLst/>
                          <a:latin typeface="Arial" panose="020B0604020202020204" pitchFamily="34" charset="0"/>
                        </a:rPr>
                        <a:t>P221</a:t>
                      </a:r>
                      <a:r>
                        <a:rPr lang="en-US" sz="900" b="0" i="0" u="none" strike="noStrike" dirty="0">
                          <a:solidFill>
                            <a:srgbClr val="000000"/>
                          </a:solidFill>
                          <a:effectLst/>
                          <a:latin typeface="Arial" panose="020B0604020202020204" pitchFamily="34" charset="0"/>
                        </a:rPr>
                        <a:t>: Take any precaution to provide mixing with combustibles….</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Used to identify the standard phrase(s) describing precautionary actions when storing or handing the product.</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423664"/>
                  </a:ext>
                </a:extLst>
              </a:tr>
              <a:tr h="1217399">
                <a:tc>
                  <a:txBody>
                    <a:bodyPr/>
                    <a:lstStyle/>
                    <a:p>
                      <a:pPr algn="l" fontAlgn="t"/>
                      <a:r>
                        <a:rPr lang="en-GB" sz="1000" b="0" i="0" u="none" strike="noStrike" dirty="0" err="1">
                          <a:solidFill>
                            <a:srgbClr val="000000"/>
                          </a:solidFill>
                          <a:effectLst/>
                          <a:latin typeface="Arial" panose="020B0604020202020204" pitchFamily="34" charset="0"/>
                        </a:rPr>
                        <a:t>precautionaryStatementsDescription</a:t>
                      </a:r>
                      <a:endParaRPr lang="en-GB" sz="1000" b="0" i="0" u="none" strike="noStrike" dirty="0">
                        <a:solidFill>
                          <a:srgbClr val="000000"/>
                        </a:solidFill>
                        <a:effectLst/>
                        <a:latin typeface="Arial" panose="020B0604020202020204" pitchFamily="34"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Arial" panose="020B0604020202020204" pitchFamily="34" charset="0"/>
                        </a:rPr>
                        <a:t>Precautionary Statement Description</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The description of the specified precautionary statement (also known as P statement) on a hazardous label.</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 P102: </a:t>
                      </a:r>
                      <a:r>
                        <a:rPr lang="en-US" sz="900" b="1" i="0" u="none" strike="noStrike">
                          <a:solidFill>
                            <a:srgbClr val="000000"/>
                          </a:solidFill>
                          <a:effectLst/>
                          <a:latin typeface="Arial" panose="020B0604020202020204" pitchFamily="34" charset="0"/>
                        </a:rPr>
                        <a:t>Keep out of reach of children</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 P211: </a:t>
                      </a:r>
                      <a:r>
                        <a:rPr lang="en-US" sz="900" b="1" i="0" u="none" strike="noStrike">
                          <a:solidFill>
                            <a:srgbClr val="000000"/>
                          </a:solidFill>
                          <a:effectLst/>
                          <a:latin typeface="Arial" panose="020B0604020202020204" pitchFamily="34" charset="0"/>
                        </a:rPr>
                        <a:t>Do not spray on an open flame or other ignition source</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 P221: </a:t>
                      </a:r>
                      <a:r>
                        <a:rPr lang="en-US" sz="900" b="1" i="0" u="none" strike="noStrike">
                          <a:solidFill>
                            <a:srgbClr val="000000"/>
                          </a:solidFill>
                          <a:effectLst/>
                          <a:latin typeface="Arial" panose="020B0604020202020204" pitchFamily="34" charset="0"/>
                        </a:rPr>
                        <a:t>Take any precaution to provide mixing with combustibles… in a temperature of 7 degrees Celsius</a:t>
                      </a:r>
                      <a:r>
                        <a:rPr lang="en-US" sz="900" b="0" i="0" u="none" strike="noStrike">
                          <a:solidFill>
                            <a:srgbClr val="000000"/>
                          </a:solidFill>
                          <a:effectLst/>
                          <a:latin typeface="Arial" panose="020B0604020202020204" pitchFamily="34" charset="0"/>
                        </a:rPr>
                        <a:t>. (The additional information is inserted into the standard precautionary statement in the specified position.)</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Used to communicate to the buyer and consumer the nature of a precautionary measure to be taken when storing or handling the product. May be provided on the packaging.</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426794"/>
                  </a:ext>
                </a:extLst>
              </a:tr>
            </a:tbl>
          </a:graphicData>
        </a:graphic>
      </p:graphicFrame>
    </p:spTree>
    <p:extLst>
      <p:ext uri="{BB962C8B-B14F-4D97-AF65-F5344CB8AC3E}">
        <p14:creationId xmlns:p14="http://schemas.microsoft.com/office/powerpoint/2010/main" val="2650419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DF4873-8B8B-4E30-94D6-800C6B5B60EB}"/>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35</a:t>
            </a:fld>
            <a:endParaRPr lang="en-GB" noProof="0" dirty="0"/>
          </a:p>
        </p:txBody>
      </p:sp>
      <p:sp>
        <p:nvSpPr>
          <p:cNvPr id="7" name="Title 1">
            <a:extLst>
              <a:ext uri="{FF2B5EF4-FFF2-40B4-BE49-F238E27FC236}">
                <a16:creationId xmlns:a16="http://schemas.microsoft.com/office/drawing/2014/main" id="{87501E99-96A1-4E35-B17A-7824281BC23C}"/>
              </a:ext>
            </a:extLst>
          </p:cNvPr>
          <p:cNvSpPr txBox="1">
            <a:spLocks/>
          </p:cNvSpPr>
          <p:nvPr/>
        </p:nvSpPr>
        <p:spPr bwMode="auto">
          <a:xfrm>
            <a:off x="451078" y="168206"/>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55"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dirty="0"/>
              <a:t>Attribute Definitions for Business</a:t>
            </a:r>
            <a:br>
              <a:rPr lang="en-US" dirty="0"/>
            </a:br>
            <a:r>
              <a:rPr lang="en-US" sz="2000" dirty="0"/>
              <a:t>ADB examples – product-oriented attributes</a:t>
            </a:r>
            <a:endParaRPr lang="en-GB" sz="2000" i="1" dirty="0"/>
          </a:p>
        </p:txBody>
      </p:sp>
      <p:graphicFrame>
        <p:nvGraphicFramePr>
          <p:cNvPr id="5" name="Table 4">
            <a:extLst>
              <a:ext uri="{FF2B5EF4-FFF2-40B4-BE49-F238E27FC236}">
                <a16:creationId xmlns:a16="http://schemas.microsoft.com/office/drawing/2014/main" id="{C8443469-3669-40BE-BBA6-057728636C37}"/>
              </a:ext>
            </a:extLst>
          </p:cNvPr>
          <p:cNvGraphicFramePr>
            <a:graphicFrameLocks noGrp="1"/>
          </p:cNvGraphicFramePr>
          <p:nvPr/>
        </p:nvGraphicFramePr>
        <p:xfrm>
          <a:off x="451078" y="1066588"/>
          <a:ext cx="7886701" cy="3126640"/>
        </p:xfrm>
        <a:graphic>
          <a:graphicData uri="http://schemas.openxmlformats.org/drawingml/2006/table">
            <a:tbl>
              <a:tblPr/>
              <a:tblGrid>
                <a:gridCol w="1074538">
                  <a:extLst>
                    <a:ext uri="{9D8B030D-6E8A-4147-A177-3AD203B41FA5}">
                      <a16:colId xmlns:a16="http://schemas.microsoft.com/office/drawing/2014/main" val="1577332471"/>
                    </a:ext>
                  </a:extLst>
                </a:gridCol>
                <a:gridCol w="1074538">
                  <a:extLst>
                    <a:ext uri="{9D8B030D-6E8A-4147-A177-3AD203B41FA5}">
                      <a16:colId xmlns:a16="http://schemas.microsoft.com/office/drawing/2014/main" val="3862749246"/>
                    </a:ext>
                  </a:extLst>
                </a:gridCol>
                <a:gridCol w="1175909">
                  <a:extLst>
                    <a:ext uri="{9D8B030D-6E8A-4147-A177-3AD203B41FA5}">
                      <a16:colId xmlns:a16="http://schemas.microsoft.com/office/drawing/2014/main" val="2297494281"/>
                    </a:ext>
                  </a:extLst>
                </a:gridCol>
                <a:gridCol w="2696481">
                  <a:extLst>
                    <a:ext uri="{9D8B030D-6E8A-4147-A177-3AD203B41FA5}">
                      <a16:colId xmlns:a16="http://schemas.microsoft.com/office/drawing/2014/main" val="372225173"/>
                    </a:ext>
                  </a:extLst>
                </a:gridCol>
                <a:gridCol w="1865235">
                  <a:extLst>
                    <a:ext uri="{9D8B030D-6E8A-4147-A177-3AD203B41FA5}">
                      <a16:colId xmlns:a16="http://schemas.microsoft.com/office/drawing/2014/main" val="3520028179"/>
                    </a:ext>
                  </a:extLst>
                </a:gridCol>
              </a:tblGrid>
              <a:tr h="316876">
                <a:tc>
                  <a:txBody>
                    <a:bodyPr/>
                    <a:lstStyle/>
                    <a:p>
                      <a:pPr algn="ctr" fontAlgn="t"/>
                      <a:r>
                        <a:rPr lang="en-US" sz="900" b="1" i="0" u="none" strike="noStrike" dirty="0">
                          <a:solidFill>
                            <a:srgbClr val="000000"/>
                          </a:solidFill>
                          <a:effectLst/>
                          <a:latin typeface="Calibri" panose="020F0502020204030204" pitchFamily="34" charset="0"/>
                        </a:rPr>
                        <a:t>Technical XML Tag</a:t>
                      </a:r>
                      <a:endParaRPr lang="en-GB" sz="900" b="1" i="0" u="none" strike="noStrike" dirty="0">
                        <a:solidFill>
                          <a:srgbClr val="000000"/>
                        </a:solidFill>
                        <a:effectLst/>
                        <a:latin typeface="Calibri" panose="020F0502020204030204" pitchFamily="34" charset="0"/>
                      </a:endParaRP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c>
                  <a:txBody>
                    <a:bodyPr/>
                    <a:lstStyle/>
                    <a:p>
                      <a:pPr algn="ctr" fontAlgn="t"/>
                      <a:r>
                        <a:rPr lang="en-GB" sz="900" b="1" i="0" u="none" strike="noStrike" dirty="0">
                          <a:solidFill>
                            <a:srgbClr val="000000"/>
                          </a:solidFill>
                          <a:effectLst/>
                          <a:latin typeface="Calibri" panose="020F0502020204030204" pitchFamily="34" charset="0"/>
                        </a:rPr>
                        <a:t>Business name</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t"/>
                      <a:r>
                        <a:rPr lang="en-GB" sz="900" b="1" i="0" u="none" strike="noStrike" dirty="0">
                          <a:solidFill>
                            <a:srgbClr val="000000"/>
                          </a:solidFill>
                          <a:effectLst/>
                          <a:latin typeface="Calibri" panose="020F0502020204030204" pitchFamily="34" charset="0"/>
                        </a:rPr>
                        <a:t>Business definition</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c>
                  <a:txBody>
                    <a:bodyPr/>
                    <a:lstStyle/>
                    <a:p>
                      <a:pPr algn="ctr" fontAlgn="t"/>
                      <a:r>
                        <a:rPr lang="en-GB" sz="900" b="1" i="0" u="none" strike="noStrike">
                          <a:solidFill>
                            <a:srgbClr val="000000"/>
                          </a:solidFill>
                          <a:effectLst/>
                          <a:latin typeface="Calibri" panose="020F0502020204030204" pitchFamily="34" charset="0"/>
                        </a:rPr>
                        <a:t>Example</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t"/>
                      <a:r>
                        <a:rPr lang="en-GB" sz="900" b="1" i="0" u="none" strike="noStrike">
                          <a:solidFill>
                            <a:srgbClr val="000000"/>
                          </a:solidFill>
                          <a:effectLst/>
                          <a:latin typeface="Calibri" panose="020F0502020204030204" pitchFamily="34" charset="0"/>
                        </a:rPr>
                        <a:t>Usage Statement</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851177189"/>
                  </a:ext>
                </a:extLst>
              </a:tr>
              <a:tr h="1346724">
                <a:tc>
                  <a:txBody>
                    <a:bodyPr/>
                    <a:lstStyle/>
                    <a:p>
                      <a:pPr algn="l" fontAlgn="t"/>
                      <a:r>
                        <a:rPr lang="en-GB" sz="1000" b="0" i="0" u="none" strike="noStrike" dirty="0" err="1">
                          <a:solidFill>
                            <a:srgbClr val="000000"/>
                          </a:solidFill>
                          <a:effectLst/>
                          <a:latin typeface="Arial" panose="020B0604020202020204" pitchFamily="34" charset="0"/>
                        </a:rPr>
                        <a:t>functionalName</a:t>
                      </a:r>
                      <a:endParaRPr lang="en-GB" sz="1000" b="0" i="0" u="none" strike="noStrike" dirty="0">
                        <a:solidFill>
                          <a:srgbClr val="000000"/>
                        </a:solidFill>
                        <a:effectLst/>
                        <a:latin typeface="Arial" panose="020B0604020202020204" pitchFamily="34"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Arial" panose="020B0604020202020204" pitchFamily="34" charset="0"/>
                        </a:rPr>
                        <a:t>Product Type Description</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The generic description provided by the seller to describe the type, form or function of the product or service.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Arial" panose="020B0604020202020204" pitchFamily="34" charset="0"/>
                        </a:rPr>
                        <a:t>• liquid laundry</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 powder laundry</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 laundry pod</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 detergent</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 toothpaste</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 facial tissue</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 potato chips vs. potato crisps</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Used by the buyer to help classify the product or service. Can also be used for discovery.</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906202"/>
                  </a:ext>
                </a:extLst>
              </a:tr>
              <a:tr h="1346724">
                <a:tc>
                  <a:txBody>
                    <a:bodyPr/>
                    <a:lstStyle/>
                    <a:p>
                      <a:pPr algn="l" fontAlgn="t"/>
                      <a:r>
                        <a:rPr lang="en-GB" sz="1000" b="0" i="0" u="none" strike="noStrike" dirty="0" err="1">
                          <a:solidFill>
                            <a:srgbClr val="000000"/>
                          </a:solidFill>
                          <a:effectLst/>
                          <a:latin typeface="Arial" panose="020B0604020202020204" pitchFamily="34" charset="0"/>
                        </a:rPr>
                        <a:t>regulatedProductName</a:t>
                      </a:r>
                      <a:endParaRPr lang="en-GB" sz="1000" b="0" i="0" u="none" strike="noStrike" dirty="0">
                        <a:solidFill>
                          <a:srgbClr val="000000"/>
                        </a:solidFill>
                        <a:effectLst/>
                        <a:latin typeface="Arial" panose="020B0604020202020204" pitchFamily="34"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Arial" panose="020B0604020202020204" pitchFamily="34" charset="0"/>
                        </a:rPr>
                        <a:t>Regulated Product Name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The product name provided by the seller in adherence with laws, regulations or administrative provisions applicable in the country. Not all products have a regulated name.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 Bakery product of rye flour</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 Natural yogurt</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Used to identify to the consumer the prescribed, regulated or generic name of a product.</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This differentiates the regulated name from any other name the product may be known by for marketing purposes.</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741696"/>
                  </a:ext>
                </a:extLst>
              </a:tr>
            </a:tbl>
          </a:graphicData>
        </a:graphic>
      </p:graphicFrame>
    </p:spTree>
    <p:extLst>
      <p:ext uri="{BB962C8B-B14F-4D97-AF65-F5344CB8AC3E}">
        <p14:creationId xmlns:p14="http://schemas.microsoft.com/office/powerpoint/2010/main" val="1739007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DF4873-8B8B-4E30-94D6-800C6B5B60EB}"/>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36</a:t>
            </a:fld>
            <a:endParaRPr lang="en-GB" noProof="0" dirty="0"/>
          </a:p>
        </p:txBody>
      </p:sp>
      <p:sp>
        <p:nvSpPr>
          <p:cNvPr id="7" name="Title 1">
            <a:extLst>
              <a:ext uri="{FF2B5EF4-FFF2-40B4-BE49-F238E27FC236}">
                <a16:creationId xmlns:a16="http://schemas.microsoft.com/office/drawing/2014/main" id="{87501E99-96A1-4E35-B17A-7824281BC23C}"/>
              </a:ext>
            </a:extLst>
          </p:cNvPr>
          <p:cNvSpPr txBox="1">
            <a:spLocks/>
          </p:cNvSpPr>
          <p:nvPr/>
        </p:nvSpPr>
        <p:spPr bwMode="auto">
          <a:xfrm>
            <a:off x="451078" y="168206"/>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55"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dirty="0"/>
              <a:t>Attribute Definitions for Business</a:t>
            </a:r>
            <a:br>
              <a:rPr lang="en-US" dirty="0"/>
            </a:br>
            <a:r>
              <a:rPr lang="en-US" sz="2000" dirty="0"/>
              <a:t>ADB examples – descriptive business examples</a:t>
            </a:r>
            <a:endParaRPr lang="en-GB" sz="2000" i="1" dirty="0"/>
          </a:p>
        </p:txBody>
      </p:sp>
      <p:graphicFrame>
        <p:nvGraphicFramePr>
          <p:cNvPr id="3" name="Table 2">
            <a:extLst>
              <a:ext uri="{FF2B5EF4-FFF2-40B4-BE49-F238E27FC236}">
                <a16:creationId xmlns:a16="http://schemas.microsoft.com/office/drawing/2014/main" id="{6F5E368F-AEB0-4D4B-8EB9-B4BF252D4D15}"/>
              </a:ext>
            </a:extLst>
          </p:cNvPr>
          <p:cNvGraphicFramePr>
            <a:graphicFrameLocks noGrp="1"/>
          </p:cNvGraphicFramePr>
          <p:nvPr/>
        </p:nvGraphicFramePr>
        <p:xfrm>
          <a:off x="451078" y="1123950"/>
          <a:ext cx="7886701" cy="3010324"/>
        </p:xfrm>
        <a:graphic>
          <a:graphicData uri="http://schemas.openxmlformats.org/drawingml/2006/table">
            <a:tbl>
              <a:tblPr/>
              <a:tblGrid>
                <a:gridCol w="1074538">
                  <a:extLst>
                    <a:ext uri="{9D8B030D-6E8A-4147-A177-3AD203B41FA5}">
                      <a16:colId xmlns:a16="http://schemas.microsoft.com/office/drawing/2014/main" val="890160106"/>
                    </a:ext>
                  </a:extLst>
                </a:gridCol>
                <a:gridCol w="1074538">
                  <a:extLst>
                    <a:ext uri="{9D8B030D-6E8A-4147-A177-3AD203B41FA5}">
                      <a16:colId xmlns:a16="http://schemas.microsoft.com/office/drawing/2014/main" val="2902222423"/>
                    </a:ext>
                  </a:extLst>
                </a:gridCol>
                <a:gridCol w="1175909">
                  <a:extLst>
                    <a:ext uri="{9D8B030D-6E8A-4147-A177-3AD203B41FA5}">
                      <a16:colId xmlns:a16="http://schemas.microsoft.com/office/drawing/2014/main" val="753006708"/>
                    </a:ext>
                  </a:extLst>
                </a:gridCol>
                <a:gridCol w="2696481">
                  <a:extLst>
                    <a:ext uri="{9D8B030D-6E8A-4147-A177-3AD203B41FA5}">
                      <a16:colId xmlns:a16="http://schemas.microsoft.com/office/drawing/2014/main" val="2026831833"/>
                    </a:ext>
                  </a:extLst>
                </a:gridCol>
                <a:gridCol w="1865235">
                  <a:extLst>
                    <a:ext uri="{9D8B030D-6E8A-4147-A177-3AD203B41FA5}">
                      <a16:colId xmlns:a16="http://schemas.microsoft.com/office/drawing/2014/main" val="3319520024"/>
                    </a:ext>
                  </a:extLst>
                </a:gridCol>
              </a:tblGrid>
              <a:tr h="316876">
                <a:tc>
                  <a:txBody>
                    <a:bodyPr/>
                    <a:lstStyle/>
                    <a:p>
                      <a:pPr algn="ctr" fontAlgn="t"/>
                      <a:r>
                        <a:rPr lang="en-US" sz="900" b="1" i="0" u="none" strike="noStrike" dirty="0">
                          <a:solidFill>
                            <a:srgbClr val="000000"/>
                          </a:solidFill>
                          <a:effectLst/>
                          <a:latin typeface="Calibri" panose="020F0502020204030204" pitchFamily="34" charset="0"/>
                        </a:rPr>
                        <a:t>Technical XML Tag</a:t>
                      </a:r>
                      <a:endParaRPr lang="en-GB" sz="900" b="1" i="0" u="none" strike="noStrike" dirty="0">
                        <a:solidFill>
                          <a:srgbClr val="000000"/>
                        </a:solidFill>
                        <a:effectLst/>
                        <a:latin typeface="Calibri" panose="020F0502020204030204" pitchFamily="34" charset="0"/>
                      </a:endParaRP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c>
                  <a:txBody>
                    <a:bodyPr/>
                    <a:lstStyle/>
                    <a:p>
                      <a:pPr algn="ctr" fontAlgn="t"/>
                      <a:r>
                        <a:rPr lang="en-GB" sz="900" b="1" i="0" u="none" strike="noStrike">
                          <a:solidFill>
                            <a:srgbClr val="000000"/>
                          </a:solidFill>
                          <a:effectLst/>
                          <a:latin typeface="Calibri" panose="020F0502020204030204" pitchFamily="34" charset="0"/>
                        </a:rPr>
                        <a:t>Business name</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t"/>
                      <a:r>
                        <a:rPr lang="en-GB" sz="900" b="1" i="0" u="none" strike="noStrike" dirty="0">
                          <a:solidFill>
                            <a:srgbClr val="000000"/>
                          </a:solidFill>
                          <a:effectLst/>
                          <a:latin typeface="Calibri" panose="020F0502020204030204" pitchFamily="34" charset="0"/>
                        </a:rPr>
                        <a:t>Business definition</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c>
                  <a:txBody>
                    <a:bodyPr/>
                    <a:lstStyle/>
                    <a:p>
                      <a:pPr algn="ctr" fontAlgn="t"/>
                      <a:r>
                        <a:rPr lang="en-GB" sz="900" b="1" i="0" u="none" strike="noStrike">
                          <a:solidFill>
                            <a:srgbClr val="000000"/>
                          </a:solidFill>
                          <a:effectLst/>
                          <a:latin typeface="Calibri" panose="020F0502020204030204" pitchFamily="34" charset="0"/>
                        </a:rPr>
                        <a:t>Example</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t"/>
                      <a:r>
                        <a:rPr lang="en-GB" sz="900" b="1" i="0" u="none" strike="noStrike">
                          <a:solidFill>
                            <a:srgbClr val="000000"/>
                          </a:solidFill>
                          <a:effectLst/>
                          <a:latin typeface="Calibri" panose="020F0502020204030204" pitchFamily="34" charset="0"/>
                        </a:rPr>
                        <a:t>Usage Statement</a:t>
                      </a:r>
                    </a:p>
                  </a:txBody>
                  <a:tcPr marL="8802" marR="8802" marT="8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885967171"/>
                  </a:ext>
                </a:extLst>
              </a:tr>
              <a:tr h="1346724">
                <a:tc>
                  <a:txBody>
                    <a:bodyPr/>
                    <a:lstStyle/>
                    <a:p>
                      <a:pPr algn="l" fontAlgn="t"/>
                      <a:r>
                        <a:rPr lang="en-GB" sz="1000" b="0" i="0" u="none" strike="noStrike" dirty="0" err="1">
                          <a:solidFill>
                            <a:srgbClr val="000000"/>
                          </a:solidFill>
                          <a:effectLst/>
                          <a:latin typeface="Arial" panose="020B0604020202020204" pitchFamily="34" charset="0"/>
                        </a:rPr>
                        <a:t>minimumTradeItemLifespanFromTimeOfArrival</a:t>
                      </a:r>
                      <a:endParaRPr lang="en-GB" sz="1000" b="0" i="0" u="none" strike="noStrike" dirty="0">
                        <a:solidFill>
                          <a:srgbClr val="000000"/>
                        </a:solidFill>
                        <a:effectLst/>
                        <a:latin typeface="Arial" panose="020B0604020202020204" pitchFamily="34"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Minimum Days of Shelf Life at Arrival</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The seller's determination of the minimum number of calendar days of shelf life of the product, based upon the expiration date on the product, upon receipt by the buyer.</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Seller X has shipped a case of pasta and has a minimum number of days of life from arrival of 400 days and buyer validates at time of receipt that product has 400 or more days of life remaining.</a:t>
                      </a:r>
                      <a:br>
                        <a:rPr lang="en-US" sz="900" b="0" i="0" u="none" strike="noStrike">
                          <a:solidFill>
                            <a:srgbClr val="000000"/>
                          </a:solidFill>
                          <a:effectLst/>
                          <a:latin typeface="Arial" panose="020B0604020202020204" pitchFamily="34" charset="0"/>
                        </a:rPr>
                      </a:b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Product with an expiration date with the minimum number of days of shelf life at arrival = 14.</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Used by the buyer for quality and inventory control workflows/business processes.</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608121"/>
                  </a:ext>
                </a:extLst>
              </a:tr>
              <a:tr h="1346724">
                <a:tc>
                  <a:txBody>
                    <a:bodyPr/>
                    <a:lstStyle/>
                    <a:p>
                      <a:pPr algn="l" fontAlgn="t"/>
                      <a:r>
                        <a:rPr lang="en-GB" sz="1000" b="0" i="0" u="none" strike="noStrike" dirty="0" err="1">
                          <a:solidFill>
                            <a:srgbClr val="000000"/>
                          </a:solidFill>
                          <a:effectLst/>
                          <a:latin typeface="Arial" panose="020B0604020202020204" pitchFamily="34" charset="0"/>
                        </a:rPr>
                        <a:t>minimumTradeItemLifespanFromTimeOfProduction</a:t>
                      </a:r>
                      <a:endParaRPr lang="en-GB" sz="1000" b="0" i="0" u="none" strike="noStrike" dirty="0">
                        <a:solidFill>
                          <a:srgbClr val="000000"/>
                        </a:solidFill>
                        <a:effectLst/>
                        <a:latin typeface="Arial" panose="020B0604020202020204" pitchFamily="34" charset="0"/>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Minimum Days of Shelf Life from Production</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The seller's determination of the minimum number of calendar days from the production date to the expiration date.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The seller guarantees 1/2 of the shelf life which equals 60 days at the time of arrival to the buyer. The buyer compares the production date on the packaging to the current date at time of arrival to ensure that at least 60 days remain.</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Used by the buyer for quality and inventory control workflows/business processes.</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928498"/>
                  </a:ext>
                </a:extLst>
              </a:tr>
            </a:tbl>
          </a:graphicData>
        </a:graphic>
      </p:graphicFrame>
    </p:spTree>
    <p:extLst>
      <p:ext uri="{BB962C8B-B14F-4D97-AF65-F5344CB8AC3E}">
        <p14:creationId xmlns:p14="http://schemas.microsoft.com/office/powerpoint/2010/main" val="3481906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37</a:t>
            </a:fld>
            <a:endParaRPr lang="en-GB" noProof="0"/>
          </a:p>
        </p:txBody>
      </p:sp>
      <p:sp>
        <p:nvSpPr>
          <p:cNvPr id="4" name="Text Placeholder 3"/>
          <p:cNvSpPr>
            <a:spLocks noGrp="1"/>
          </p:cNvSpPr>
          <p:nvPr>
            <p:ph type="body" sz="quarter" idx="14"/>
          </p:nvPr>
        </p:nvSpPr>
        <p:spPr>
          <a:xfrm>
            <a:off x="311130" y="666750"/>
            <a:ext cx="8237820" cy="1588542"/>
          </a:xfrm>
        </p:spPr>
        <p:txBody>
          <a:bodyPr/>
          <a:lstStyle/>
          <a:p>
            <a:r>
              <a:rPr lang="en-GB" sz="3200" dirty="0"/>
              <a:t>Any questions please contact GSMP@gs1.org</a:t>
            </a:r>
          </a:p>
        </p:txBody>
      </p:sp>
    </p:spTree>
    <p:extLst>
      <p:ext uri="{BB962C8B-B14F-4D97-AF65-F5344CB8AC3E}">
        <p14:creationId xmlns:p14="http://schemas.microsoft.com/office/powerpoint/2010/main" val="87524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4</a:t>
            </a:fld>
            <a:endParaRPr lang="en-GB" noProof="0"/>
          </a:p>
        </p:txBody>
      </p:sp>
      <p:sp>
        <p:nvSpPr>
          <p:cNvPr id="4" name="Text Placeholder 3"/>
          <p:cNvSpPr>
            <a:spLocks noGrp="1"/>
          </p:cNvSpPr>
          <p:nvPr>
            <p:ph type="body" sz="quarter" idx="14"/>
          </p:nvPr>
        </p:nvSpPr>
        <p:spPr>
          <a:xfrm>
            <a:off x="311130" y="666750"/>
            <a:ext cx="8237820" cy="1588542"/>
          </a:xfrm>
        </p:spPr>
        <p:txBody>
          <a:bodyPr/>
          <a:lstStyle/>
          <a:p>
            <a:r>
              <a:rPr lang="en-GB" sz="3200" dirty="0"/>
              <a:t>Attribute template</a:t>
            </a:r>
          </a:p>
        </p:txBody>
      </p:sp>
    </p:spTree>
    <p:extLst>
      <p:ext uri="{BB962C8B-B14F-4D97-AF65-F5344CB8AC3E}">
        <p14:creationId xmlns:p14="http://schemas.microsoft.com/office/powerpoint/2010/main" val="74844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Download the Attribute template from website</a:t>
            </a:r>
          </a:p>
        </p:txBody>
      </p:sp>
      <p:sp>
        <p:nvSpPr>
          <p:cNvPr id="4" name="Slide Number Placeholder 3"/>
          <p:cNvSpPr>
            <a:spLocks noGrp="1"/>
          </p:cNvSpPr>
          <p:nvPr>
            <p:ph type="sldNum" sz="quarter" idx="14"/>
          </p:nvPr>
        </p:nvSpPr>
        <p:spPr/>
        <p:txBody>
          <a:bodyPr/>
          <a:lstStyle/>
          <a:p>
            <a:pPr fontAlgn="base">
              <a:spcAft>
                <a:spcPct val="0"/>
              </a:spcAft>
              <a:defRPr/>
            </a:pPr>
            <a:fld id="{4472AB7F-E8D0-4874-A9B8-335B68DC5F05}" type="slidenum">
              <a:rPr lang="en-GB" smtClean="0"/>
              <a:pPr fontAlgn="base">
                <a:spcAft>
                  <a:spcPct val="0"/>
                </a:spcAft>
                <a:defRPr/>
              </a:pPr>
              <a:t>5</a:t>
            </a:fld>
            <a:endParaRPr lang="en-GB"/>
          </a:p>
        </p:txBody>
      </p:sp>
      <p:sp>
        <p:nvSpPr>
          <p:cNvPr id="10" name="Content Placeholder 9"/>
          <p:cNvSpPr>
            <a:spLocks noGrp="1"/>
          </p:cNvSpPr>
          <p:nvPr>
            <p:ph idx="15"/>
          </p:nvPr>
        </p:nvSpPr>
        <p:spPr>
          <a:xfrm>
            <a:off x="447720" y="1123950"/>
            <a:ext cx="8241707" cy="3279545"/>
          </a:xfrm>
        </p:spPr>
        <p:txBody>
          <a:bodyPr/>
          <a:lstStyle/>
          <a:p>
            <a:r>
              <a:rPr lang="en-GB" dirty="0"/>
              <a:t>Go to </a:t>
            </a:r>
            <a:r>
              <a:rPr lang="en-GB" dirty="0">
                <a:hlinkClick r:id="rId2"/>
              </a:rPr>
              <a:t>http://wr.gs1.org</a:t>
            </a:r>
            <a:endParaRPr lang="en-GB" dirty="0"/>
          </a:p>
          <a:p>
            <a:r>
              <a:rPr lang="en-GB" dirty="0"/>
              <a:t>Select “Templates”</a:t>
            </a:r>
          </a:p>
          <a:p>
            <a:endParaRPr lang="en-GB" dirty="0"/>
          </a:p>
          <a:p>
            <a:endParaRPr lang="en-GB" dirty="0"/>
          </a:p>
          <a:p>
            <a:endParaRPr lang="en-GB" dirty="0"/>
          </a:p>
          <a:p>
            <a:r>
              <a:rPr lang="en-GB" dirty="0"/>
              <a:t>Requesting a GS1 attribute</a:t>
            </a:r>
          </a:p>
          <a:p>
            <a:endParaRPr lang="en-GB" dirty="0"/>
          </a:p>
          <a:p>
            <a:r>
              <a:rPr lang="en-GB" dirty="0"/>
              <a:t>Click or Right click link for 2.2.1</a:t>
            </a:r>
          </a:p>
          <a:p>
            <a:pPr marL="74250" indent="0">
              <a:buNone/>
            </a:pPr>
            <a:endParaRPr lang="en-GB" dirty="0"/>
          </a:p>
          <a:p>
            <a:endParaRPr lang="en-GB" dirty="0"/>
          </a:p>
          <a:p>
            <a:endParaRPr lang="en-GB" dirty="0"/>
          </a:p>
          <a:p>
            <a:endParaRPr lang="en-GB" dirty="0"/>
          </a:p>
        </p:txBody>
      </p:sp>
      <p:pic>
        <p:nvPicPr>
          <p:cNvPr id="3" name="Picture 2" descr="Graphical user interface&#10;&#10;Description automatically generated">
            <a:extLst>
              <a:ext uri="{FF2B5EF4-FFF2-40B4-BE49-F238E27FC236}">
                <a16:creationId xmlns:a16="http://schemas.microsoft.com/office/drawing/2014/main" id="{2784D5F8-D893-E947-87D4-D4B1D28F7DD8}"/>
              </a:ext>
            </a:extLst>
          </p:cNvPr>
          <p:cNvPicPr>
            <a:picLocks noChangeAspect="1"/>
          </p:cNvPicPr>
          <p:nvPr/>
        </p:nvPicPr>
        <p:blipFill>
          <a:blip r:embed="rId3"/>
          <a:stretch>
            <a:fillRect/>
          </a:stretch>
        </p:blipFill>
        <p:spPr>
          <a:xfrm>
            <a:off x="4876800" y="1012696"/>
            <a:ext cx="2667000" cy="1532570"/>
          </a:xfrm>
          <a:prstGeom prst="rect">
            <a:avLst/>
          </a:prstGeom>
        </p:spPr>
      </p:pic>
      <p:pic>
        <p:nvPicPr>
          <p:cNvPr id="5" name="Picture 4" descr="Text&#10;&#10;Description automatically generated">
            <a:extLst>
              <a:ext uri="{FF2B5EF4-FFF2-40B4-BE49-F238E27FC236}">
                <a16:creationId xmlns:a16="http://schemas.microsoft.com/office/drawing/2014/main" id="{0816A9F3-B2D3-294C-A26F-B493966E6D75}"/>
              </a:ext>
            </a:extLst>
          </p:cNvPr>
          <p:cNvPicPr>
            <a:picLocks noChangeAspect="1"/>
          </p:cNvPicPr>
          <p:nvPr/>
        </p:nvPicPr>
        <p:blipFill>
          <a:blip r:embed="rId4"/>
          <a:stretch>
            <a:fillRect/>
          </a:stretch>
        </p:blipFill>
        <p:spPr>
          <a:xfrm>
            <a:off x="4871732" y="2598235"/>
            <a:ext cx="3817695" cy="2318780"/>
          </a:xfrm>
          <a:prstGeom prst="rect">
            <a:avLst/>
          </a:prstGeom>
        </p:spPr>
      </p:pic>
    </p:spTree>
    <p:extLst>
      <p:ext uri="{BB962C8B-B14F-4D97-AF65-F5344CB8AC3E}">
        <p14:creationId xmlns:p14="http://schemas.microsoft.com/office/powerpoint/2010/main" val="427465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260CD-F552-6E45-905D-8FB37C12D8BE}"/>
              </a:ext>
            </a:extLst>
          </p:cNvPr>
          <p:cNvSpPr>
            <a:spLocks noGrp="1"/>
          </p:cNvSpPr>
          <p:nvPr>
            <p:ph type="body" sz="quarter" idx="11"/>
          </p:nvPr>
        </p:nvSpPr>
        <p:spPr/>
        <p:txBody>
          <a:bodyPr/>
          <a:lstStyle/>
          <a:p>
            <a:r>
              <a:rPr lang="en-US" dirty="0"/>
              <a:t>Always begin entering at line 5</a:t>
            </a:r>
          </a:p>
        </p:txBody>
      </p:sp>
      <p:sp>
        <p:nvSpPr>
          <p:cNvPr id="3" name="Title 2">
            <a:extLst>
              <a:ext uri="{FF2B5EF4-FFF2-40B4-BE49-F238E27FC236}">
                <a16:creationId xmlns:a16="http://schemas.microsoft.com/office/drawing/2014/main" id="{1F023753-6CF1-8C48-B4B3-0F6FF08A4CA4}"/>
              </a:ext>
            </a:extLst>
          </p:cNvPr>
          <p:cNvSpPr>
            <a:spLocks noGrp="1"/>
          </p:cNvSpPr>
          <p:nvPr>
            <p:ph type="title"/>
          </p:nvPr>
        </p:nvSpPr>
        <p:spPr/>
        <p:txBody>
          <a:bodyPr/>
          <a:lstStyle/>
          <a:p>
            <a:r>
              <a:rPr lang="en-US" dirty="0"/>
              <a:t>Attribute Template</a:t>
            </a:r>
          </a:p>
        </p:txBody>
      </p:sp>
      <p:sp>
        <p:nvSpPr>
          <p:cNvPr id="4" name="Slide Number Placeholder 3">
            <a:extLst>
              <a:ext uri="{FF2B5EF4-FFF2-40B4-BE49-F238E27FC236}">
                <a16:creationId xmlns:a16="http://schemas.microsoft.com/office/drawing/2014/main" id="{93CA5B44-F9AA-B741-B9A6-7410D3C035F8}"/>
              </a:ext>
            </a:extLst>
          </p:cNvPr>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6</a:t>
            </a:fld>
            <a:endParaRPr lang="en-GB" noProof="0"/>
          </a:p>
        </p:txBody>
      </p:sp>
      <p:sp>
        <p:nvSpPr>
          <p:cNvPr id="5" name="Content Placeholder 4">
            <a:extLst>
              <a:ext uri="{FF2B5EF4-FFF2-40B4-BE49-F238E27FC236}">
                <a16:creationId xmlns:a16="http://schemas.microsoft.com/office/drawing/2014/main" id="{5C9A1B00-2558-F244-823D-C11636A95694}"/>
              </a:ext>
            </a:extLst>
          </p:cNvPr>
          <p:cNvSpPr>
            <a:spLocks noGrp="1"/>
          </p:cNvSpPr>
          <p:nvPr>
            <p:ph idx="15"/>
          </p:nvPr>
        </p:nvSpPr>
        <p:spPr/>
        <p:txBody>
          <a:bodyPr/>
          <a:lstStyle/>
          <a:p>
            <a:r>
              <a:rPr lang="en-US" dirty="0"/>
              <a:t>Never delete rows 1 through 4.</a:t>
            </a:r>
          </a:p>
          <a:p>
            <a:r>
              <a:rPr lang="en-US" dirty="0"/>
              <a:t>Row 1 the work request system uses to populate the proper fields in the system.</a:t>
            </a:r>
          </a:p>
          <a:p>
            <a:r>
              <a:rPr lang="en-US" dirty="0"/>
              <a:t>Row 2 &amp; 3 are provided as examples.</a:t>
            </a:r>
          </a:p>
          <a:p>
            <a:r>
              <a:rPr lang="en-US" dirty="0"/>
              <a:t>Row 4 is the line for brief instructions and to notify user to start at row 5.</a:t>
            </a:r>
          </a:p>
          <a:p>
            <a:endParaRPr lang="en-US" dirty="0"/>
          </a:p>
          <a:p>
            <a:pPr lvl="1"/>
            <a:endParaRPr lang="en-US" dirty="0"/>
          </a:p>
        </p:txBody>
      </p:sp>
    </p:spTree>
    <p:extLst>
      <p:ext uri="{BB962C8B-B14F-4D97-AF65-F5344CB8AC3E}">
        <p14:creationId xmlns:p14="http://schemas.microsoft.com/office/powerpoint/2010/main" val="3357893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260CD-F552-6E45-905D-8FB37C12D8BE}"/>
              </a:ext>
            </a:extLst>
          </p:cNvPr>
          <p:cNvSpPr>
            <a:spLocks noGrp="1"/>
          </p:cNvSpPr>
          <p:nvPr>
            <p:ph type="body" sz="quarter" idx="11"/>
          </p:nvPr>
        </p:nvSpPr>
        <p:spPr/>
        <p:txBody>
          <a:bodyPr/>
          <a:lstStyle/>
          <a:p>
            <a:r>
              <a:rPr lang="en-US" dirty="0"/>
              <a:t>Action general template instructions</a:t>
            </a:r>
          </a:p>
        </p:txBody>
      </p:sp>
      <p:sp>
        <p:nvSpPr>
          <p:cNvPr id="3" name="Title 2">
            <a:extLst>
              <a:ext uri="{FF2B5EF4-FFF2-40B4-BE49-F238E27FC236}">
                <a16:creationId xmlns:a16="http://schemas.microsoft.com/office/drawing/2014/main" id="{1F023753-6CF1-8C48-B4B3-0F6FF08A4CA4}"/>
              </a:ext>
            </a:extLst>
          </p:cNvPr>
          <p:cNvSpPr>
            <a:spLocks noGrp="1"/>
          </p:cNvSpPr>
          <p:nvPr>
            <p:ph type="title"/>
          </p:nvPr>
        </p:nvSpPr>
        <p:spPr/>
        <p:txBody>
          <a:bodyPr/>
          <a:lstStyle/>
          <a:p>
            <a:r>
              <a:rPr lang="en-US" dirty="0"/>
              <a:t>Attribute Template</a:t>
            </a:r>
          </a:p>
        </p:txBody>
      </p:sp>
      <p:sp>
        <p:nvSpPr>
          <p:cNvPr id="4" name="Slide Number Placeholder 3">
            <a:extLst>
              <a:ext uri="{FF2B5EF4-FFF2-40B4-BE49-F238E27FC236}">
                <a16:creationId xmlns:a16="http://schemas.microsoft.com/office/drawing/2014/main" id="{93CA5B44-F9AA-B741-B9A6-7410D3C035F8}"/>
              </a:ext>
            </a:extLst>
          </p:cNvPr>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7</a:t>
            </a:fld>
            <a:endParaRPr lang="en-GB" noProof="0"/>
          </a:p>
        </p:txBody>
      </p:sp>
      <p:sp>
        <p:nvSpPr>
          <p:cNvPr id="5" name="Content Placeholder 4">
            <a:extLst>
              <a:ext uri="{FF2B5EF4-FFF2-40B4-BE49-F238E27FC236}">
                <a16:creationId xmlns:a16="http://schemas.microsoft.com/office/drawing/2014/main" id="{5C9A1B00-2558-F244-823D-C11636A95694}"/>
              </a:ext>
            </a:extLst>
          </p:cNvPr>
          <p:cNvSpPr>
            <a:spLocks noGrp="1"/>
          </p:cNvSpPr>
          <p:nvPr>
            <p:ph idx="15"/>
          </p:nvPr>
        </p:nvSpPr>
        <p:spPr>
          <a:xfrm>
            <a:off x="447720" y="1428750"/>
            <a:ext cx="4886280" cy="2848436"/>
          </a:xfrm>
        </p:spPr>
        <p:txBody>
          <a:bodyPr/>
          <a:lstStyle/>
          <a:p>
            <a:pPr lvl="1"/>
            <a:r>
              <a:rPr lang="en-US" sz="1400" dirty="0"/>
              <a:t>ADD - Fill out all columns to the best of ability.</a:t>
            </a:r>
          </a:p>
          <a:p>
            <a:pPr lvl="2"/>
            <a:r>
              <a:rPr lang="en-US" sz="1200" b="1" dirty="0"/>
              <a:t>An Attribute Definitions for Business template must be submitted for all ADDs.</a:t>
            </a:r>
          </a:p>
          <a:p>
            <a:pPr lvl="1"/>
            <a:r>
              <a:rPr lang="en-US" sz="1400" dirty="0"/>
              <a:t>CHANGE – Fill out attribute name and</a:t>
            </a:r>
          </a:p>
          <a:p>
            <a:pPr lvl="1"/>
            <a:r>
              <a:rPr lang="en-US" sz="1400" dirty="0"/>
              <a:t>what changes you require </a:t>
            </a:r>
            <a:r>
              <a:rPr lang="en-US" sz="1400" b="1" dirty="0"/>
              <a:t>only</a:t>
            </a:r>
            <a:r>
              <a:rPr lang="en-US" sz="1400" dirty="0"/>
              <a:t>. All columns do not need to be filled out. Do not use colour fonts or strikethroughs to demonstrate changes.</a:t>
            </a:r>
          </a:p>
          <a:p>
            <a:pPr lvl="1"/>
            <a:r>
              <a:rPr lang="en-US" sz="1400" dirty="0"/>
              <a:t>DELETE – A delete must come with a Change for the definition stating the attribute is being deprecated and instruction on what to use.</a:t>
            </a:r>
          </a:p>
          <a:p>
            <a:pPr lvl="2"/>
            <a:r>
              <a:rPr lang="en-US" sz="1200" b="1" dirty="0"/>
              <a:t>A migration template must be submitted for all deletions.</a:t>
            </a:r>
          </a:p>
        </p:txBody>
      </p:sp>
      <p:pic>
        <p:nvPicPr>
          <p:cNvPr id="7" name="Picture 6" descr="Table&#10;&#10;Description automatically generated">
            <a:extLst>
              <a:ext uri="{FF2B5EF4-FFF2-40B4-BE49-F238E27FC236}">
                <a16:creationId xmlns:a16="http://schemas.microsoft.com/office/drawing/2014/main" id="{42D811D6-00C9-4248-A2A7-626E5D65EC0E}"/>
              </a:ext>
            </a:extLst>
          </p:cNvPr>
          <p:cNvPicPr>
            <a:picLocks noChangeAspect="1"/>
          </p:cNvPicPr>
          <p:nvPr/>
        </p:nvPicPr>
        <p:blipFill>
          <a:blip r:embed="rId2"/>
          <a:stretch>
            <a:fillRect/>
          </a:stretch>
        </p:blipFill>
        <p:spPr>
          <a:xfrm>
            <a:off x="6289757" y="1028372"/>
            <a:ext cx="2320843" cy="3448378"/>
          </a:xfrm>
          <a:prstGeom prst="rect">
            <a:avLst/>
          </a:prstGeom>
        </p:spPr>
      </p:pic>
    </p:spTree>
    <p:extLst>
      <p:ext uri="{BB962C8B-B14F-4D97-AF65-F5344CB8AC3E}">
        <p14:creationId xmlns:p14="http://schemas.microsoft.com/office/powerpoint/2010/main" val="3446045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260CD-F552-6E45-905D-8FB37C12D8BE}"/>
              </a:ext>
            </a:extLst>
          </p:cNvPr>
          <p:cNvSpPr>
            <a:spLocks noGrp="1"/>
          </p:cNvSpPr>
          <p:nvPr>
            <p:ph type="body" sz="quarter" idx="11"/>
          </p:nvPr>
        </p:nvSpPr>
        <p:spPr>
          <a:xfrm>
            <a:off x="447736" y="971550"/>
            <a:ext cx="8246492" cy="373561"/>
          </a:xfrm>
        </p:spPr>
        <p:txBody>
          <a:bodyPr/>
          <a:lstStyle/>
          <a:p>
            <a:r>
              <a:rPr lang="en-US" dirty="0"/>
              <a:t>Action &amp; Requirements Description</a:t>
            </a:r>
          </a:p>
        </p:txBody>
      </p:sp>
      <p:sp>
        <p:nvSpPr>
          <p:cNvPr id="3" name="Title 2">
            <a:extLst>
              <a:ext uri="{FF2B5EF4-FFF2-40B4-BE49-F238E27FC236}">
                <a16:creationId xmlns:a16="http://schemas.microsoft.com/office/drawing/2014/main" id="{1F023753-6CF1-8C48-B4B3-0F6FF08A4CA4}"/>
              </a:ext>
            </a:extLst>
          </p:cNvPr>
          <p:cNvSpPr>
            <a:spLocks noGrp="1"/>
          </p:cNvSpPr>
          <p:nvPr>
            <p:ph type="title"/>
          </p:nvPr>
        </p:nvSpPr>
        <p:spPr/>
        <p:txBody>
          <a:bodyPr/>
          <a:lstStyle/>
          <a:p>
            <a:r>
              <a:rPr lang="en-US" dirty="0"/>
              <a:t>Attribute Template</a:t>
            </a:r>
          </a:p>
        </p:txBody>
      </p:sp>
      <p:sp>
        <p:nvSpPr>
          <p:cNvPr id="4" name="Slide Number Placeholder 3">
            <a:extLst>
              <a:ext uri="{FF2B5EF4-FFF2-40B4-BE49-F238E27FC236}">
                <a16:creationId xmlns:a16="http://schemas.microsoft.com/office/drawing/2014/main" id="{93CA5B44-F9AA-B741-B9A6-7410D3C035F8}"/>
              </a:ext>
            </a:extLst>
          </p:cNvPr>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8</a:t>
            </a:fld>
            <a:endParaRPr lang="en-GB" noProof="0"/>
          </a:p>
        </p:txBody>
      </p:sp>
      <p:sp>
        <p:nvSpPr>
          <p:cNvPr id="5" name="Content Placeholder 4">
            <a:extLst>
              <a:ext uri="{FF2B5EF4-FFF2-40B4-BE49-F238E27FC236}">
                <a16:creationId xmlns:a16="http://schemas.microsoft.com/office/drawing/2014/main" id="{5C9A1B00-2558-F244-823D-C11636A95694}"/>
              </a:ext>
            </a:extLst>
          </p:cNvPr>
          <p:cNvSpPr>
            <a:spLocks noGrp="1"/>
          </p:cNvSpPr>
          <p:nvPr>
            <p:ph idx="15"/>
          </p:nvPr>
        </p:nvSpPr>
        <p:spPr>
          <a:xfrm>
            <a:off x="447720" y="1276350"/>
            <a:ext cx="5343480" cy="2848436"/>
          </a:xfrm>
        </p:spPr>
        <p:txBody>
          <a:bodyPr/>
          <a:lstStyle/>
          <a:p>
            <a:r>
              <a:rPr lang="en-US" b="1" dirty="0"/>
              <a:t>Action</a:t>
            </a:r>
            <a:r>
              <a:rPr lang="en-US" dirty="0"/>
              <a:t>: Simply select from the drop down:</a:t>
            </a:r>
          </a:p>
          <a:p>
            <a:pPr lvl="1"/>
            <a:r>
              <a:rPr lang="en-US" dirty="0"/>
              <a:t>ADD for a new attribute, class or module</a:t>
            </a:r>
          </a:p>
          <a:p>
            <a:pPr lvl="1"/>
            <a:r>
              <a:rPr lang="en-US" dirty="0"/>
              <a:t>CHANGE for a change to an existing attribute</a:t>
            </a:r>
          </a:p>
          <a:p>
            <a:pPr lvl="1"/>
            <a:r>
              <a:rPr lang="en-US" dirty="0"/>
              <a:t>DELETE to remove an existing attribute</a:t>
            </a:r>
          </a:p>
          <a:p>
            <a:r>
              <a:rPr lang="en-US" b="1" dirty="0"/>
              <a:t>Requirements Description</a:t>
            </a:r>
            <a:r>
              <a:rPr lang="en-US" dirty="0"/>
              <a:t>: </a:t>
            </a:r>
          </a:p>
          <a:p>
            <a:pPr lvl="1"/>
            <a:r>
              <a:rPr lang="en-US" dirty="0"/>
              <a:t>Please provide a clear description of the request needed for the attribute. This is not the business rationale.</a:t>
            </a:r>
          </a:p>
        </p:txBody>
      </p:sp>
      <p:pic>
        <p:nvPicPr>
          <p:cNvPr id="8" name="Picture 7" descr="Table&#10;&#10;Description automatically generated">
            <a:extLst>
              <a:ext uri="{FF2B5EF4-FFF2-40B4-BE49-F238E27FC236}">
                <a16:creationId xmlns:a16="http://schemas.microsoft.com/office/drawing/2014/main" id="{7A17EA53-8B59-5645-97EA-F4083FE6F747}"/>
              </a:ext>
            </a:extLst>
          </p:cNvPr>
          <p:cNvPicPr>
            <a:picLocks noChangeAspect="1"/>
          </p:cNvPicPr>
          <p:nvPr/>
        </p:nvPicPr>
        <p:blipFill>
          <a:blip r:embed="rId2"/>
          <a:stretch>
            <a:fillRect/>
          </a:stretch>
        </p:blipFill>
        <p:spPr>
          <a:xfrm>
            <a:off x="6248400" y="1001399"/>
            <a:ext cx="2368238" cy="3467100"/>
          </a:xfrm>
          <a:prstGeom prst="rect">
            <a:avLst/>
          </a:prstGeom>
        </p:spPr>
      </p:pic>
    </p:spTree>
    <p:extLst>
      <p:ext uri="{BB962C8B-B14F-4D97-AF65-F5344CB8AC3E}">
        <p14:creationId xmlns:p14="http://schemas.microsoft.com/office/powerpoint/2010/main" val="2185114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260CD-F552-6E45-905D-8FB37C12D8BE}"/>
              </a:ext>
            </a:extLst>
          </p:cNvPr>
          <p:cNvSpPr>
            <a:spLocks noGrp="1"/>
          </p:cNvSpPr>
          <p:nvPr>
            <p:ph type="body" sz="quarter" idx="11"/>
          </p:nvPr>
        </p:nvSpPr>
        <p:spPr/>
        <p:txBody>
          <a:bodyPr/>
          <a:lstStyle/>
          <a:p>
            <a:r>
              <a:rPr lang="en-US" dirty="0"/>
              <a:t>Module &amp; Class</a:t>
            </a:r>
          </a:p>
        </p:txBody>
      </p:sp>
      <p:sp>
        <p:nvSpPr>
          <p:cNvPr id="3" name="Title 2">
            <a:extLst>
              <a:ext uri="{FF2B5EF4-FFF2-40B4-BE49-F238E27FC236}">
                <a16:creationId xmlns:a16="http://schemas.microsoft.com/office/drawing/2014/main" id="{1F023753-6CF1-8C48-B4B3-0F6FF08A4CA4}"/>
              </a:ext>
            </a:extLst>
          </p:cNvPr>
          <p:cNvSpPr>
            <a:spLocks noGrp="1"/>
          </p:cNvSpPr>
          <p:nvPr>
            <p:ph type="title"/>
          </p:nvPr>
        </p:nvSpPr>
        <p:spPr/>
        <p:txBody>
          <a:bodyPr/>
          <a:lstStyle/>
          <a:p>
            <a:r>
              <a:rPr lang="en-US" dirty="0"/>
              <a:t>Attribute Template</a:t>
            </a:r>
          </a:p>
        </p:txBody>
      </p:sp>
      <p:sp>
        <p:nvSpPr>
          <p:cNvPr id="4" name="Slide Number Placeholder 3">
            <a:extLst>
              <a:ext uri="{FF2B5EF4-FFF2-40B4-BE49-F238E27FC236}">
                <a16:creationId xmlns:a16="http://schemas.microsoft.com/office/drawing/2014/main" id="{93CA5B44-F9AA-B741-B9A6-7410D3C035F8}"/>
              </a:ext>
            </a:extLst>
          </p:cNvPr>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9</a:t>
            </a:fld>
            <a:endParaRPr lang="en-GB" noProof="0"/>
          </a:p>
        </p:txBody>
      </p:sp>
      <p:sp>
        <p:nvSpPr>
          <p:cNvPr id="5" name="Content Placeholder 4">
            <a:extLst>
              <a:ext uri="{FF2B5EF4-FFF2-40B4-BE49-F238E27FC236}">
                <a16:creationId xmlns:a16="http://schemas.microsoft.com/office/drawing/2014/main" id="{5C9A1B00-2558-F244-823D-C11636A95694}"/>
              </a:ext>
            </a:extLst>
          </p:cNvPr>
          <p:cNvSpPr>
            <a:spLocks noGrp="1"/>
          </p:cNvSpPr>
          <p:nvPr>
            <p:ph idx="15"/>
          </p:nvPr>
        </p:nvSpPr>
        <p:spPr>
          <a:xfrm>
            <a:off x="295320" y="1505957"/>
            <a:ext cx="5724480" cy="2848436"/>
          </a:xfrm>
        </p:spPr>
        <p:txBody>
          <a:bodyPr/>
          <a:lstStyle/>
          <a:p>
            <a:r>
              <a:rPr lang="en-US" b="1" dirty="0"/>
              <a:t>Module</a:t>
            </a:r>
            <a:r>
              <a:rPr lang="en-US" dirty="0"/>
              <a:t> - from the drop-down list a selection SHALL be provided.  </a:t>
            </a:r>
          </a:p>
          <a:p>
            <a:pPr lvl="1"/>
            <a:r>
              <a:rPr lang="en-US" dirty="0"/>
              <a:t>A Module is a group of attributes that make up a logical set of information. </a:t>
            </a:r>
          </a:p>
          <a:p>
            <a:pPr lvl="1"/>
            <a:r>
              <a:rPr lang="en-US" dirty="0"/>
              <a:t>If you do not know the name of the module, select “- Modeler Suggested –“. </a:t>
            </a:r>
          </a:p>
          <a:p>
            <a:r>
              <a:rPr lang="en-US" dirty="0"/>
              <a:t>Class - the class field is optional. If you know where you would like an attribute to be placed within a module, specify which class. </a:t>
            </a:r>
          </a:p>
          <a:p>
            <a:pPr lvl="1"/>
            <a:r>
              <a:rPr lang="en-US" dirty="0"/>
              <a:t>The format for a class is always Upper case for each word in the class.</a:t>
            </a:r>
          </a:p>
          <a:p>
            <a:endParaRPr lang="en-US" dirty="0"/>
          </a:p>
          <a:p>
            <a:endParaRPr lang="en-US" dirty="0"/>
          </a:p>
        </p:txBody>
      </p:sp>
      <p:pic>
        <p:nvPicPr>
          <p:cNvPr id="8" name="Picture 7" descr="Table&#10;&#10;Description automatically generated">
            <a:extLst>
              <a:ext uri="{FF2B5EF4-FFF2-40B4-BE49-F238E27FC236}">
                <a16:creationId xmlns:a16="http://schemas.microsoft.com/office/drawing/2014/main" id="{DBDB535B-9580-7145-9FF7-2B7C31E4ACE9}"/>
              </a:ext>
            </a:extLst>
          </p:cNvPr>
          <p:cNvPicPr>
            <a:picLocks noChangeAspect="1"/>
          </p:cNvPicPr>
          <p:nvPr/>
        </p:nvPicPr>
        <p:blipFill>
          <a:blip r:embed="rId2"/>
          <a:stretch>
            <a:fillRect/>
          </a:stretch>
        </p:blipFill>
        <p:spPr>
          <a:xfrm>
            <a:off x="6173240" y="1011294"/>
            <a:ext cx="2509216" cy="3708400"/>
          </a:xfrm>
          <a:prstGeom prst="rect">
            <a:avLst/>
          </a:prstGeom>
        </p:spPr>
      </p:pic>
    </p:spTree>
    <p:extLst>
      <p:ext uri="{BB962C8B-B14F-4D97-AF65-F5344CB8AC3E}">
        <p14:creationId xmlns:p14="http://schemas.microsoft.com/office/powerpoint/2010/main" val="425513593"/>
      </p:ext>
    </p:extLst>
  </p:cSld>
  <p:clrMapOvr>
    <a:masterClrMapping/>
  </p:clrMapOvr>
</p:sld>
</file>

<file path=ppt/theme/theme1.xml><?xml version="1.0" encoding="utf-8"?>
<a:theme xmlns:a="http://schemas.openxmlformats.org/drawingml/2006/main" name="Title">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550DBB9B-A187-4B0A-98D4-B3A1FACF856F}"/>
    </a:ext>
  </a:extLst>
</a:theme>
</file>

<file path=ppt/theme/theme2.xml><?xml version="1.0" encoding="utf-8"?>
<a:theme xmlns:a="http://schemas.openxmlformats.org/drawingml/2006/main" name="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718C36A3-F70D-4374-8978-CA5DEEEDBD6A}"/>
    </a:ext>
  </a:extLst>
</a:theme>
</file>

<file path=ppt/theme/theme3.xml><?xml version="1.0" encoding="utf-8"?>
<a:theme xmlns:a="http://schemas.openxmlformats.org/drawingml/2006/main" name="Special 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D77275F3-79AF-4C1E-946D-EBB41BF2F5A3}"/>
    </a:ext>
  </a:extLst>
</a:theme>
</file>

<file path=ppt/theme/theme4.xml><?xml version="1.0" encoding="utf-8"?>
<a:theme xmlns:a="http://schemas.openxmlformats.org/drawingml/2006/main" name="Divider">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47226B82-C89B-4CB6-9AF1-665A427EFD7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672</TotalTime>
  <Words>4471</Words>
  <Application>Microsoft Office PowerPoint</Application>
  <PresentationFormat>On-screen Show (16:9)</PresentationFormat>
  <Paragraphs>364</Paragraphs>
  <Slides>37</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37</vt:i4>
      </vt:variant>
    </vt:vector>
  </HeadingPairs>
  <TitlesOfParts>
    <vt:vector size="47" baseType="lpstr">
      <vt:lpstr>Arial</vt:lpstr>
      <vt:lpstr>Calibri</vt:lpstr>
      <vt:lpstr>Courier New</vt:lpstr>
      <vt:lpstr>Lucida Grande</vt:lpstr>
      <vt:lpstr>Verdana</vt:lpstr>
      <vt:lpstr>Wingdings</vt:lpstr>
      <vt:lpstr>Title</vt:lpstr>
      <vt:lpstr>Content</vt:lpstr>
      <vt:lpstr>Special Content</vt:lpstr>
      <vt:lpstr>Divider</vt:lpstr>
      <vt:lpstr>Preparing a attribute work request template – Attribute Definition for Business template -   Quick Guide</vt:lpstr>
      <vt:lpstr>Preliminary</vt:lpstr>
      <vt:lpstr>Prerequisite</vt:lpstr>
      <vt:lpstr>PowerPoint Presentation</vt:lpstr>
      <vt:lpstr>Download the Attribute template from website</vt:lpstr>
      <vt:lpstr>Attribute Template</vt:lpstr>
      <vt:lpstr>Attribute Template</vt:lpstr>
      <vt:lpstr>Attribute Template</vt:lpstr>
      <vt:lpstr>Attribute Template</vt:lpstr>
      <vt:lpstr>Attribute Template</vt:lpstr>
      <vt:lpstr>Attribute Template</vt:lpstr>
      <vt:lpstr>Attribute Template</vt:lpstr>
      <vt:lpstr>Attribute Template</vt:lpstr>
      <vt:lpstr>Attribute Template</vt:lpstr>
      <vt:lpstr>Attribute Template</vt:lpstr>
      <vt:lpstr>Attribute Template</vt:lpstr>
      <vt:lpstr>Attribute Template</vt:lpstr>
      <vt:lpstr>Attribute Template</vt:lpstr>
      <vt:lpstr>PowerPoint Presentation</vt:lpstr>
      <vt:lpstr>Change to a new attribute in Global Master Data</vt:lpstr>
      <vt:lpstr> ADB Template Location</vt:lpstr>
      <vt:lpstr>PowerPoint Presentation</vt:lpstr>
      <vt:lpstr>Attribute Definitions for Business Basics</vt:lpstr>
      <vt:lpstr>Attribute Definitions for Business Practical Approach</vt:lpstr>
      <vt:lpstr>PowerPoint Presentation</vt:lpstr>
      <vt:lpstr>PowerPoint Presentation</vt:lpstr>
      <vt:lpstr>Guiding principles for ADB</vt:lpstr>
      <vt:lpstr>ADB Glossary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GS1</dc:creator>
  <cp:keywords/>
  <dc:description/>
  <cp:lastModifiedBy>Steven Robba</cp:lastModifiedBy>
  <cp:revision>57</cp:revision>
  <dcterms:created xsi:type="dcterms:W3CDTF">2020-01-27T19:11:21Z</dcterms:created>
  <dcterms:modified xsi:type="dcterms:W3CDTF">2021-07-26T08:47:58Z</dcterms:modified>
  <cp:category>Corporate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11</vt:lpwstr>
  </property>
  <property fmtid="{D5CDD505-2E9C-101B-9397-08002B2CF9AE}" pid="3" name="Date completed">
    <vt:lpwstr>1/7/21</vt:lpwstr>
  </property>
</Properties>
</file>